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71" r:id="rId5"/>
    <p:sldId id="281" r:id="rId6"/>
    <p:sldId id="278" r:id="rId7"/>
    <p:sldId id="275" r:id="rId8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0FE"/>
    <a:srgbClr val="E8EDFE"/>
    <a:srgbClr val="E2E9FE"/>
    <a:srgbClr val="C4D1FC"/>
    <a:srgbClr val="BDDEFF"/>
    <a:srgbClr val="99CCFF"/>
    <a:srgbClr val="FAA9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9" autoAdjust="0"/>
    <p:restoredTop sz="94660"/>
  </p:normalViewPr>
  <p:slideViewPr>
    <p:cSldViewPr>
      <p:cViewPr varScale="1">
        <p:scale>
          <a:sx n="66" d="100"/>
          <a:sy n="66" d="100"/>
        </p:scale>
        <p:origin x="-15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3" name="Freeform 31"/>
          <p:cNvSpPr>
            <a:spLocks/>
          </p:cNvSpPr>
          <p:nvPr/>
        </p:nvSpPr>
        <p:spPr bwMode="gray">
          <a:xfrm>
            <a:off x="0" y="3481388"/>
            <a:ext cx="9155113" cy="3376612"/>
          </a:xfrm>
          <a:custGeom>
            <a:avLst/>
            <a:gdLst/>
            <a:ahLst/>
            <a:cxnLst>
              <a:cxn ang="0">
                <a:pos x="0" y="1760"/>
              </a:cxn>
              <a:cxn ang="0">
                <a:pos x="5767" y="0"/>
              </a:cxn>
              <a:cxn ang="0">
                <a:pos x="5760" y="2127"/>
              </a:cxn>
              <a:cxn ang="0">
                <a:pos x="0" y="2127"/>
              </a:cxn>
              <a:cxn ang="0">
                <a:pos x="0" y="1760"/>
              </a:cxn>
            </a:cxnLst>
            <a:rect l="0" t="0" r="r" b="b"/>
            <a:pathLst>
              <a:path w="5767" h="2127">
                <a:moveTo>
                  <a:pt x="0" y="1760"/>
                </a:moveTo>
                <a:lnTo>
                  <a:pt x="5767" y="0"/>
                </a:lnTo>
                <a:lnTo>
                  <a:pt x="5760" y="2127"/>
                </a:lnTo>
                <a:lnTo>
                  <a:pt x="0" y="2127"/>
                </a:lnTo>
                <a:lnTo>
                  <a:pt x="0" y="176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sp>
        <p:nvSpPr>
          <p:cNvPr id="3104" name="AutoShape 32" descr="06"/>
          <p:cNvSpPr>
            <a:spLocks noChangeArrowheads="1"/>
          </p:cNvSpPr>
          <p:nvPr/>
        </p:nvSpPr>
        <p:spPr bwMode="gray">
          <a:xfrm rot="-1015610">
            <a:off x="-141288" y="5310188"/>
            <a:ext cx="2541588" cy="573087"/>
          </a:xfrm>
          <a:prstGeom prst="parallelogram">
            <a:avLst>
              <a:gd name="adj" fmla="val 3005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105" name="AutoShape 33" descr="05"/>
          <p:cNvSpPr>
            <a:spLocks noChangeArrowheads="1"/>
          </p:cNvSpPr>
          <p:nvPr/>
        </p:nvSpPr>
        <p:spPr bwMode="gray">
          <a:xfrm rot="-1015610">
            <a:off x="2154238" y="4610100"/>
            <a:ext cx="2546350" cy="573088"/>
          </a:xfrm>
          <a:prstGeom prst="parallelogram">
            <a:avLst>
              <a:gd name="adj" fmla="val 30115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106" name="AutoShape 34" descr="03"/>
          <p:cNvSpPr>
            <a:spLocks noChangeArrowheads="1"/>
          </p:cNvSpPr>
          <p:nvPr/>
        </p:nvSpPr>
        <p:spPr bwMode="gray">
          <a:xfrm rot="-1015610">
            <a:off x="4448175" y="3908425"/>
            <a:ext cx="2552700" cy="573088"/>
          </a:xfrm>
          <a:prstGeom prst="parallelogram">
            <a:avLst>
              <a:gd name="adj" fmla="val 30190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107" name="AutoShape 35" descr="02"/>
          <p:cNvSpPr>
            <a:spLocks noChangeArrowheads="1"/>
          </p:cNvSpPr>
          <p:nvPr/>
        </p:nvSpPr>
        <p:spPr bwMode="gray">
          <a:xfrm rot="-1015610">
            <a:off x="6751638" y="3206750"/>
            <a:ext cx="2533650" cy="573088"/>
          </a:xfrm>
          <a:prstGeom prst="parallelogram">
            <a:avLst>
              <a:gd name="adj" fmla="val 29965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798751D6-BCFA-4DDE-B2C3-5ED3AFE3822A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4114800" y="5838825"/>
            <a:ext cx="1079500" cy="633413"/>
            <a:chOff x="2680" y="3678"/>
            <a:chExt cx="680" cy="399"/>
          </a:xfrm>
        </p:grpSpPr>
        <p:sp>
          <p:nvSpPr>
            <p:cNvPr id="3086" name="Text Box 14"/>
            <p:cNvSpPr txBox="1">
              <a:spLocks noChangeArrowheads="1"/>
            </p:cNvSpPr>
            <p:nvPr/>
          </p:nvSpPr>
          <p:spPr bwMode="white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/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white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lang="ar-SA">
                <a:solidFill>
                  <a:schemeClr val="tx2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57200" y="2133600"/>
            <a:ext cx="5475288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371600"/>
            <a:ext cx="8077200" cy="682625"/>
          </a:xfrm>
        </p:spPr>
        <p:txBody>
          <a:bodyPr/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00A3C-C3D6-43CD-8239-3E6434CDC9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FE811-544F-4418-846F-A476881C1F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10100" y="12954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39837-3367-4FB2-88D1-70F1D32FB7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07EDB-D498-4189-B470-DC362C9710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F05282-C5A2-4ADD-BFFC-C9CC843BD8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CF478F-C349-4125-B897-74C7F3A7FC1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81546-CDEC-4125-A8A2-A0628B9A03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7DB8C-6082-40A0-87DF-DDF57A7600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D0091-A470-408D-B8E8-FE9ECE2B72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10350" y="228600"/>
            <a:ext cx="2076450" cy="60198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76950" cy="60198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C1F08-CF79-4C06-8ADF-35BDDAB673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381000" y="1295400"/>
            <a:ext cx="8305800" cy="4953000"/>
          </a:xfrm>
        </p:spPr>
        <p:txBody>
          <a:bodyPr/>
          <a:lstStyle/>
          <a:p>
            <a:r>
              <a:rPr lang="ar-SA" smtClean="0"/>
              <a:t>انقر فوق الرمز لإضافة جدول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0D1A8784-DE1C-4BFC-B569-FF26D15D41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9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1059" name="Image" r:id="rId15" imgW="13003175" imgH="1612698" progId="">
              <p:embed/>
            </p:oleObj>
          </a:graphicData>
        </a:graphic>
      </p:graphicFrame>
      <p:sp>
        <p:nvSpPr>
          <p:cNvPr id="1060" name="Freeform 36"/>
          <p:cNvSpPr>
            <a:spLocks/>
          </p:cNvSpPr>
          <p:nvPr/>
        </p:nvSpPr>
        <p:spPr bwMode="ltGray">
          <a:xfrm>
            <a:off x="0" y="0"/>
            <a:ext cx="914400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ar-SA"/>
          </a:p>
        </p:txBody>
      </p:sp>
      <p:grpSp>
        <p:nvGrpSpPr>
          <p:cNvPr id="1061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1062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6" cstate="print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63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7" cstate="print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64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8" cstate="print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065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9" cstate="print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95400"/>
            <a:ext cx="8305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183416-43BC-4B9E-AE4B-8FA7E388865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286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ar-SA" dirty="0" smtClean="0">
                <a:solidFill>
                  <a:srgbClr val="FF0000"/>
                </a:solidFill>
              </a:rPr>
              <a:t>المعلومات </a:t>
            </a:r>
            <a:r>
              <a:rPr lang="ar-SA" dirty="0" smtClean="0">
                <a:solidFill>
                  <a:srgbClr val="0070C0"/>
                </a:solidFill>
              </a:rPr>
              <a:t>وأهم أنواعها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عنوان فرعي 5"/>
          <p:cNvSpPr>
            <a:spLocks noGrp="1"/>
          </p:cNvSpPr>
          <p:nvPr>
            <p:ph type="subTitle" idx="1"/>
          </p:nvPr>
        </p:nvSpPr>
        <p:spPr>
          <a:xfrm>
            <a:off x="3214678" y="5929330"/>
            <a:ext cx="5475288" cy="381000"/>
          </a:xfrm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6400"/>
            <a:ext cx="7543800" cy="4572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ar-SA" sz="4800" dirty="0" smtClean="0">
                <a:solidFill>
                  <a:schemeClr val="tx2"/>
                </a:solidFill>
                <a:latin typeface="Arabic Typesetting" pitchFamily="66" charset="-78"/>
                <a:cs typeface="Arabic Typesetting" pitchFamily="66" charset="-78"/>
              </a:rPr>
              <a:t>هل للمعلومات دور أساسي بتطور المجتمعات ؟</a:t>
            </a:r>
          </a:p>
          <a:p>
            <a:pPr algn="ctr">
              <a:lnSpc>
                <a:spcPct val="90000"/>
              </a:lnSpc>
            </a:pPr>
            <a:r>
              <a:rPr lang="ar-SA" sz="4800" dirty="0" smtClean="0">
                <a:solidFill>
                  <a:schemeClr val="tx2"/>
                </a:solidFill>
                <a:latin typeface="Arabic Typesetting" pitchFamily="66" charset="-78"/>
                <a:cs typeface="Arabic Typesetting" pitchFamily="66" charset="-78"/>
              </a:rPr>
              <a:t>مثل على ذلك .</a:t>
            </a:r>
            <a:r>
              <a:rPr lang="en-US" sz="4800" dirty="0">
                <a:solidFill>
                  <a:schemeClr val="tx2"/>
                </a:solidFill>
                <a:latin typeface="Arabic Typesetting" pitchFamily="66" charset="-78"/>
                <a:cs typeface="Arabic Typesetting" pitchFamily="66" charset="-78"/>
              </a:rPr>
              <a:t/>
            </a:r>
            <a:br>
              <a:rPr lang="en-US" sz="4800" dirty="0">
                <a:solidFill>
                  <a:schemeClr val="tx2"/>
                </a:solidFill>
                <a:latin typeface="Arabic Typesetting" pitchFamily="66" charset="-78"/>
                <a:cs typeface="Arabic Typesetting" pitchFamily="66" charset="-78"/>
              </a:rPr>
            </a:br>
            <a:endParaRPr lang="en-US" sz="4800" dirty="0">
              <a:solidFill>
                <a:schemeClr val="tx2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3600" dirty="0" smtClean="0">
                <a:solidFill>
                  <a:schemeClr val="accent1"/>
                </a:solidFill>
              </a:rPr>
              <a:t>مفهوم المعلومات </a:t>
            </a:r>
            <a:endParaRPr lang="en-US" sz="2000" dirty="0">
              <a:solidFill>
                <a:schemeClr val="accent1"/>
              </a:solidFill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7572396" y="1714488"/>
            <a:ext cx="762000" cy="665163"/>
            <a:chOff x="1110" y="2656"/>
            <a:chExt cx="1549" cy="1351"/>
          </a:xfrm>
        </p:grpSpPr>
        <p:sp>
          <p:nvSpPr>
            <p:cNvPr id="4096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096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40967" name="Group 7"/>
          <p:cNvGrpSpPr>
            <a:grpSpLocks/>
          </p:cNvGrpSpPr>
          <p:nvPr/>
        </p:nvGrpSpPr>
        <p:grpSpPr bwMode="auto">
          <a:xfrm>
            <a:off x="7500958" y="3786190"/>
            <a:ext cx="762000" cy="665163"/>
            <a:chOff x="3174" y="2656"/>
            <a:chExt cx="1549" cy="1351"/>
          </a:xfrm>
        </p:grpSpPr>
        <p:sp>
          <p:nvSpPr>
            <p:cNvPr id="4096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096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2571736" y="1828800"/>
            <a:ext cx="517596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ar-SA" sz="2400" dirty="0" smtClean="0">
                <a:solidFill>
                  <a:srgbClr val="C00000"/>
                </a:solidFill>
              </a:rPr>
              <a:t>لغةً </a:t>
            </a:r>
            <a:r>
              <a:rPr lang="ar-SA" sz="2400" dirty="0" smtClean="0"/>
              <a:t>/ مشتقة من مادة عَلِمَ أي أدرك طبيعة الأمور .</a:t>
            </a:r>
            <a:endParaRPr lang="en-US" sz="2400" dirty="0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gray">
          <a:xfrm>
            <a:off x="7786710" y="1785926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2428861" y="2500306"/>
            <a:ext cx="5500725" cy="26776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endParaRPr lang="ar-SA" sz="2400" dirty="0" smtClean="0">
              <a:solidFill>
                <a:srgbClr val="C00000"/>
              </a:solidFill>
            </a:endParaRPr>
          </a:p>
          <a:p>
            <a:pPr algn="ctr" eaLnBrk="0" hangingPunct="0"/>
            <a:endParaRPr lang="ar-SA" sz="2400" dirty="0">
              <a:solidFill>
                <a:srgbClr val="C00000"/>
              </a:solidFill>
            </a:endParaRPr>
          </a:p>
          <a:p>
            <a:pPr algn="ctr" eaLnBrk="0" hangingPunct="0"/>
            <a:endParaRPr lang="ar-SA" sz="2400" dirty="0" smtClean="0">
              <a:solidFill>
                <a:srgbClr val="C00000"/>
              </a:solidFill>
            </a:endParaRPr>
          </a:p>
          <a:p>
            <a:pPr algn="ctr" eaLnBrk="0" hangingPunct="0"/>
            <a:endParaRPr lang="ar-SA" sz="2400" dirty="0">
              <a:solidFill>
                <a:srgbClr val="C00000"/>
              </a:solidFill>
            </a:endParaRPr>
          </a:p>
          <a:p>
            <a:pPr algn="ctr" eaLnBrk="0" hangingPunct="0"/>
            <a:r>
              <a:rPr lang="ar-SA" sz="2400" dirty="0" smtClean="0">
                <a:solidFill>
                  <a:srgbClr val="C00000"/>
                </a:solidFill>
              </a:rPr>
              <a:t>اصطلاحاً </a:t>
            </a:r>
            <a:r>
              <a:rPr lang="ar-SA" sz="2400" dirty="0" smtClean="0"/>
              <a:t>/ حقائق وبيانات تغير من الحالة </a:t>
            </a:r>
          </a:p>
          <a:p>
            <a:pPr algn="ctr" eaLnBrk="0" hangingPunct="0"/>
            <a:endParaRPr lang="ar-SA" sz="2400" dirty="0" smtClean="0"/>
          </a:p>
          <a:p>
            <a:pPr algn="ctr" eaLnBrk="0" hangingPunct="0"/>
            <a:r>
              <a:rPr lang="ar-SA" sz="2400" dirty="0" smtClean="0"/>
              <a:t>المعرفية للشخص بموضوع ما .</a:t>
            </a:r>
            <a:endParaRPr lang="en-US" sz="2400" dirty="0"/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gray">
          <a:xfrm>
            <a:off x="7715272" y="3929066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أشكال المعلومات</a:t>
            </a:r>
            <a:endParaRPr lang="en-US" dirty="0"/>
          </a:p>
        </p:txBody>
      </p:sp>
      <p:sp>
        <p:nvSpPr>
          <p:cNvPr id="55299" name="AutoShape 3"/>
          <p:cNvSpPr>
            <a:spLocks noChangeArrowheads="1"/>
          </p:cNvSpPr>
          <p:nvPr/>
        </p:nvSpPr>
        <p:spPr bwMode="auto">
          <a:xfrm>
            <a:off x="6311900" y="3352800"/>
            <a:ext cx="1676400" cy="25908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4559300" y="3352800"/>
            <a:ext cx="1665288" cy="25908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55301" name="AutoShape 5"/>
          <p:cNvSpPr>
            <a:spLocks noChangeArrowheads="1"/>
          </p:cNvSpPr>
          <p:nvPr/>
        </p:nvSpPr>
        <p:spPr bwMode="auto">
          <a:xfrm>
            <a:off x="2819400" y="3352800"/>
            <a:ext cx="1616075" cy="25908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55302" name="AutoShape 6"/>
          <p:cNvSpPr>
            <a:spLocks noChangeArrowheads="1"/>
          </p:cNvSpPr>
          <p:nvPr/>
        </p:nvSpPr>
        <p:spPr bwMode="auto">
          <a:xfrm>
            <a:off x="1054100" y="3352800"/>
            <a:ext cx="1676400" cy="25908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grpSp>
        <p:nvGrpSpPr>
          <p:cNvPr id="55303" name="Group 7"/>
          <p:cNvGrpSpPr>
            <a:grpSpLocks/>
          </p:cNvGrpSpPr>
          <p:nvPr/>
        </p:nvGrpSpPr>
        <p:grpSpPr bwMode="auto">
          <a:xfrm>
            <a:off x="1282700" y="2057400"/>
            <a:ext cx="6096000" cy="990600"/>
            <a:chOff x="624" y="1152"/>
            <a:chExt cx="4080" cy="720"/>
          </a:xfrm>
        </p:grpSpPr>
        <p:sp>
          <p:nvSpPr>
            <p:cNvPr id="55304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/>
            </a:p>
          </p:txBody>
        </p:sp>
        <p:grpSp>
          <p:nvGrpSpPr>
            <p:cNvPr id="55305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55306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07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08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09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55310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/>
            </a:p>
          </p:txBody>
        </p:sp>
        <p:grpSp>
          <p:nvGrpSpPr>
            <p:cNvPr id="55311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55312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13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14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15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55316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/>
            </a:p>
          </p:txBody>
        </p:sp>
        <p:grpSp>
          <p:nvGrpSpPr>
            <p:cNvPr id="55317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55318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19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20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  <p:sp>
            <p:nvSpPr>
              <p:cNvPr id="55321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ar-SA"/>
              </a:p>
            </p:txBody>
          </p:sp>
        </p:grpSp>
        <p:sp>
          <p:nvSpPr>
            <p:cNvPr id="55322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ar-SA"/>
            </a:p>
          </p:txBody>
        </p:sp>
      </p:grpSp>
      <p:sp>
        <p:nvSpPr>
          <p:cNvPr id="55323" name="Rectangle 27"/>
          <p:cNvSpPr>
            <a:spLocks noChangeArrowheads="1"/>
          </p:cNvSpPr>
          <p:nvPr/>
        </p:nvSpPr>
        <p:spPr bwMode="gray">
          <a:xfrm>
            <a:off x="1441450" y="2376488"/>
            <a:ext cx="748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مصورة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324" name="Rectangle 28"/>
          <p:cNvSpPr>
            <a:spLocks noChangeArrowheads="1"/>
          </p:cNvSpPr>
          <p:nvPr/>
        </p:nvSpPr>
        <p:spPr bwMode="gray">
          <a:xfrm>
            <a:off x="3194050" y="2376488"/>
            <a:ext cx="5485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بيانية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325" name="Rectangle 29"/>
          <p:cNvSpPr>
            <a:spLocks noChangeArrowheads="1"/>
          </p:cNvSpPr>
          <p:nvPr/>
        </p:nvSpPr>
        <p:spPr bwMode="gray">
          <a:xfrm>
            <a:off x="4794250" y="2376488"/>
            <a:ext cx="593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رقمية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326" name="Rectangle 30"/>
          <p:cNvSpPr>
            <a:spLocks noChangeArrowheads="1"/>
          </p:cNvSpPr>
          <p:nvPr/>
        </p:nvSpPr>
        <p:spPr bwMode="gray">
          <a:xfrm>
            <a:off x="6546850" y="2376488"/>
            <a:ext cx="5790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نصية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5327" name="Rectangle 31"/>
          <p:cNvSpPr>
            <a:spLocks noChangeArrowheads="1"/>
          </p:cNvSpPr>
          <p:nvPr/>
        </p:nvSpPr>
        <p:spPr bwMode="auto">
          <a:xfrm>
            <a:off x="1142976" y="3657600"/>
            <a:ext cx="150019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SA" sz="2400" dirty="0" smtClean="0">
                <a:solidFill>
                  <a:schemeClr val="tx2"/>
                </a:solidFill>
              </a:rPr>
              <a:t>هي معلومات تستنتج من خلال الصور مثل / حدود الدول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5328" name="Rectangle 32"/>
          <p:cNvSpPr>
            <a:spLocks noChangeArrowheads="1"/>
          </p:cNvSpPr>
          <p:nvPr/>
        </p:nvSpPr>
        <p:spPr bwMode="auto">
          <a:xfrm>
            <a:off x="2928926" y="3657600"/>
            <a:ext cx="14287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>
                <a:solidFill>
                  <a:srgbClr val="C00000"/>
                </a:solidFill>
              </a:rPr>
              <a:t>هي معلومات تكون في شكل رسوم بيانية  مثل / إحصائيات الحوادث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5329" name="Rectangle 33"/>
          <p:cNvSpPr>
            <a:spLocks noChangeArrowheads="1"/>
          </p:cNvSpPr>
          <p:nvPr/>
        </p:nvSpPr>
        <p:spPr bwMode="auto">
          <a:xfrm>
            <a:off x="4643438" y="3657600"/>
            <a:ext cx="157163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>
                <a:solidFill>
                  <a:schemeClr val="tx2"/>
                </a:solidFill>
              </a:rPr>
              <a:t>هي التي تتكون من أرقام مثل كشف </a:t>
            </a:r>
            <a:r>
              <a:rPr lang="ar-SA" sz="2400" b="1" dirty="0" smtClean="0">
                <a:solidFill>
                  <a:schemeClr val="tx2"/>
                </a:solidFill>
              </a:rPr>
              <a:t>الدرجات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5330" name="Rectangle 34"/>
          <p:cNvSpPr>
            <a:spLocks noChangeArrowheads="1"/>
          </p:cNvSpPr>
          <p:nvPr/>
        </p:nvSpPr>
        <p:spPr bwMode="auto">
          <a:xfrm>
            <a:off x="6500826" y="3657600"/>
            <a:ext cx="135732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ar-SA" sz="2400" dirty="0" smtClean="0">
                <a:solidFill>
                  <a:srgbClr val="C00000"/>
                </a:solidFill>
              </a:rPr>
              <a:t>عبارة عن نصوص مكتوبة وهي أكثر أشكال المعلومات انتشارا</a:t>
            </a:r>
            <a:endParaRPr lang="en-US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أنواع المعلومات</a:t>
            </a:r>
            <a:endParaRPr lang="en-US" dirty="0"/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gray">
          <a:xfrm>
            <a:off x="1693863" y="2695575"/>
            <a:ext cx="5759450" cy="2638425"/>
          </a:xfrm>
          <a:prstGeom prst="upArrow">
            <a:avLst>
              <a:gd name="adj1" fmla="val 56944"/>
              <a:gd name="adj2" fmla="val 50782"/>
            </a:avLst>
          </a:prstGeom>
          <a:gradFill rotWithShape="1">
            <a:gsLst>
              <a:gs pos="0">
                <a:srgbClr val="BDBFB9"/>
              </a:gs>
              <a:gs pos="100000">
                <a:srgbClr val="ECF0FE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9636" name="AutoShape 4"/>
          <p:cNvSpPr>
            <a:spLocks noChangeArrowheads="1"/>
          </p:cNvSpPr>
          <p:nvPr/>
        </p:nvSpPr>
        <p:spPr bwMode="gray">
          <a:xfrm>
            <a:off x="1676400" y="1905000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ar-SA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تتعد المعلومات التي يتلقاها الفرد في حياته ومن أهمها </a:t>
            </a:r>
            <a:endParaRPr lang="en-US" dirty="0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3071802" y="3500438"/>
            <a:ext cx="292900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ar-SA" b="1" dirty="0" smtClean="0">
                <a:solidFill>
                  <a:schemeClr val="tx2"/>
                </a:solidFill>
              </a:rPr>
              <a:t>المعلومات المطبوعة وغير المطبوعة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69638" name="Group 6"/>
          <p:cNvGrpSpPr>
            <a:grpSpLocks/>
          </p:cNvGrpSpPr>
          <p:nvPr/>
        </p:nvGrpSpPr>
        <p:grpSpPr bwMode="auto">
          <a:xfrm>
            <a:off x="6781800" y="4481513"/>
            <a:ext cx="1544638" cy="1766887"/>
            <a:chOff x="4272" y="2823"/>
            <a:chExt cx="973" cy="1113"/>
          </a:xfrm>
        </p:grpSpPr>
        <p:sp>
          <p:nvSpPr>
            <p:cNvPr id="69639" name="Oval 7"/>
            <p:cNvSpPr>
              <a:spLocks noChangeArrowheads="1"/>
            </p:cNvSpPr>
            <p:nvPr/>
          </p:nvSpPr>
          <p:spPr bwMode="gray">
            <a:xfrm>
              <a:off x="4368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/>
            </a:p>
          </p:txBody>
        </p:sp>
        <p:sp>
          <p:nvSpPr>
            <p:cNvPr id="69640" name="Oval 8"/>
            <p:cNvSpPr>
              <a:spLocks noChangeArrowheads="1"/>
            </p:cNvSpPr>
            <p:nvPr/>
          </p:nvSpPr>
          <p:spPr bwMode="gray">
            <a:xfrm>
              <a:off x="4272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9641" name="Oval 9"/>
            <p:cNvSpPr>
              <a:spLocks noChangeArrowheads="1"/>
            </p:cNvSpPr>
            <p:nvPr/>
          </p:nvSpPr>
          <p:spPr bwMode="gray">
            <a:xfrm>
              <a:off x="4293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alpha val="85001"/>
                  </a:schemeClr>
                </a:gs>
                <a:gs pos="100000">
                  <a:schemeClr val="folHlink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9642" name="Oval 10"/>
            <p:cNvSpPr>
              <a:spLocks noChangeArrowheads="1"/>
            </p:cNvSpPr>
            <p:nvPr/>
          </p:nvSpPr>
          <p:spPr bwMode="gray">
            <a:xfrm>
              <a:off x="4329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pic>
          <p:nvPicPr>
            <p:cNvPr id="69643" name="Picture 11" descr="Picture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4293" y="2880"/>
              <a:ext cx="616" cy="616"/>
            </a:xfrm>
            <a:prstGeom prst="rect">
              <a:avLst/>
            </a:prstGeom>
            <a:noFill/>
          </p:spPr>
        </p:pic>
        <p:sp>
          <p:nvSpPr>
            <p:cNvPr id="69644" name="Text Box 12"/>
            <p:cNvSpPr txBox="1">
              <a:spLocks noChangeArrowheads="1"/>
            </p:cNvSpPr>
            <p:nvPr/>
          </p:nvSpPr>
          <p:spPr bwMode="gray">
            <a:xfrm>
              <a:off x="4604" y="3203"/>
              <a:ext cx="368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ar-SA" b="1" dirty="0" smtClean="0">
                  <a:solidFill>
                    <a:srgbClr val="FFFFFF"/>
                  </a:solidFill>
                  <a:latin typeface="Verdana" pitchFamily="34" charset="0"/>
                </a:rPr>
                <a:t>نصية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645" name="Group 13"/>
          <p:cNvGrpSpPr>
            <a:grpSpLocks/>
          </p:cNvGrpSpPr>
          <p:nvPr/>
        </p:nvGrpSpPr>
        <p:grpSpPr bwMode="auto">
          <a:xfrm>
            <a:off x="4800600" y="4481513"/>
            <a:ext cx="1544638" cy="1766887"/>
            <a:chOff x="3024" y="2823"/>
            <a:chExt cx="973" cy="1113"/>
          </a:xfrm>
        </p:grpSpPr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3120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/>
            </a:p>
          </p:txBody>
        </p:sp>
        <p:sp>
          <p:nvSpPr>
            <p:cNvPr id="69647" name="Oval 15"/>
            <p:cNvSpPr>
              <a:spLocks noChangeArrowheads="1"/>
            </p:cNvSpPr>
            <p:nvPr/>
          </p:nvSpPr>
          <p:spPr bwMode="gray">
            <a:xfrm>
              <a:off x="3024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3045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85001"/>
                  </a:schemeClr>
                </a:gs>
                <a:gs pos="100000">
                  <a:schemeClr val="accent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3081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pic>
          <p:nvPicPr>
            <p:cNvPr id="69650" name="Picture 18" descr="Picture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3045" y="2880"/>
              <a:ext cx="616" cy="616"/>
            </a:xfrm>
            <a:prstGeom prst="rect">
              <a:avLst/>
            </a:prstGeom>
            <a:noFill/>
          </p:spPr>
        </p:pic>
        <p:sp>
          <p:nvSpPr>
            <p:cNvPr id="69651" name="Text Box 19"/>
            <p:cNvSpPr txBox="1">
              <a:spLocks noChangeArrowheads="1"/>
            </p:cNvSpPr>
            <p:nvPr/>
          </p:nvSpPr>
          <p:spPr bwMode="gray">
            <a:xfrm>
              <a:off x="3288" y="3203"/>
              <a:ext cx="384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ar-SA" b="1" dirty="0" smtClean="0">
                  <a:solidFill>
                    <a:srgbClr val="FFFFFF"/>
                  </a:solidFill>
                  <a:latin typeface="Verdana" pitchFamily="34" charset="0"/>
                </a:rPr>
                <a:t>رقمية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652" name="Group 20"/>
          <p:cNvGrpSpPr>
            <a:grpSpLocks/>
          </p:cNvGrpSpPr>
          <p:nvPr/>
        </p:nvGrpSpPr>
        <p:grpSpPr bwMode="auto">
          <a:xfrm>
            <a:off x="2819400" y="4481513"/>
            <a:ext cx="1544638" cy="1766887"/>
            <a:chOff x="1776" y="2823"/>
            <a:chExt cx="973" cy="1113"/>
          </a:xfrm>
        </p:grpSpPr>
        <p:sp>
          <p:nvSpPr>
            <p:cNvPr id="69653" name="Oval 21"/>
            <p:cNvSpPr>
              <a:spLocks noChangeArrowheads="1"/>
            </p:cNvSpPr>
            <p:nvPr/>
          </p:nvSpPr>
          <p:spPr bwMode="gray">
            <a:xfrm>
              <a:off x="1872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ECF0FE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/>
            </a:p>
          </p:txBody>
        </p:sp>
        <p:sp>
          <p:nvSpPr>
            <p:cNvPr id="69654" name="Oval 22"/>
            <p:cNvSpPr>
              <a:spLocks noChangeArrowheads="1"/>
            </p:cNvSpPr>
            <p:nvPr/>
          </p:nvSpPr>
          <p:spPr bwMode="gray">
            <a:xfrm>
              <a:off x="1776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9655" name="Oval 23"/>
            <p:cNvSpPr>
              <a:spLocks noChangeArrowheads="1"/>
            </p:cNvSpPr>
            <p:nvPr/>
          </p:nvSpPr>
          <p:spPr bwMode="gray">
            <a:xfrm>
              <a:off x="1797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85001"/>
                  </a:schemeClr>
                </a:gs>
                <a:gs pos="100000">
                  <a:schemeClr val="hlink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9656" name="Oval 24"/>
            <p:cNvSpPr>
              <a:spLocks noChangeArrowheads="1"/>
            </p:cNvSpPr>
            <p:nvPr/>
          </p:nvSpPr>
          <p:spPr bwMode="gray">
            <a:xfrm>
              <a:off x="1833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pic>
          <p:nvPicPr>
            <p:cNvPr id="69657" name="Picture 25" descr="Picture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1797" y="2880"/>
              <a:ext cx="616" cy="616"/>
            </a:xfrm>
            <a:prstGeom prst="rect">
              <a:avLst/>
            </a:prstGeom>
            <a:noFill/>
          </p:spPr>
        </p:pic>
        <p:sp>
          <p:nvSpPr>
            <p:cNvPr id="69658" name="Text Box 26"/>
            <p:cNvSpPr txBox="1">
              <a:spLocks noChangeArrowheads="1"/>
            </p:cNvSpPr>
            <p:nvPr/>
          </p:nvSpPr>
          <p:spPr bwMode="gray">
            <a:xfrm>
              <a:off x="2064" y="3203"/>
              <a:ext cx="369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ar-SA" b="1" dirty="0" smtClean="0">
                  <a:solidFill>
                    <a:srgbClr val="FFFFFF"/>
                  </a:solidFill>
                  <a:latin typeface="Verdana" pitchFamily="34" charset="0"/>
                </a:rPr>
                <a:t>بيانية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69659" name="Group 27"/>
          <p:cNvGrpSpPr>
            <a:grpSpLocks/>
          </p:cNvGrpSpPr>
          <p:nvPr/>
        </p:nvGrpSpPr>
        <p:grpSpPr bwMode="auto">
          <a:xfrm>
            <a:off x="881063" y="4481513"/>
            <a:ext cx="1544637" cy="1766887"/>
            <a:chOff x="555" y="2823"/>
            <a:chExt cx="973" cy="1113"/>
          </a:xfrm>
        </p:grpSpPr>
        <p:sp>
          <p:nvSpPr>
            <p:cNvPr id="69660" name="Oval 28"/>
            <p:cNvSpPr>
              <a:spLocks noChangeArrowheads="1"/>
            </p:cNvSpPr>
            <p:nvPr/>
          </p:nvSpPr>
          <p:spPr bwMode="gray">
            <a:xfrm>
              <a:off x="624" y="3744"/>
              <a:ext cx="816" cy="192"/>
            </a:xfrm>
            <a:prstGeom prst="ellipse">
              <a:avLst/>
            </a:prstGeom>
            <a:gradFill rotWithShape="1">
              <a:gsLst>
                <a:gs pos="0">
                  <a:srgbClr val="969696"/>
                </a:gs>
                <a:gs pos="100000">
                  <a:srgbClr val="E8EDFE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ar-SA"/>
            </a:p>
          </p:txBody>
        </p:sp>
        <p:sp>
          <p:nvSpPr>
            <p:cNvPr id="69661" name="Oval 29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57255"/>
                    <a:invGamma/>
                  </a:schemeClr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9662" name="Oval 30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alpha val="85001"/>
                  </a:schemeClr>
                </a:gs>
                <a:gs pos="100000">
                  <a:schemeClr val="accent2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9663" name="Oval 31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pic>
          <p:nvPicPr>
            <p:cNvPr id="69664" name="Picture 32" descr="Picture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gray">
            <a:xfrm>
              <a:off x="576" y="2880"/>
              <a:ext cx="616" cy="616"/>
            </a:xfrm>
            <a:prstGeom prst="rect">
              <a:avLst/>
            </a:prstGeom>
            <a:noFill/>
          </p:spPr>
        </p:pic>
        <p:sp>
          <p:nvSpPr>
            <p:cNvPr id="69665" name="Text Box 33"/>
            <p:cNvSpPr txBox="1">
              <a:spLocks noChangeArrowheads="1"/>
            </p:cNvSpPr>
            <p:nvPr/>
          </p:nvSpPr>
          <p:spPr bwMode="gray">
            <a:xfrm>
              <a:off x="839" y="3203"/>
              <a:ext cx="467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ar-SA" b="1" dirty="0" smtClean="0">
                  <a:solidFill>
                    <a:srgbClr val="FFFFFF"/>
                  </a:solidFill>
                  <a:latin typeface="Verdana" pitchFamily="34" charset="0"/>
                </a:rPr>
                <a:t>مصورة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3" name="Group 3"/>
          <p:cNvGrpSpPr>
            <a:grpSpLocks/>
          </p:cNvGrpSpPr>
          <p:nvPr/>
        </p:nvGrpSpPr>
        <p:grpSpPr bwMode="auto">
          <a:xfrm>
            <a:off x="1371600" y="2079625"/>
            <a:ext cx="5603875" cy="2862263"/>
            <a:chOff x="864" y="1310"/>
            <a:chExt cx="3530" cy="1803"/>
          </a:xfrm>
        </p:grpSpPr>
        <p:sp>
          <p:nvSpPr>
            <p:cNvPr id="66567" name="Arc 7"/>
            <p:cNvSpPr>
              <a:spLocks/>
            </p:cNvSpPr>
            <p:nvPr/>
          </p:nvSpPr>
          <p:spPr bwMode="gray">
            <a:xfrm rot="-998297">
              <a:off x="2599" y="1310"/>
              <a:ext cx="1795" cy="1239"/>
            </a:xfrm>
            <a:custGeom>
              <a:avLst/>
              <a:gdLst>
                <a:gd name="G0" fmla="+- 0 0 0"/>
                <a:gd name="G1" fmla="+- 17105 0 0"/>
                <a:gd name="G2" fmla="+- 21600 0 0"/>
                <a:gd name="T0" fmla="*/ 13190 w 21600"/>
                <a:gd name="T1" fmla="*/ 0 h 29046"/>
                <a:gd name="T2" fmla="*/ 17999 w 21600"/>
                <a:gd name="T3" fmla="*/ 29046 h 29046"/>
                <a:gd name="T4" fmla="*/ 0 w 21600"/>
                <a:gd name="T5" fmla="*/ 17105 h 29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9046" fill="none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</a:path>
                <a:path w="21600" h="29046" stroke="0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  <a:lnTo>
                    <a:pt x="0" y="17105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3529"/>
                    <a:invGamma/>
                  </a:schemeClr>
                </a:gs>
              </a:gsLst>
              <a:lin ang="54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6570" name="Arc 10"/>
            <p:cNvSpPr>
              <a:spLocks/>
            </p:cNvSpPr>
            <p:nvPr/>
          </p:nvSpPr>
          <p:spPr bwMode="gray">
            <a:xfrm rot="20601703" flipH="1">
              <a:off x="864" y="1713"/>
              <a:ext cx="1796" cy="1302"/>
            </a:xfrm>
            <a:custGeom>
              <a:avLst/>
              <a:gdLst>
                <a:gd name="G0" fmla="+- 0 0 0"/>
                <a:gd name="G1" fmla="+- 19945 0 0"/>
                <a:gd name="G2" fmla="+- 21600 0 0"/>
                <a:gd name="T0" fmla="*/ 8292 w 21600"/>
                <a:gd name="T1" fmla="*/ 0 h 30468"/>
                <a:gd name="T2" fmla="*/ 18863 w 21600"/>
                <a:gd name="T3" fmla="*/ 30468 h 30468"/>
                <a:gd name="T4" fmla="*/ 0 w 21600"/>
                <a:gd name="T5" fmla="*/ 19945 h 30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0468" fill="none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</a:path>
                <a:path w="21600" h="30468" stroke="0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  <a:lnTo>
                    <a:pt x="0" y="19945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6571" name="Oval 11"/>
            <p:cNvSpPr>
              <a:spLocks noChangeArrowheads="1"/>
            </p:cNvSpPr>
            <p:nvPr/>
          </p:nvSpPr>
          <p:spPr bwMode="gray">
            <a:xfrm rot="-998297">
              <a:off x="1846" y="1830"/>
              <a:ext cx="1698" cy="84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tint val="2431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6572" name="Text Box 12"/>
            <p:cNvSpPr txBox="1">
              <a:spLocks noChangeArrowheads="1"/>
            </p:cNvSpPr>
            <p:nvPr/>
          </p:nvSpPr>
          <p:spPr bwMode="gray">
            <a:xfrm rot="18750087">
              <a:off x="920" y="2177"/>
              <a:ext cx="1079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ar-SA" sz="3600" b="1" dirty="0" smtClean="0">
                  <a:solidFill>
                    <a:srgbClr val="FFFFFF"/>
                  </a:solidFill>
                  <a:latin typeface="Verdana" pitchFamily="34" charset="0"/>
                </a:rPr>
                <a:t>مسموعة</a:t>
              </a:r>
              <a:endParaRPr lang="en-US" sz="3600" b="1" dirty="0">
                <a:solidFill>
                  <a:srgbClr val="FFFFFF"/>
                </a:solidFill>
                <a:latin typeface="Verdana" pitchFamily="34" charset="0"/>
              </a:endParaRPr>
            </a:p>
          </p:txBody>
        </p:sp>
        <p:sp>
          <p:nvSpPr>
            <p:cNvPr id="66574" name="Text Box 14"/>
            <p:cNvSpPr txBox="1">
              <a:spLocks noChangeArrowheads="1"/>
            </p:cNvSpPr>
            <p:nvPr/>
          </p:nvSpPr>
          <p:spPr bwMode="gray">
            <a:xfrm rot="19731739">
              <a:off x="3530" y="1589"/>
              <a:ext cx="700" cy="4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ar-SA" sz="4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مرئية</a:t>
              </a:r>
              <a:endPara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gray">
            <a:xfrm>
              <a:off x="1947" y="2882"/>
              <a:ext cx="5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FFFFFF"/>
                  </a:solidFill>
                  <a:latin typeface="Verdana" pitchFamily="34" charset="0"/>
                </a:rPr>
                <a:t>Text5</a:t>
              </a:r>
            </a:p>
          </p:txBody>
        </p:sp>
        <p:sp>
          <p:nvSpPr>
            <p:cNvPr id="66580" name="Oval 20"/>
            <p:cNvSpPr>
              <a:spLocks noChangeArrowheads="1"/>
            </p:cNvSpPr>
            <p:nvPr/>
          </p:nvSpPr>
          <p:spPr bwMode="gray">
            <a:xfrm rot="-998297">
              <a:off x="1910" y="1989"/>
              <a:ext cx="1629" cy="687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6581" name="Text Box 21"/>
            <p:cNvSpPr txBox="1">
              <a:spLocks noChangeArrowheads="1"/>
            </p:cNvSpPr>
            <p:nvPr/>
          </p:nvSpPr>
          <p:spPr bwMode="gray">
            <a:xfrm>
              <a:off x="3360" y="2457"/>
              <a:ext cx="5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FFFFFF"/>
                  </a:solidFill>
                  <a:latin typeface="Verdana" pitchFamily="34" charset="0"/>
                </a:rPr>
                <a:t>Text4</a:t>
              </a:r>
            </a:p>
          </p:txBody>
        </p:sp>
      </p:grpSp>
      <p:sp>
        <p:nvSpPr>
          <p:cNvPr id="66582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2800" dirty="0" smtClean="0"/>
              <a:t>المعلومات غير المطبوعة</a:t>
            </a:r>
            <a:endParaRPr lang="en-US" sz="28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762000" y="1371600"/>
            <a:ext cx="51054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ar-SA" sz="54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شكرا لكم</a:t>
            </a:r>
            <a:r>
              <a:rPr lang="en-US" sz="54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!</a:t>
            </a:r>
            <a:endParaRPr lang="ar-SA" sz="54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5400000" scaled="1"/>
              </a:gradFill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  <a:latin typeface="Verdana"/>
              <a:ea typeface="Verdana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black">
          <a:xfrm>
            <a:off x="3786182" y="5286388"/>
            <a:ext cx="7086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ar-SA" sz="2400" dirty="0" smtClean="0"/>
              <a:t>سبحان الله والحمد لله ولا إله إلا الله والله اكبر</a:t>
            </a:r>
            <a:endParaRPr lang="en-US" sz="24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f5f662f5858fdda68b0d32ffbed982b24aa3d"/>
</p:tagLst>
</file>

<file path=ppt/theme/theme1.xml><?xml version="1.0" encoding="utf-8"?>
<a:theme xmlns:a="http://schemas.openxmlformats.org/drawingml/2006/main" name="template (14)">
  <a:themeElements>
    <a:clrScheme name="سمة Offic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سمة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سمة Offic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سمة Offic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(14)</Template>
  <TotalTime>59</TotalTime>
  <Words>124</Words>
  <Application>Microsoft Office PowerPoint</Application>
  <PresentationFormat>عرض على الشاشة (3:4)‏</PresentationFormat>
  <Paragraphs>37</Paragraphs>
  <Slides>7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9" baseType="lpstr">
      <vt:lpstr>template (14)</vt:lpstr>
      <vt:lpstr>Image</vt:lpstr>
      <vt:lpstr>المعلومات وأهم أنواعها</vt:lpstr>
      <vt:lpstr>الشريحة 2</vt:lpstr>
      <vt:lpstr>مفهوم المعلومات </vt:lpstr>
      <vt:lpstr>أشكال المعلومات</vt:lpstr>
      <vt:lpstr>أنواع المعلومات</vt:lpstr>
      <vt:lpstr>المعلومات غير المطبوعة</vt:lpstr>
      <vt:lpstr>الشريحة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المعلومات وأهم أنواعها</dc:title>
  <dc:creator>win 7</dc:creator>
  <cp:lastModifiedBy>الحريري</cp:lastModifiedBy>
  <cp:revision>9</cp:revision>
  <dcterms:created xsi:type="dcterms:W3CDTF">2015-09-01T07:32:56Z</dcterms:created>
  <dcterms:modified xsi:type="dcterms:W3CDTF">2017-09-24T18:32:16Z</dcterms:modified>
</cp:coreProperties>
</file>