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7" r:id="rId4"/>
    <p:sldId id="258" r:id="rId5"/>
    <p:sldId id="270" r:id="rId6"/>
    <p:sldId id="275" r:id="rId7"/>
  </p:sldIdLst>
  <p:sldSz cx="9144000" cy="6858000" type="screen4x3"/>
  <p:notesSz cx="6858000" cy="9144000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692A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2" autoAdjust="0"/>
    <p:restoredTop sz="94660"/>
  </p:normalViewPr>
  <p:slideViewPr>
    <p:cSldViewPr>
      <p:cViewPr varScale="1">
        <p:scale>
          <a:sx n="66" d="100"/>
          <a:sy n="66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5" name="Rectangle 53"/>
          <p:cNvSpPr>
            <a:spLocks noChangeArrowheads="1"/>
          </p:cNvSpPr>
          <p:nvPr/>
        </p:nvSpPr>
        <p:spPr bwMode="gray">
          <a:xfrm flipV="1">
            <a:off x="0" y="3003550"/>
            <a:ext cx="9144000" cy="777875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3124200" y="6477000"/>
            <a:ext cx="2895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6553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16F3854E-837E-4F22-BCDE-786B281FB58E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4038600" y="5691188"/>
            <a:ext cx="1079500" cy="633412"/>
            <a:chOff x="2680" y="3678"/>
            <a:chExt cx="680" cy="399"/>
          </a:xfrm>
        </p:grpSpPr>
        <p:sp>
          <p:nvSpPr>
            <p:cNvPr id="3086" name="Text Box 14"/>
            <p:cNvSpPr txBox="1">
              <a:spLocks noChangeArrowheads="1"/>
            </p:cNvSpPr>
            <p:nvPr/>
          </p:nvSpPr>
          <p:spPr bwMode="white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LOGO</a:t>
              </a:r>
            </a:p>
          </p:txBody>
        </p:sp>
        <p:sp>
          <p:nvSpPr>
            <p:cNvPr id="3087" name="AutoShape 15"/>
            <p:cNvSpPr>
              <a:spLocks noChangeArrowheads="1"/>
            </p:cNvSpPr>
            <p:nvPr/>
          </p:nvSpPr>
          <p:spPr bwMode="white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lang="ar-SA">
                <a:solidFill>
                  <a:schemeClr val="accent1"/>
                </a:solidFill>
              </a:endParaRPr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295275" y="3035300"/>
            <a:ext cx="8534400" cy="685800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600200" y="4800600"/>
            <a:ext cx="58674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1BFA8-8B4F-44EF-B85D-351FCA979A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31498B-6B31-4F11-AF85-CEB295FDBF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7D07E7-DFE4-4944-82AD-1B09CE9819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38B7E4-41C7-456D-83D3-F2A897B1D1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4CCC0F-33F4-4BF9-8182-E13013E6A9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4A42C-95F5-4FD8-90D2-72C8DD57CB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5F98E-0696-4D09-8C27-F3A2FD3BB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الرمز لإضافة صورة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F34D4-1D06-4575-A73B-586BF8533D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E1703-56DC-4DD7-879C-CCB6A51808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2114550" cy="60198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6191250" cy="60198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BB5A8-2C15-48EB-8C20-EA29DBE23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5334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جدول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05400"/>
          </a:xfrm>
        </p:spPr>
        <p:txBody>
          <a:bodyPr/>
          <a:lstStyle/>
          <a:p>
            <a:r>
              <a:rPr lang="ar-SA" smtClean="0"/>
              <a:t>انقر فوق الرمز لإضافة جدول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/>
            </a:lvl1pPr>
          </a:lstStyle>
          <a:p>
            <a:fld id="{752B1E1B-B294-4FE7-B159-72568CD912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8" name="Object 44"/>
          <p:cNvGraphicFramePr>
            <a:graphicFrameLocks noChangeAspect="1"/>
          </p:cNvGraphicFramePr>
          <p:nvPr/>
        </p:nvGraphicFramePr>
        <p:xfrm>
          <a:off x="0" y="0"/>
          <a:ext cx="9144000" cy="1066800"/>
        </p:xfrm>
        <a:graphic>
          <a:graphicData uri="http://schemas.openxmlformats.org/presentationml/2006/ole">
            <p:oleObj spid="_x0000_s1068" name="Image" r:id="rId15" imgW="8698413" imgH="1104372" progId="">
              <p:embed/>
            </p:oleObj>
          </a:graphicData>
        </a:graphic>
      </p:graphicFrame>
      <p:sp>
        <p:nvSpPr>
          <p:cNvPr id="1069" name="Rectangle 45"/>
          <p:cNvSpPr>
            <a:spLocks noChangeArrowheads="1"/>
          </p:cNvSpPr>
          <p:nvPr/>
        </p:nvSpPr>
        <p:spPr bwMode="gray">
          <a:xfrm>
            <a:off x="0" y="990600"/>
            <a:ext cx="9144000" cy="12065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2">
                  <a:gamma/>
                  <a:tint val="4862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4EBFF3-9372-40DD-8423-BEB3C78326E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381000" y="304800"/>
            <a:ext cx="8458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أهمية المعلومات وقيمتها</a:t>
            </a:r>
            <a:endParaRPr lang="en-US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642974" y="6072206"/>
            <a:ext cx="5867400" cy="381000"/>
          </a:xfrm>
        </p:spPr>
        <p:txBody>
          <a:bodyPr/>
          <a:lstStyle/>
          <a:p>
            <a:endParaRPr lang="en-US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533400" y="3276600"/>
            <a:ext cx="838200" cy="228600"/>
            <a:chOff x="492" y="2070"/>
            <a:chExt cx="528" cy="144"/>
          </a:xfrm>
        </p:grpSpPr>
        <p:sp>
          <p:nvSpPr>
            <p:cNvPr id="2053" name="Oval 5"/>
            <p:cNvSpPr>
              <a:spLocks noChangeArrowheads="1"/>
            </p:cNvSpPr>
            <p:nvPr/>
          </p:nvSpPr>
          <p:spPr bwMode="gray">
            <a:xfrm>
              <a:off x="492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4" name="Oval 6"/>
            <p:cNvSpPr>
              <a:spLocks noChangeArrowheads="1"/>
            </p:cNvSpPr>
            <p:nvPr/>
          </p:nvSpPr>
          <p:spPr bwMode="gray">
            <a:xfrm>
              <a:off x="684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2055" name="Oval 7"/>
            <p:cNvSpPr>
              <a:spLocks noChangeArrowheads="1"/>
            </p:cNvSpPr>
            <p:nvPr/>
          </p:nvSpPr>
          <p:spPr bwMode="gray">
            <a:xfrm>
              <a:off x="876" y="2070"/>
              <a:ext cx="144" cy="144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ar-SA" sz="28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العوامل المؤثرة في قيمة المعلومات</a:t>
            </a:r>
            <a:endParaRPr lang="en-US" sz="28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2895600" y="2057400"/>
            <a:ext cx="3197225" cy="2890838"/>
            <a:chOff x="1872" y="1824"/>
            <a:chExt cx="2014" cy="1821"/>
          </a:xfrm>
        </p:grpSpPr>
        <p:sp>
          <p:nvSpPr>
            <p:cNvPr id="46084" name="AutoShape 4"/>
            <p:cNvSpPr>
              <a:spLocks noChangeArrowheads="1"/>
            </p:cNvSpPr>
            <p:nvPr/>
          </p:nvSpPr>
          <p:spPr bwMode="gray">
            <a:xfrm rot="16200000" flipH="1">
              <a:off x="1820" y="2528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5" name="AutoShape 5"/>
            <p:cNvSpPr>
              <a:spLocks noChangeArrowheads="1"/>
            </p:cNvSpPr>
            <p:nvPr/>
          </p:nvSpPr>
          <p:spPr bwMode="gray">
            <a:xfrm rot="5400000" flipH="1">
              <a:off x="3628" y="2494"/>
              <a:ext cx="309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6" name="AutoShape 6"/>
            <p:cNvSpPr>
              <a:spLocks noChangeArrowheads="1"/>
            </p:cNvSpPr>
            <p:nvPr/>
          </p:nvSpPr>
          <p:spPr bwMode="gray">
            <a:xfrm rot="10800000" flipH="1">
              <a:off x="2725" y="3439"/>
              <a:ext cx="308" cy="206"/>
            </a:xfrm>
            <a:prstGeom prst="upArrow">
              <a:avLst>
                <a:gd name="adj1" fmla="val 51676"/>
                <a:gd name="adj2" fmla="val 10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tx2">
                    <a:gamma/>
                    <a:tint val="39216"/>
                    <a:invGamma/>
                  </a:schemeClr>
                </a:gs>
              </a:gsLst>
              <a:lin ang="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7" name="Oval 7"/>
            <p:cNvSpPr>
              <a:spLocks noChangeArrowheads="1"/>
            </p:cNvSpPr>
            <p:nvPr/>
          </p:nvSpPr>
          <p:spPr bwMode="gray">
            <a:xfrm>
              <a:off x="2078" y="1824"/>
              <a:ext cx="1615" cy="1615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46275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57150" algn="ctr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8" name="Oval 8"/>
            <p:cNvSpPr>
              <a:spLocks noChangeArrowheads="1"/>
            </p:cNvSpPr>
            <p:nvPr/>
          </p:nvSpPr>
          <p:spPr bwMode="gray">
            <a:xfrm>
              <a:off x="2170" y="1915"/>
              <a:ext cx="1430" cy="1430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gamma/>
                    <a:shade val="63529"/>
                    <a:invGamma/>
                  </a:srgbClr>
                </a:gs>
                <a:gs pos="50000">
                  <a:srgbClr val="FFFFFF"/>
                </a:gs>
                <a:gs pos="100000">
                  <a:srgbClr val="FFFFFF">
                    <a:gamma/>
                    <a:shade val="63529"/>
                    <a:invGamma/>
                  </a:srgb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46089" name="Oval 9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46090" name="Oval 10"/>
            <p:cNvSpPr>
              <a:spLocks noChangeArrowheads="1"/>
            </p:cNvSpPr>
            <p:nvPr/>
          </p:nvSpPr>
          <p:spPr bwMode="gray">
            <a:xfrm>
              <a:off x="2254" y="2000"/>
              <a:ext cx="1262" cy="1264"/>
            </a:xfrm>
            <a:prstGeom prst="ellipse">
              <a:avLst/>
            </a:prstGeom>
            <a:gradFill rotWithShape="1">
              <a:gsLst>
                <a:gs pos="0">
                  <a:srgbClr val="FFCC00">
                    <a:gamma/>
                    <a:shade val="0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ar-SA"/>
            </a:p>
          </p:txBody>
        </p:sp>
        <p:sp>
          <p:nvSpPr>
            <p:cNvPr id="46091" name="Oval 11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46092" name="Oval 12"/>
            <p:cNvSpPr>
              <a:spLocks noChangeArrowheads="1"/>
            </p:cNvSpPr>
            <p:nvPr/>
          </p:nvSpPr>
          <p:spPr bwMode="gray">
            <a:xfrm>
              <a:off x="2337" y="2083"/>
              <a:ext cx="1096" cy="1098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FFCC00">
                    <a:gamma/>
                    <a:shade val="48627"/>
                    <a:invGamma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</p:grpSp>
      <p:sp>
        <p:nvSpPr>
          <p:cNvPr id="46095" name="AutoShape 15"/>
          <p:cNvSpPr>
            <a:spLocks noChangeArrowheads="1"/>
          </p:cNvSpPr>
          <p:nvPr/>
        </p:nvSpPr>
        <p:spPr bwMode="gray">
          <a:xfrm>
            <a:off x="838200" y="2590800"/>
            <a:ext cx="1828800" cy="1338266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46098" name="AutoShape 18"/>
          <p:cNvSpPr>
            <a:spLocks noChangeArrowheads="1"/>
          </p:cNvSpPr>
          <p:nvPr/>
        </p:nvSpPr>
        <p:spPr bwMode="gray">
          <a:xfrm>
            <a:off x="6324600" y="2590800"/>
            <a:ext cx="1905000" cy="1338266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ar-SA"/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gray">
          <a:xfrm>
            <a:off x="3643306" y="2857496"/>
            <a:ext cx="171553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العوامل المؤثرة</a:t>
            </a:r>
          </a:p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في قيمة</a:t>
            </a:r>
          </a:p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المعلومات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0" name="AutoShape 20"/>
          <p:cNvSpPr>
            <a:spLocks noChangeArrowheads="1"/>
          </p:cNvSpPr>
          <p:nvPr/>
        </p:nvSpPr>
        <p:spPr bwMode="auto">
          <a:xfrm>
            <a:off x="2557463" y="5105400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37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تكامل المعلومة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gray">
          <a:xfrm>
            <a:off x="928662" y="3214686"/>
            <a:ext cx="16546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مصدر المعلومة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gray">
          <a:xfrm>
            <a:off x="6500826" y="3214686"/>
            <a:ext cx="16337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حداثة المعلومة</a:t>
            </a:r>
            <a:endParaRPr lang="en-US" sz="2000" b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46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4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95" grpId="0" animBg="1"/>
      <p:bldP spid="46098" grpId="0" animBg="1"/>
      <p:bldP spid="4610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1219200" y="1831975"/>
            <a:ext cx="2170113" cy="4035425"/>
            <a:chOff x="720" y="1296"/>
            <a:chExt cx="1367" cy="2542"/>
          </a:xfrm>
        </p:grpSpPr>
        <p:sp>
          <p:nvSpPr>
            <p:cNvPr id="63492" name="AutoShape 4"/>
            <p:cNvSpPr>
              <a:spLocks noChangeArrowheads="1"/>
            </p:cNvSpPr>
            <p:nvPr/>
          </p:nvSpPr>
          <p:spPr bwMode="gray">
            <a:xfrm>
              <a:off x="720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4E91D4"/>
                </a:gs>
                <a:gs pos="100000">
                  <a:srgbClr val="3477A4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3" name="AutoShape 5"/>
            <p:cNvSpPr>
              <a:spLocks noChangeArrowheads="1"/>
            </p:cNvSpPr>
            <p:nvPr/>
          </p:nvSpPr>
          <p:spPr bwMode="gray">
            <a:xfrm>
              <a:off x="741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3CA1E6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4" name="AutoShape 6"/>
            <p:cNvSpPr>
              <a:spLocks noChangeArrowheads="1"/>
            </p:cNvSpPr>
            <p:nvPr/>
          </p:nvSpPr>
          <p:spPr bwMode="gray">
            <a:xfrm>
              <a:off x="752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alpha val="0"/>
                  </a:srgbClr>
                </a:gs>
                <a:gs pos="100000">
                  <a:srgbClr val="3CA1E6">
                    <a:gamma/>
                    <a:tint val="51373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5" name="AutoShape 7"/>
            <p:cNvSpPr>
              <a:spLocks noChangeArrowheads="1"/>
            </p:cNvSpPr>
            <p:nvPr/>
          </p:nvSpPr>
          <p:spPr bwMode="gray">
            <a:xfrm>
              <a:off x="752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CA1E6">
                    <a:gamma/>
                    <a:tint val="33333"/>
                    <a:invGamma/>
                  </a:srgbClr>
                </a:gs>
                <a:gs pos="100000">
                  <a:srgbClr val="3CA1E6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6" name="AutoShape 8"/>
            <p:cNvSpPr>
              <a:spLocks noChangeArrowheads="1"/>
            </p:cNvSpPr>
            <p:nvPr/>
          </p:nvSpPr>
          <p:spPr bwMode="gray">
            <a:xfrm>
              <a:off x="724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729EB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497" name="AutoShape 9"/>
            <p:cNvSpPr>
              <a:spLocks noChangeArrowheads="1"/>
            </p:cNvSpPr>
            <p:nvPr/>
          </p:nvSpPr>
          <p:spPr bwMode="gray">
            <a:xfrm>
              <a:off x="752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DAFD4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63498" name="Group 10"/>
            <p:cNvGrpSpPr>
              <a:grpSpLocks/>
            </p:cNvGrpSpPr>
            <p:nvPr/>
          </p:nvGrpSpPr>
          <p:grpSpPr bwMode="auto">
            <a:xfrm>
              <a:off x="1189" y="1296"/>
              <a:ext cx="405" cy="405"/>
              <a:chOff x="1289" y="582"/>
              <a:chExt cx="668" cy="668"/>
            </a:xfrm>
          </p:grpSpPr>
          <p:sp>
            <p:nvSpPr>
              <p:cNvPr id="63499" name="Oval 11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63500" name="Oval 12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1" name="Oval 13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2" name="Oval 14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03" name="Oval 15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63504" name="Text Box 16"/>
            <p:cNvSpPr txBox="1">
              <a:spLocks noChangeArrowheads="1"/>
            </p:cNvSpPr>
            <p:nvPr/>
          </p:nvSpPr>
          <p:spPr bwMode="gray">
            <a:xfrm>
              <a:off x="1276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3</a:t>
              </a:r>
              <a:endParaRPr lang="en-US" dirty="0"/>
            </a:p>
          </p:txBody>
        </p:sp>
        <p:sp>
          <p:nvSpPr>
            <p:cNvPr id="63505" name="Text Box 17"/>
            <p:cNvSpPr txBox="1">
              <a:spLocks noChangeArrowheads="1"/>
            </p:cNvSpPr>
            <p:nvPr/>
          </p:nvSpPr>
          <p:spPr bwMode="gray">
            <a:xfrm>
              <a:off x="768" y="1717"/>
              <a:ext cx="1296" cy="12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هي مدى شمولية المعلومة في تغطية جوانب الموضوع . فإن نقصت المعلومة فهي تؤثر سلباً على قيمتها .</a:t>
              </a:r>
            </a:p>
            <a:p>
              <a:pPr algn="ctr"/>
              <a:r>
                <a:rPr lang="ar-SA" sz="1600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مثال /</a:t>
              </a:r>
            </a:p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طالب بالصف الأول ثانوي تفوق !</a:t>
              </a:r>
              <a:endParaRPr lang="en-US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grpSp>
        <p:nvGrpSpPr>
          <p:cNvPr id="63506" name="Group 18"/>
          <p:cNvGrpSpPr>
            <a:grpSpLocks/>
          </p:cNvGrpSpPr>
          <p:nvPr/>
        </p:nvGrpSpPr>
        <p:grpSpPr bwMode="auto">
          <a:xfrm>
            <a:off x="3581400" y="1831975"/>
            <a:ext cx="2166938" cy="4035425"/>
            <a:chOff x="2208" y="1296"/>
            <a:chExt cx="1365" cy="2542"/>
          </a:xfrm>
        </p:grpSpPr>
        <p:sp>
          <p:nvSpPr>
            <p:cNvPr id="63507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08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09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0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1" name="Oval 23"/>
            <p:cNvSpPr>
              <a:spLocks noChangeArrowheads="1"/>
            </p:cNvSpPr>
            <p:nvPr/>
          </p:nvSpPr>
          <p:spPr bwMode="gray">
            <a:xfrm>
              <a:off x="2677" y="1296"/>
              <a:ext cx="405" cy="405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ar-SA"/>
            </a:p>
          </p:txBody>
        </p:sp>
        <p:sp>
          <p:nvSpPr>
            <p:cNvPr id="63512" name="Oval 24"/>
            <p:cNvSpPr>
              <a:spLocks noChangeArrowheads="1"/>
            </p:cNvSpPr>
            <p:nvPr/>
          </p:nvSpPr>
          <p:spPr bwMode="gray">
            <a:xfrm>
              <a:off x="2681" y="1299"/>
              <a:ext cx="392" cy="39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3" name="Oval 25"/>
            <p:cNvSpPr>
              <a:spLocks noChangeArrowheads="1"/>
            </p:cNvSpPr>
            <p:nvPr/>
          </p:nvSpPr>
          <p:spPr bwMode="gray">
            <a:xfrm>
              <a:off x="2686" y="1301"/>
              <a:ext cx="383" cy="38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4" name="Oval 26"/>
            <p:cNvSpPr>
              <a:spLocks noChangeArrowheads="1"/>
            </p:cNvSpPr>
            <p:nvPr/>
          </p:nvSpPr>
          <p:spPr bwMode="gray">
            <a:xfrm>
              <a:off x="2690" y="1305"/>
              <a:ext cx="364" cy="35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5" name="Oval 27"/>
            <p:cNvSpPr>
              <a:spLocks noChangeArrowheads="1"/>
            </p:cNvSpPr>
            <p:nvPr/>
          </p:nvSpPr>
          <p:spPr bwMode="gray">
            <a:xfrm>
              <a:off x="2712" y="1315"/>
              <a:ext cx="323" cy="29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ar-SA"/>
            </a:p>
          </p:txBody>
        </p:sp>
        <p:sp>
          <p:nvSpPr>
            <p:cNvPr id="63516" name="Text Box 28"/>
            <p:cNvSpPr txBox="1">
              <a:spLocks noChangeArrowheads="1"/>
            </p:cNvSpPr>
            <p:nvPr/>
          </p:nvSpPr>
          <p:spPr bwMode="gray">
            <a:xfrm>
              <a:off x="2764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>
                  <a:solidFill>
                    <a:srgbClr val="000000"/>
                  </a:solidFill>
                </a:rPr>
                <a:t>2</a:t>
              </a:r>
              <a:endParaRPr lang="en-US"/>
            </a:p>
          </p:txBody>
        </p:sp>
        <p:sp>
          <p:nvSpPr>
            <p:cNvPr id="63517" name="Text Box 29"/>
            <p:cNvSpPr txBox="1">
              <a:spLocks noChangeArrowheads="1"/>
            </p:cNvSpPr>
            <p:nvPr/>
          </p:nvSpPr>
          <p:spPr bwMode="gray">
            <a:xfrm>
              <a:off x="2256" y="1717"/>
              <a:ext cx="1296" cy="16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وهو المنتج للمعلومة فكلما كان المنتج أكثر ثقة كلما زادت قيمة المعلومة .</a:t>
              </a:r>
            </a:p>
            <a:p>
              <a:pPr algn="ctr"/>
              <a:r>
                <a:rPr lang="ar-SA" sz="2400" b="1" dirty="0" smtClean="0">
                  <a:solidFill>
                    <a:srgbClr val="FF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مثال /</a:t>
              </a:r>
            </a:p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حينما ينتشر مرض معين وتصل إلينا معلومة من مصدر طبي فإن تلك المعلومة تكون أكثر قيمة .</a:t>
              </a:r>
              <a:endParaRPr lang="en-US" sz="20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63518" name="AutoShape 30"/>
            <p:cNvSpPr>
              <a:spLocks noChangeArrowheads="1"/>
            </p:cNvSpPr>
            <p:nvPr/>
          </p:nvSpPr>
          <p:spPr bwMode="gray">
            <a:xfrm>
              <a:off x="2210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58A4AE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19" name="AutoShape 31"/>
            <p:cNvSpPr>
              <a:spLocks noChangeArrowheads="1"/>
            </p:cNvSpPr>
            <p:nvPr/>
          </p:nvSpPr>
          <p:spPr bwMode="gray">
            <a:xfrm>
              <a:off x="2238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grpSp>
        <p:nvGrpSpPr>
          <p:cNvPr id="63520" name="Group 32"/>
          <p:cNvGrpSpPr>
            <a:grpSpLocks/>
          </p:cNvGrpSpPr>
          <p:nvPr/>
        </p:nvGrpSpPr>
        <p:grpSpPr bwMode="auto">
          <a:xfrm>
            <a:off x="5937250" y="1831975"/>
            <a:ext cx="2170113" cy="4035425"/>
            <a:chOff x="3692" y="1296"/>
            <a:chExt cx="1367" cy="2542"/>
          </a:xfrm>
        </p:grpSpPr>
        <p:sp>
          <p:nvSpPr>
            <p:cNvPr id="63521" name="AutoShape 33"/>
            <p:cNvSpPr>
              <a:spLocks noChangeArrowheads="1"/>
            </p:cNvSpPr>
            <p:nvPr/>
          </p:nvSpPr>
          <p:spPr bwMode="gray">
            <a:xfrm>
              <a:off x="3696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B59F43"/>
                </a:gs>
                <a:gs pos="100000">
                  <a:srgbClr val="8F8849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2" name="AutoShape 34"/>
            <p:cNvSpPr>
              <a:spLocks noChangeArrowheads="1"/>
            </p:cNvSpPr>
            <p:nvPr/>
          </p:nvSpPr>
          <p:spPr bwMode="gray">
            <a:xfrm>
              <a:off x="3717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E9E065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3" name="AutoShape 35"/>
            <p:cNvSpPr>
              <a:spLocks noChangeArrowheads="1"/>
            </p:cNvSpPr>
            <p:nvPr/>
          </p:nvSpPr>
          <p:spPr bwMode="gray">
            <a:xfrm>
              <a:off x="3728" y="2795"/>
              <a:ext cx="1304" cy="44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/>
                </a:gs>
                <a:gs pos="100000">
                  <a:srgbClr val="E9E065">
                    <a:gamma/>
                    <a:tint val="57647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24" name="AutoShape 36"/>
            <p:cNvSpPr>
              <a:spLocks noChangeArrowheads="1"/>
            </p:cNvSpPr>
            <p:nvPr/>
          </p:nvSpPr>
          <p:spPr bwMode="gray">
            <a:xfrm>
              <a:off x="3728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9E065">
                    <a:gamma/>
                    <a:tint val="33333"/>
                    <a:invGamma/>
                  </a:srgbClr>
                </a:gs>
                <a:gs pos="100000">
                  <a:srgbClr val="E9E065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grpSp>
          <p:nvGrpSpPr>
            <p:cNvPr id="63525" name="Group 37"/>
            <p:cNvGrpSpPr>
              <a:grpSpLocks/>
            </p:cNvGrpSpPr>
            <p:nvPr/>
          </p:nvGrpSpPr>
          <p:grpSpPr bwMode="auto">
            <a:xfrm>
              <a:off x="4165" y="1296"/>
              <a:ext cx="405" cy="405"/>
              <a:chOff x="1289" y="582"/>
              <a:chExt cx="668" cy="668"/>
            </a:xfrm>
          </p:grpSpPr>
          <p:sp>
            <p:nvSpPr>
              <p:cNvPr id="63526" name="Oval 38"/>
              <p:cNvSpPr>
                <a:spLocks noChangeArrowheads="1"/>
              </p:cNvSpPr>
              <p:nvPr/>
            </p:nvSpPr>
            <p:spPr bwMode="gray">
              <a:xfrm>
                <a:off x="1289" y="582"/>
                <a:ext cx="668" cy="668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ar-SA"/>
              </a:p>
            </p:txBody>
          </p:sp>
          <p:sp>
            <p:nvSpPr>
              <p:cNvPr id="63527" name="Oval 39"/>
              <p:cNvSpPr>
                <a:spLocks noChangeArrowheads="1"/>
              </p:cNvSpPr>
              <p:nvPr/>
            </p:nvSpPr>
            <p:spPr bwMode="gray">
              <a:xfrm>
                <a:off x="1296" y="587"/>
                <a:ext cx="646" cy="64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28" name="Oval 40"/>
              <p:cNvSpPr>
                <a:spLocks noChangeArrowheads="1"/>
              </p:cNvSpPr>
              <p:nvPr/>
            </p:nvSpPr>
            <p:spPr bwMode="gray">
              <a:xfrm>
                <a:off x="1304" y="591"/>
                <a:ext cx="631" cy="63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29" name="Oval 41"/>
              <p:cNvSpPr>
                <a:spLocks noChangeArrowheads="1"/>
              </p:cNvSpPr>
              <p:nvPr/>
            </p:nvSpPr>
            <p:spPr bwMode="gray">
              <a:xfrm>
                <a:off x="1311" y="597"/>
                <a:ext cx="600" cy="58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  <p:sp>
            <p:nvSpPr>
              <p:cNvPr id="63530" name="Oval 42"/>
              <p:cNvSpPr>
                <a:spLocks noChangeArrowheads="1"/>
              </p:cNvSpPr>
              <p:nvPr/>
            </p:nvSpPr>
            <p:spPr bwMode="gray">
              <a:xfrm>
                <a:off x="1346" y="613"/>
                <a:ext cx="533" cy="47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ar-SA"/>
              </a:p>
            </p:txBody>
          </p:sp>
        </p:grpSp>
        <p:sp>
          <p:nvSpPr>
            <p:cNvPr id="63531" name="Text Box 43"/>
            <p:cNvSpPr txBox="1">
              <a:spLocks noChangeArrowheads="1"/>
            </p:cNvSpPr>
            <p:nvPr/>
          </p:nvSpPr>
          <p:spPr bwMode="gray">
            <a:xfrm>
              <a:off x="4252" y="1354"/>
              <a:ext cx="2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63532" name="Text Box 44"/>
            <p:cNvSpPr txBox="1">
              <a:spLocks noChangeArrowheads="1"/>
            </p:cNvSpPr>
            <p:nvPr/>
          </p:nvSpPr>
          <p:spPr bwMode="gray">
            <a:xfrm>
              <a:off x="3744" y="1717"/>
              <a:ext cx="1296" cy="14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هي المدة الفاصلة بين إنتاج المعلومة ووقت الحصول عليها .وحداثة المعلومة أكثر فائدة بالمجالات العلمية لماذا ؟</a:t>
              </a:r>
            </a:p>
            <a:p>
              <a:pPr algn="ctr"/>
              <a:r>
                <a:rPr lang="ar-SA" sz="1600" b="1" dirty="0" smtClean="0">
                  <a:solidFill>
                    <a:srgbClr val="000000"/>
                  </a:solidFill>
                  <a:latin typeface="Arial Unicode MS" pitchFamily="34" charset="-128"/>
                  <a:ea typeface="Arial Unicode MS" pitchFamily="34" charset="-128"/>
                  <a:cs typeface="Arial Unicode MS" pitchFamily="34" charset="-128"/>
                </a:rPr>
                <a:t>لأنها سريعة التغير مثل برامج الحاسب الآلي  .</a:t>
              </a:r>
            </a:p>
            <a:p>
              <a:endParaRPr lang="en-US" dirty="0"/>
            </a:p>
          </p:txBody>
        </p:sp>
        <p:sp>
          <p:nvSpPr>
            <p:cNvPr id="63533" name="AutoShape 45"/>
            <p:cNvSpPr>
              <a:spLocks noChangeArrowheads="1"/>
            </p:cNvSpPr>
            <p:nvPr/>
          </p:nvSpPr>
          <p:spPr bwMode="gray">
            <a:xfrm>
              <a:off x="3692" y="3290"/>
              <a:ext cx="1363" cy="548"/>
            </a:xfrm>
            <a:prstGeom prst="roundRect">
              <a:avLst>
                <a:gd name="adj" fmla="val 40389"/>
              </a:avLst>
            </a:prstGeom>
            <a:gradFill rotWithShape="1">
              <a:gsLst>
                <a:gs pos="0">
                  <a:srgbClr val="99BACC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  <p:sp>
          <p:nvSpPr>
            <p:cNvPr id="63534" name="AutoShape 46"/>
            <p:cNvSpPr>
              <a:spLocks noChangeArrowheads="1"/>
            </p:cNvSpPr>
            <p:nvPr/>
          </p:nvSpPr>
          <p:spPr bwMode="gray">
            <a:xfrm>
              <a:off x="3720" y="3305"/>
              <a:ext cx="1304" cy="48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8DAD4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ar-SA"/>
            </a:p>
          </p:txBody>
        </p:sp>
      </p:grpSp>
      <p:sp>
        <p:nvSpPr>
          <p:cNvPr id="49" name="AutoShape 6"/>
          <p:cNvSpPr>
            <a:spLocks noChangeArrowheads="1"/>
          </p:cNvSpPr>
          <p:nvPr/>
        </p:nvSpPr>
        <p:spPr bwMode="gray">
          <a:xfrm>
            <a:off x="6000760" y="5072074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</a:rPr>
              <a:t>حداثة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0" name="AutoShape 7"/>
          <p:cNvSpPr>
            <a:spLocks noChangeArrowheads="1"/>
          </p:cNvSpPr>
          <p:nvPr/>
        </p:nvSpPr>
        <p:spPr bwMode="gray">
          <a:xfrm>
            <a:off x="3643306" y="5072074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مصدر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AutoShape 8"/>
          <p:cNvSpPr>
            <a:spLocks noChangeArrowheads="1"/>
          </p:cNvSpPr>
          <p:nvPr/>
        </p:nvSpPr>
        <p:spPr bwMode="gray">
          <a:xfrm>
            <a:off x="1285852" y="5072074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تكامل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0"/>
            <a:ext cx="8458200" cy="857232"/>
          </a:xfrm>
          <a:noFill/>
          <a:ln>
            <a:solidFill>
              <a:schemeClr val="bg1"/>
            </a:solidFill>
          </a:ln>
        </p:spPr>
        <p:txBody>
          <a:bodyPr/>
          <a:lstStyle/>
          <a:p>
            <a:r>
              <a:rPr lang="ar-SA" sz="66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أهمية المعلومات</a:t>
            </a:r>
            <a:endParaRPr lang="en-US" sz="6600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924800" cy="1693168"/>
          </a:xfrm>
        </p:spPr>
        <p:txBody>
          <a:bodyPr/>
          <a:lstStyle/>
          <a:p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هل للمعلومات أثر في حياتنا اليومية ؟</a:t>
            </a:r>
          </a:p>
          <a:p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وضح ذلك بمثال من الواقع الذي نعيشه !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en-US" sz="3600" b="1" dirty="0"/>
          </a:p>
        </p:txBody>
      </p:sp>
      <p:sp>
        <p:nvSpPr>
          <p:cNvPr id="4" name="مربع نص 3"/>
          <p:cNvSpPr txBox="1"/>
          <p:nvPr/>
        </p:nvSpPr>
        <p:spPr>
          <a:xfrm>
            <a:off x="1115616" y="3429000"/>
            <a:ext cx="6768752" cy="24191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أنها الأساس لإعداد البحث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العلمي.</a:t>
            </a:r>
            <a:endParaRPr lang="ar-SA" sz="28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2- أنها تساعد الفرد على أتحاذ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القرارات.</a:t>
            </a:r>
            <a:endParaRPr lang="ar-SA" sz="28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3- أنها تساعد على تطور ورقي المجتمع حينما تستثمر بالشكل الأمثل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لها.</a:t>
            </a:r>
            <a:endParaRPr lang="ar-SA" sz="2800" b="1" dirty="0" smtClean="0">
              <a:solidFill>
                <a:schemeClr val="accent2">
                  <a:lumMod val="5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4-أن المعلومات لها دور اساسي في المحا فظة على أمن </a:t>
            </a:r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المجتمعات</a:t>
            </a:r>
            <a:r>
              <a:rPr lang="ar-SA" sz="1400" b="1" dirty="0" smtClean="0"/>
              <a:t>.</a:t>
            </a:r>
            <a:endParaRPr lang="ar-SA" sz="1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 animBg="1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458200" cy="5334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ar-SA" sz="44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التطبيق</a:t>
            </a:r>
            <a:endParaRPr lang="en-US" sz="440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4275" name="AutoShape 3"/>
          <p:cNvSpPr>
            <a:spLocks noChangeArrowheads="1"/>
          </p:cNvSpPr>
          <p:nvPr/>
        </p:nvSpPr>
        <p:spPr bwMode="gray">
          <a:xfrm>
            <a:off x="5562600" y="2895600"/>
            <a:ext cx="2819400" cy="2895600"/>
          </a:xfrm>
          <a:prstGeom prst="chevron">
            <a:avLst>
              <a:gd name="adj" fmla="val 1646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54276" name="AutoShape 4"/>
          <p:cNvSpPr>
            <a:spLocks noChangeArrowheads="1"/>
          </p:cNvSpPr>
          <p:nvPr/>
        </p:nvSpPr>
        <p:spPr bwMode="ltGray">
          <a:xfrm>
            <a:off x="3200400" y="2895600"/>
            <a:ext cx="2971800" cy="2895600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54277" name="AutoShape 5"/>
          <p:cNvSpPr>
            <a:spLocks noChangeArrowheads="1"/>
          </p:cNvSpPr>
          <p:nvPr/>
        </p:nvSpPr>
        <p:spPr bwMode="gray">
          <a:xfrm>
            <a:off x="838200" y="2895600"/>
            <a:ext cx="2971800" cy="2895600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rgbClr val="333333">
                <a:alpha val="50000"/>
              </a:srgbClr>
            </a:outerShdw>
          </a:effectLst>
        </p:spPr>
        <p:txBody>
          <a:bodyPr anchor="ctr">
            <a:spAutoFit/>
          </a:bodyPr>
          <a:lstStyle/>
          <a:p>
            <a:endParaRPr lang="ar-SA"/>
          </a:p>
        </p:txBody>
      </p:sp>
      <p:sp>
        <p:nvSpPr>
          <p:cNvPr id="54278" name="AutoShape 6"/>
          <p:cNvSpPr>
            <a:spLocks noChangeArrowheads="1"/>
          </p:cNvSpPr>
          <p:nvPr/>
        </p:nvSpPr>
        <p:spPr bwMode="gray">
          <a:xfrm>
            <a:off x="1066800" y="2057400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ar-SA" sz="2000" b="1" dirty="0" smtClean="0">
                <a:solidFill>
                  <a:schemeClr val="bg1"/>
                </a:solidFill>
              </a:rPr>
              <a:t>تكامل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4279" name="AutoShape 7"/>
          <p:cNvSpPr>
            <a:spLocks noChangeArrowheads="1"/>
          </p:cNvSpPr>
          <p:nvPr/>
        </p:nvSpPr>
        <p:spPr bwMode="gray">
          <a:xfrm>
            <a:off x="3386138" y="2057400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مصدر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4280" name="AutoShape 8"/>
          <p:cNvSpPr>
            <a:spLocks noChangeArrowheads="1"/>
          </p:cNvSpPr>
          <p:nvPr/>
        </p:nvSpPr>
        <p:spPr bwMode="gray">
          <a:xfrm>
            <a:off x="5715000" y="2057400"/>
            <a:ext cx="2057400" cy="574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/>
            <a:r>
              <a:rPr lang="ar-SA" sz="2000" b="1" dirty="0" smtClean="0">
                <a:solidFill>
                  <a:schemeClr val="bg1"/>
                </a:solidFill>
              </a:rPr>
              <a:t>حداثة المعلومة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AutoShape 20"/>
          <p:cNvSpPr>
            <a:spLocks noChangeArrowheads="1"/>
          </p:cNvSpPr>
          <p:nvPr/>
        </p:nvSpPr>
        <p:spPr bwMode="auto">
          <a:xfrm>
            <a:off x="2357422" y="1285860"/>
            <a:ext cx="3886200" cy="5334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50000">
                <a:schemeClr val="accent1">
                  <a:gamma/>
                  <a:tint val="3137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ar-SA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مثل لكل مما يأتي بمثال </a:t>
            </a:r>
            <a:endParaRPr lang="en-US" sz="24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animBg="1"/>
      <p:bldP spid="54276" grpId="0" animBg="1"/>
      <p:bldP spid="54277" grpId="0" animBg="1"/>
      <p:bldP spid="54278" grpId="0" animBg="1"/>
      <p:bldP spid="54279" grpId="0" animBg="1"/>
      <p:bldP spid="54280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-1000164" y="6286520"/>
            <a:ext cx="5791200" cy="304800"/>
          </a:xfrm>
        </p:spPr>
        <p:txBody>
          <a:bodyPr/>
          <a:lstStyle/>
          <a:p>
            <a:r>
              <a:rPr lang="ar-SA" sz="2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سبحان الله والحمد لله</a:t>
            </a:r>
            <a:endParaRPr lang="en-US" sz="28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59395" name="WordArt 3"/>
          <p:cNvSpPr>
            <a:spLocks noChangeArrowheads="1" noChangeShapeType="1" noTextEdit="1"/>
          </p:cNvSpPr>
          <p:nvPr/>
        </p:nvSpPr>
        <p:spPr bwMode="gray">
          <a:xfrm>
            <a:off x="2133600" y="3048000"/>
            <a:ext cx="4724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ar-SA" sz="54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dist="89803" dir="2700000" algn="ctr" rotWithShape="0">
                    <a:srgbClr val="000000">
                      <a:alpha val="50000"/>
                    </a:srgbClr>
                  </a:outerShdw>
                </a:effectLst>
                <a:latin typeface="Verdana"/>
                <a:ea typeface="Verdana"/>
                <a:cs typeface="Verdana"/>
              </a:rPr>
              <a:t>شكراً لكم</a:t>
            </a:r>
            <a:endParaRPr lang="ar-SA" sz="54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dist="89803" dir="2700000" algn="ctr" rotWithShape="0">
                  <a:srgbClr val="000000">
                    <a:alpha val="50000"/>
                  </a:srgbClr>
                </a:outerShdw>
              </a:effectLst>
              <a:latin typeface="Verdana"/>
              <a:ea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9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build="p"/>
      <p:bldP spid="5939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a1c772a3a17faded3f1bdb98581eebf44fca4fb"/>
</p:tagLst>
</file>

<file path=ppt/theme/theme1.xml><?xml version="1.0" encoding="utf-8"?>
<a:theme xmlns:a="http://schemas.openxmlformats.org/drawingml/2006/main" name="template (21)">
  <a:themeElements>
    <a:clrScheme name="170Gp_natural_light 1">
      <a:dk1>
        <a:srgbClr val="000000"/>
      </a:dk1>
      <a:lt1>
        <a:srgbClr val="FFFFFF"/>
      </a:lt1>
      <a:dk2>
        <a:srgbClr val="000066"/>
      </a:dk2>
      <a:lt2>
        <a:srgbClr val="C0C0C0"/>
      </a:lt2>
      <a:accent1>
        <a:srgbClr val="65D135"/>
      </a:accent1>
      <a:accent2>
        <a:srgbClr val="ECCE4C"/>
      </a:accent2>
      <a:accent3>
        <a:srgbClr val="FFFFFF"/>
      </a:accent3>
      <a:accent4>
        <a:srgbClr val="000000"/>
      </a:accent4>
      <a:accent5>
        <a:srgbClr val="B8E5AE"/>
      </a:accent5>
      <a:accent6>
        <a:srgbClr val="D6BA44"/>
      </a:accent6>
      <a:hlink>
        <a:srgbClr val="AE0404"/>
      </a:hlink>
      <a:folHlink>
        <a:srgbClr val="0066CC"/>
      </a:folHlink>
    </a:clrScheme>
    <a:fontScheme name="170Gp_natural_light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70Gp_natural_light 1">
        <a:dk1>
          <a:srgbClr val="000000"/>
        </a:dk1>
        <a:lt1>
          <a:srgbClr val="FFFFFF"/>
        </a:lt1>
        <a:dk2>
          <a:srgbClr val="000066"/>
        </a:dk2>
        <a:lt2>
          <a:srgbClr val="C0C0C0"/>
        </a:lt2>
        <a:accent1>
          <a:srgbClr val="65D135"/>
        </a:accent1>
        <a:accent2>
          <a:srgbClr val="ECCE4C"/>
        </a:accent2>
        <a:accent3>
          <a:srgbClr val="FFFFFF"/>
        </a:accent3>
        <a:accent4>
          <a:srgbClr val="000000"/>
        </a:accent4>
        <a:accent5>
          <a:srgbClr val="B8E5AE"/>
        </a:accent5>
        <a:accent6>
          <a:srgbClr val="D6BA44"/>
        </a:accent6>
        <a:hlink>
          <a:srgbClr val="AE0404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2">
        <a:dk1>
          <a:srgbClr val="000000"/>
        </a:dk1>
        <a:lt1>
          <a:srgbClr val="FFFFFF"/>
        </a:lt1>
        <a:dk2>
          <a:srgbClr val="17407D"/>
        </a:dk2>
        <a:lt2>
          <a:srgbClr val="DDDDDD"/>
        </a:lt2>
        <a:accent1>
          <a:srgbClr val="5DC5B9"/>
        </a:accent1>
        <a:accent2>
          <a:srgbClr val="99CCFF"/>
        </a:accent2>
        <a:accent3>
          <a:srgbClr val="FFFFFF"/>
        </a:accent3>
        <a:accent4>
          <a:srgbClr val="000000"/>
        </a:accent4>
        <a:accent5>
          <a:srgbClr val="B6DFD9"/>
        </a:accent5>
        <a:accent6>
          <a:srgbClr val="8AB9E7"/>
        </a:accent6>
        <a:hlink>
          <a:srgbClr val="5D99DB"/>
        </a:hlink>
        <a:folHlink>
          <a:srgbClr val="F1CA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70Gp_natural_light 3">
        <a:dk1>
          <a:srgbClr val="000000"/>
        </a:dk1>
        <a:lt1>
          <a:srgbClr val="FFFFFF"/>
        </a:lt1>
        <a:dk2>
          <a:srgbClr val="511550"/>
        </a:dk2>
        <a:lt2>
          <a:srgbClr val="DDDDDD"/>
        </a:lt2>
        <a:accent1>
          <a:srgbClr val="8B8DE1"/>
        </a:accent1>
        <a:accent2>
          <a:srgbClr val="CABDF5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B7ABDE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</TotalTime>
  <Words>186</Words>
  <Application>Microsoft Office PowerPoint</Application>
  <PresentationFormat>عرض على الشاشة (3:4)‏</PresentationFormat>
  <Paragraphs>36</Paragraphs>
  <Slides>6</Slides>
  <Notes>0</Notes>
  <HiddenSlides>0</HiddenSlides>
  <MMClips>0</MMClips>
  <ScaleCrop>false</ScaleCrop>
  <HeadingPairs>
    <vt:vector size="6" baseType="variant">
      <vt:variant>
        <vt:lpstr>سمة</vt:lpstr>
      </vt:variant>
      <vt:variant>
        <vt:i4>1</vt:i4>
      </vt:variant>
      <vt:variant>
        <vt:lpstr>خوادم OLE مضمنة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8" baseType="lpstr">
      <vt:lpstr>template (21)</vt:lpstr>
      <vt:lpstr>Image</vt:lpstr>
      <vt:lpstr>أهمية المعلومات وقيمتها</vt:lpstr>
      <vt:lpstr>العوامل المؤثرة في قيمة المعلومات</vt:lpstr>
      <vt:lpstr>الشريحة 3</vt:lpstr>
      <vt:lpstr>أهمية المعلومات</vt:lpstr>
      <vt:lpstr>التطبيق</vt:lpstr>
      <vt:lpstr>الشريحة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أهمية المعلومات وقيمتها</dc:title>
  <dc:creator>win 7</dc:creator>
  <cp:lastModifiedBy>الحريري</cp:lastModifiedBy>
  <cp:revision>9</cp:revision>
  <dcterms:created xsi:type="dcterms:W3CDTF">2015-09-05T16:51:57Z</dcterms:created>
  <dcterms:modified xsi:type="dcterms:W3CDTF">2017-09-24T18:43:13Z</dcterms:modified>
</cp:coreProperties>
</file>