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80" r:id="rId5"/>
    <p:sldId id="263" r:id="rId6"/>
    <p:sldId id="260" r:id="rId7"/>
    <p:sldId id="265" r:id="rId8"/>
    <p:sldId id="276" r:id="rId9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0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0" y="3527425"/>
            <a:ext cx="9144000" cy="33575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3097" name="Oval 25"/>
          <p:cNvSpPr>
            <a:spLocks noChangeArrowheads="1"/>
          </p:cNvSpPr>
          <p:nvPr/>
        </p:nvSpPr>
        <p:spPr bwMode="ltGray">
          <a:xfrm>
            <a:off x="1258888" y="4508500"/>
            <a:ext cx="4248150" cy="1800225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86525"/>
            <a:ext cx="2133600" cy="168275"/>
          </a:xfrm>
        </p:spPr>
        <p:txBody>
          <a:bodyPr/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86525"/>
            <a:ext cx="2895600" cy="168275"/>
          </a:xfrm>
        </p:spPr>
        <p:txBody>
          <a:bodyPr/>
          <a:lstStyle>
            <a:lvl1pPr algn="ctr">
              <a:defRPr sz="1200" b="0">
                <a:solidFill>
                  <a:schemeClr val="bg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86525"/>
            <a:ext cx="2133600" cy="1682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19BB8FA2-0666-4CE0-976D-DE6022EB18A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gray">
          <a:xfrm>
            <a:off x="0" y="3141663"/>
            <a:ext cx="9144000" cy="431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3090" name="Oval 18"/>
          <p:cNvSpPr>
            <a:spLocks noChangeArrowheads="1"/>
          </p:cNvSpPr>
          <p:nvPr/>
        </p:nvSpPr>
        <p:spPr bwMode="gray">
          <a:xfrm>
            <a:off x="276225" y="1255713"/>
            <a:ext cx="4656138" cy="483711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dist="172739" dir="3238358" algn="ctr" rotWithShape="0">
              <a:schemeClr val="tx1"/>
            </a:outerShdw>
          </a:effectLst>
        </p:spPr>
        <p:txBody>
          <a:bodyPr wrap="none" anchor="ctr"/>
          <a:lstStyle/>
          <a:p>
            <a:endParaRPr lang="ar-SA"/>
          </a:p>
        </p:txBody>
      </p:sp>
      <p:sp>
        <p:nvSpPr>
          <p:cNvPr id="3092" name="Freeform 20" descr="1"/>
          <p:cNvSpPr>
            <a:spLocks/>
          </p:cNvSpPr>
          <p:nvPr/>
        </p:nvSpPr>
        <p:spPr bwMode="gray">
          <a:xfrm>
            <a:off x="1130300" y="1416050"/>
            <a:ext cx="2873375" cy="2182813"/>
          </a:xfrm>
          <a:custGeom>
            <a:avLst/>
            <a:gdLst/>
            <a:ahLst/>
            <a:cxnLst>
              <a:cxn ang="0">
                <a:pos x="905" y="1375"/>
              </a:cxn>
              <a:cxn ang="0">
                <a:pos x="1810" y="395"/>
              </a:cxn>
              <a:cxn ang="0">
                <a:pos x="876" y="24"/>
              </a:cxn>
              <a:cxn ang="0">
                <a:pos x="0" y="396"/>
              </a:cxn>
              <a:cxn ang="0">
                <a:pos x="905" y="1375"/>
              </a:cxn>
            </a:cxnLst>
            <a:rect l="0" t="0" r="r" b="b"/>
            <a:pathLst>
              <a:path w="1810" h="1375">
                <a:moveTo>
                  <a:pt x="905" y="1375"/>
                </a:moveTo>
                <a:lnTo>
                  <a:pt x="1810" y="395"/>
                </a:lnTo>
                <a:cubicBezTo>
                  <a:pt x="1612" y="176"/>
                  <a:pt x="1300" y="0"/>
                  <a:pt x="876" y="24"/>
                </a:cubicBezTo>
                <a:cubicBezTo>
                  <a:pt x="452" y="48"/>
                  <a:pt x="252" y="149"/>
                  <a:pt x="0" y="396"/>
                </a:cubicBezTo>
                <a:lnTo>
                  <a:pt x="905" y="1375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3093" name="Freeform 21" descr="2"/>
          <p:cNvSpPr>
            <a:spLocks/>
          </p:cNvSpPr>
          <p:nvPr/>
        </p:nvSpPr>
        <p:spPr bwMode="gray">
          <a:xfrm>
            <a:off x="376238" y="2147888"/>
            <a:ext cx="2103437" cy="3032125"/>
          </a:xfrm>
          <a:custGeom>
            <a:avLst/>
            <a:gdLst/>
            <a:ahLst/>
            <a:cxnLst>
              <a:cxn ang="0">
                <a:pos x="1325" y="960"/>
              </a:cxn>
              <a:cxn ang="0">
                <a:pos x="414" y="0"/>
              </a:cxn>
              <a:cxn ang="0">
                <a:pos x="27" y="1014"/>
              </a:cxn>
              <a:cxn ang="0">
                <a:pos x="402" y="1910"/>
              </a:cxn>
              <a:cxn ang="0">
                <a:pos x="1325" y="960"/>
              </a:cxn>
            </a:cxnLst>
            <a:rect l="0" t="0" r="r" b="b"/>
            <a:pathLst>
              <a:path w="1325" h="1910">
                <a:moveTo>
                  <a:pt x="1325" y="960"/>
                </a:moveTo>
                <a:lnTo>
                  <a:pt x="414" y="0"/>
                </a:lnTo>
                <a:cubicBezTo>
                  <a:pt x="238" y="162"/>
                  <a:pt x="0" y="570"/>
                  <a:pt x="27" y="1014"/>
                </a:cubicBezTo>
                <a:cubicBezTo>
                  <a:pt x="53" y="1458"/>
                  <a:pt x="233" y="1748"/>
                  <a:pt x="402" y="1910"/>
                </a:cubicBezTo>
                <a:lnTo>
                  <a:pt x="1325" y="960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3094" name="Freeform 22" descr="55282"/>
          <p:cNvSpPr>
            <a:spLocks/>
          </p:cNvSpPr>
          <p:nvPr/>
        </p:nvSpPr>
        <p:spPr bwMode="gray">
          <a:xfrm>
            <a:off x="1085850" y="3730625"/>
            <a:ext cx="2962275" cy="2219325"/>
          </a:xfrm>
          <a:custGeom>
            <a:avLst/>
            <a:gdLst/>
            <a:ahLst/>
            <a:cxnLst>
              <a:cxn ang="0">
                <a:pos x="927" y="0"/>
              </a:cxn>
              <a:cxn ang="0">
                <a:pos x="0" y="975"/>
              </a:cxn>
              <a:cxn ang="0">
                <a:pos x="996" y="1387"/>
              </a:cxn>
              <a:cxn ang="0">
                <a:pos x="1866" y="996"/>
              </a:cxn>
              <a:cxn ang="0">
                <a:pos x="927" y="0"/>
              </a:cxn>
            </a:cxnLst>
            <a:rect l="0" t="0" r="r" b="b"/>
            <a:pathLst>
              <a:path w="1866" h="1398">
                <a:moveTo>
                  <a:pt x="927" y="0"/>
                </a:moveTo>
                <a:lnTo>
                  <a:pt x="0" y="975"/>
                </a:lnTo>
                <a:cubicBezTo>
                  <a:pt x="203" y="1204"/>
                  <a:pt x="607" y="1398"/>
                  <a:pt x="996" y="1387"/>
                </a:cubicBezTo>
                <a:cubicBezTo>
                  <a:pt x="1385" y="1375"/>
                  <a:pt x="1707" y="1159"/>
                  <a:pt x="1866" y="996"/>
                </a:cubicBezTo>
                <a:lnTo>
                  <a:pt x="927" y="0"/>
                </a:lnTo>
                <a:close/>
              </a:path>
            </a:pathLst>
          </a:custGeom>
          <a:blipFill dpi="0" rotWithShape="1">
            <a:blip r:embed="rId4" cstate="print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762000"/>
            <a:ext cx="5715000" cy="1828800"/>
          </a:xfrm>
        </p:spPr>
        <p:txBody>
          <a:bodyPr/>
          <a:lstStyle>
            <a:lvl1pPr algn="r">
              <a:defRPr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343400" y="3178175"/>
            <a:ext cx="4572000" cy="3810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3091" name="Freeform 19" descr="4"/>
          <p:cNvSpPr>
            <a:spLocks/>
          </p:cNvSpPr>
          <p:nvPr/>
        </p:nvSpPr>
        <p:spPr bwMode="gray">
          <a:xfrm>
            <a:off x="2625725" y="2119313"/>
            <a:ext cx="2139950" cy="3116262"/>
          </a:xfrm>
          <a:custGeom>
            <a:avLst/>
            <a:gdLst/>
            <a:ahLst/>
            <a:cxnLst>
              <a:cxn ang="0">
                <a:pos x="951" y="1963"/>
              </a:cxn>
              <a:cxn ang="0">
                <a:pos x="1338" y="977"/>
              </a:cxn>
              <a:cxn ang="0">
                <a:pos x="905" y="0"/>
              </a:cxn>
              <a:cxn ang="0">
                <a:pos x="0" y="987"/>
              </a:cxn>
              <a:cxn ang="0">
                <a:pos x="951" y="1963"/>
              </a:cxn>
            </a:cxnLst>
            <a:rect l="0" t="0" r="r" b="b"/>
            <a:pathLst>
              <a:path w="1348" h="1963">
                <a:moveTo>
                  <a:pt x="951" y="1963"/>
                </a:moveTo>
                <a:cubicBezTo>
                  <a:pt x="1244" y="1689"/>
                  <a:pt x="1348" y="1323"/>
                  <a:pt x="1338" y="977"/>
                </a:cubicBezTo>
                <a:cubicBezTo>
                  <a:pt x="1329" y="629"/>
                  <a:pt x="1132" y="226"/>
                  <a:pt x="905" y="0"/>
                </a:cubicBezTo>
                <a:lnTo>
                  <a:pt x="0" y="987"/>
                </a:lnTo>
                <a:lnTo>
                  <a:pt x="951" y="1963"/>
                </a:lnTo>
                <a:close/>
              </a:path>
            </a:pathLst>
          </a:custGeom>
          <a:blipFill dpi="0" rotWithShape="1">
            <a:blip r:embed="rId5" cstate="print"/>
            <a:srcRect/>
            <a:stretch>
              <a:fillRect/>
            </a:stretch>
          </a:blipFill>
          <a:ln w="76200" cmpd="sng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3095" name="Oval 23"/>
          <p:cNvSpPr>
            <a:spLocks noChangeArrowheads="1"/>
          </p:cNvSpPr>
          <p:nvPr/>
        </p:nvSpPr>
        <p:spPr bwMode="gray">
          <a:xfrm>
            <a:off x="1806575" y="2954338"/>
            <a:ext cx="1655763" cy="1655762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1981200" y="3505200"/>
            <a:ext cx="1308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>
                <a:latin typeface="Verdana" pitchFamily="34" charset="0"/>
              </a:rPr>
              <a:t>LOGO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www.thmemgallery.com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4661FC-0B01-4D4F-870B-00FEFBA2BC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www.thmemgallery.com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150C6-4479-4195-8F24-2685A0FAC1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414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414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www.thmemgallery.com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6E2DE6-7840-4612-87A8-D00876D3CE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www.thmemgallery.com</a:t>
            </a: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DFA20-CCFF-4648-9BB2-B49B4EC418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www.thmemgallery.com</a:t>
            </a: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D18BD7-6203-4896-A5D1-94B00F5709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www.thmemgallery.com</a:t>
            </a: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39F534-80BD-448C-85D6-9AF36B2F32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www.thmemgallery.com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F2E2A-E76B-4F8A-B3DA-3D0E80E65C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الرمز لإضافة صورة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www.thmemgallery.com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100FC-7D93-4EA9-B6F2-5FDCF225EB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www.thmemgallery.com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C18263-1982-46DE-9DE4-D717E991E0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076450" cy="6337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076950" cy="6337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www.thmemgallery.com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00B20-046B-49C9-9046-267B90BEE6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عنوان وجدو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جدول 2"/>
          <p:cNvSpPr>
            <a:spLocks noGrp="1"/>
          </p:cNvSpPr>
          <p:nvPr>
            <p:ph type="tbl" idx="1"/>
          </p:nvPr>
        </p:nvSpPr>
        <p:spPr>
          <a:xfrm>
            <a:off x="457200" y="1241425"/>
            <a:ext cx="8229600" cy="5248275"/>
          </a:xfrm>
        </p:spPr>
        <p:txBody>
          <a:bodyPr/>
          <a:lstStyle/>
          <a:p>
            <a:r>
              <a:rPr lang="ar-SA" smtClean="0"/>
              <a:t>انقر فوق الرمز لإضافة جدول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www.thmemgallery.com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</p:spPr>
        <p:txBody>
          <a:bodyPr/>
          <a:lstStyle>
            <a:lvl1pPr>
              <a:defRPr/>
            </a:lvl1pPr>
          </a:lstStyle>
          <a:p>
            <a:fld id="{90E83134-5CFD-4F8C-AB7D-2035C3605D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عنوان ومخط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خطط 2"/>
          <p:cNvSpPr>
            <a:spLocks noGrp="1"/>
          </p:cNvSpPr>
          <p:nvPr>
            <p:ph type="chart" idx="1"/>
          </p:nvPr>
        </p:nvSpPr>
        <p:spPr>
          <a:xfrm>
            <a:off x="457200" y="1241425"/>
            <a:ext cx="8229600" cy="5248275"/>
          </a:xfrm>
        </p:spPr>
        <p:txBody>
          <a:bodyPr/>
          <a:lstStyle/>
          <a:p>
            <a:r>
              <a:rPr lang="ar-SA" smtClean="0"/>
              <a:t>انقر فوق الرمز لإضافة مخطط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381000" y="838200"/>
            <a:ext cx="5943600" cy="25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www.thmemgallery.com</a:t>
            </a: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6324600" y="6564313"/>
            <a:ext cx="23622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133600" cy="234950"/>
          </a:xfrm>
        </p:spPr>
        <p:txBody>
          <a:bodyPr/>
          <a:lstStyle>
            <a:lvl1pPr>
              <a:defRPr/>
            </a:lvl1pPr>
          </a:lstStyle>
          <a:p>
            <a:fld id="{779FC1D2-2868-49FC-A363-7B11E31F60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798513"/>
            <a:ext cx="9144000" cy="31273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white">
          <a:xfrm>
            <a:off x="0" y="0"/>
            <a:ext cx="9144000" cy="8366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414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81000" y="838200"/>
            <a:ext cx="59436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www.thmemgallery.com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324600" y="6564313"/>
            <a:ext cx="2362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+mn-lt"/>
              </a:defRPr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24200" y="6553200"/>
            <a:ext cx="21336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03CFA42-BAFE-4CE8-B94C-5D349D737AF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81000" y="15240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  <p:grpSp>
        <p:nvGrpSpPr>
          <p:cNvPr id="1041" name="Group 17"/>
          <p:cNvGrpSpPr>
            <a:grpSpLocks/>
          </p:cNvGrpSpPr>
          <p:nvPr/>
        </p:nvGrpSpPr>
        <p:grpSpPr bwMode="auto">
          <a:xfrm>
            <a:off x="7308850" y="188913"/>
            <a:ext cx="1665288" cy="1512887"/>
            <a:chOff x="4604" y="119"/>
            <a:chExt cx="1049" cy="953"/>
          </a:xfrm>
        </p:grpSpPr>
        <p:sp>
          <p:nvSpPr>
            <p:cNvPr id="1042" name="Oval 18"/>
            <p:cNvSpPr>
              <a:spLocks noChangeArrowheads="1"/>
            </p:cNvSpPr>
            <p:nvPr userDrawn="1"/>
          </p:nvSpPr>
          <p:spPr bwMode="gray">
            <a:xfrm>
              <a:off x="4921" y="845"/>
              <a:ext cx="732" cy="227"/>
            </a:xfrm>
            <a:prstGeom prst="ellipse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043" name="Oval 19"/>
            <p:cNvSpPr>
              <a:spLocks noChangeArrowheads="1"/>
            </p:cNvSpPr>
            <p:nvPr userDrawn="1"/>
          </p:nvSpPr>
          <p:spPr bwMode="gray">
            <a:xfrm>
              <a:off x="4604" y="119"/>
              <a:ext cx="932" cy="911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dist="63500" dir="2212194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044" name="Freeform 20" descr="4"/>
            <p:cNvSpPr>
              <a:spLocks/>
            </p:cNvSpPr>
            <p:nvPr userDrawn="1"/>
          </p:nvSpPr>
          <p:spPr bwMode="gray">
            <a:xfrm>
              <a:off x="5077" y="281"/>
              <a:ext cx="426" cy="588"/>
            </a:xfrm>
            <a:custGeom>
              <a:avLst/>
              <a:gdLst/>
              <a:ahLst/>
              <a:cxnLst>
                <a:cxn ang="0">
                  <a:pos x="951" y="1963"/>
                </a:cxn>
                <a:cxn ang="0">
                  <a:pos x="1338" y="977"/>
                </a:cxn>
                <a:cxn ang="0">
                  <a:pos x="905" y="0"/>
                </a:cxn>
                <a:cxn ang="0">
                  <a:pos x="0" y="987"/>
                </a:cxn>
                <a:cxn ang="0">
                  <a:pos x="951" y="1963"/>
                </a:cxn>
              </a:cxnLst>
              <a:rect l="0" t="0" r="r" b="b"/>
              <a:pathLst>
                <a:path w="1348" h="1963">
                  <a:moveTo>
                    <a:pt x="951" y="1963"/>
                  </a:moveTo>
                  <a:cubicBezTo>
                    <a:pt x="1244" y="1689"/>
                    <a:pt x="1348" y="1323"/>
                    <a:pt x="1338" y="977"/>
                  </a:cubicBezTo>
                  <a:cubicBezTo>
                    <a:pt x="1329" y="629"/>
                    <a:pt x="1132" y="226"/>
                    <a:pt x="905" y="0"/>
                  </a:cubicBezTo>
                  <a:lnTo>
                    <a:pt x="0" y="987"/>
                  </a:lnTo>
                  <a:lnTo>
                    <a:pt x="951" y="1963"/>
                  </a:lnTo>
                  <a:close/>
                </a:path>
              </a:pathLst>
            </a:custGeom>
            <a:blipFill dpi="0" rotWithShape="1">
              <a:blip r:embed="rId15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045" name="Freeform 21" descr="1"/>
            <p:cNvSpPr>
              <a:spLocks/>
            </p:cNvSpPr>
            <p:nvPr userDrawn="1"/>
          </p:nvSpPr>
          <p:spPr bwMode="gray">
            <a:xfrm>
              <a:off x="4779" y="144"/>
              <a:ext cx="572" cy="416"/>
            </a:xfrm>
            <a:custGeom>
              <a:avLst/>
              <a:gdLst/>
              <a:ahLst/>
              <a:cxnLst>
                <a:cxn ang="0">
                  <a:pos x="905" y="1388"/>
                </a:cxn>
                <a:cxn ang="0">
                  <a:pos x="1810" y="408"/>
                </a:cxn>
                <a:cxn ang="0">
                  <a:pos x="874" y="40"/>
                </a:cxn>
                <a:cxn ang="0">
                  <a:pos x="0" y="409"/>
                </a:cxn>
                <a:cxn ang="0">
                  <a:pos x="905" y="1388"/>
                </a:cxn>
              </a:cxnLst>
              <a:rect l="0" t="0" r="r" b="b"/>
              <a:pathLst>
                <a:path w="1810" h="1388">
                  <a:moveTo>
                    <a:pt x="905" y="1388"/>
                  </a:moveTo>
                  <a:lnTo>
                    <a:pt x="1810" y="408"/>
                  </a:lnTo>
                  <a:cubicBezTo>
                    <a:pt x="1612" y="189"/>
                    <a:pt x="1272" y="0"/>
                    <a:pt x="874" y="40"/>
                  </a:cubicBezTo>
                  <a:cubicBezTo>
                    <a:pt x="541" y="52"/>
                    <a:pt x="252" y="162"/>
                    <a:pt x="0" y="409"/>
                  </a:cubicBezTo>
                  <a:lnTo>
                    <a:pt x="905" y="1388"/>
                  </a:lnTo>
                  <a:close/>
                </a:path>
              </a:pathLst>
            </a:custGeom>
            <a:blipFill dpi="0" rotWithShape="1">
              <a:blip r:embed="rId16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046" name="Freeform 22" descr="2"/>
            <p:cNvSpPr>
              <a:spLocks/>
            </p:cNvSpPr>
            <p:nvPr userDrawn="1"/>
          </p:nvSpPr>
          <p:spPr bwMode="gray">
            <a:xfrm>
              <a:off x="4629" y="286"/>
              <a:ext cx="419" cy="572"/>
            </a:xfrm>
            <a:custGeom>
              <a:avLst/>
              <a:gdLst/>
              <a:ahLst/>
              <a:cxnLst>
                <a:cxn ang="0">
                  <a:pos x="1325" y="960"/>
                </a:cxn>
                <a:cxn ang="0">
                  <a:pos x="414" y="0"/>
                </a:cxn>
                <a:cxn ang="0">
                  <a:pos x="27" y="1014"/>
                </a:cxn>
                <a:cxn ang="0">
                  <a:pos x="402" y="1910"/>
                </a:cxn>
                <a:cxn ang="0">
                  <a:pos x="1325" y="960"/>
                </a:cxn>
              </a:cxnLst>
              <a:rect l="0" t="0" r="r" b="b"/>
              <a:pathLst>
                <a:path w="1325" h="1910">
                  <a:moveTo>
                    <a:pt x="1325" y="960"/>
                  </a:moveTo>
                  <a:lnTo>
                    <a:pt x="414" y="0"/>
                  </a:lnTo>
                  <a:cubicBezTo>
                    <a:pt x="238" y="162"/>
                    <a:pt x="0" y="570"/>
                    <a:pt x="27" y="1014"/>
                  </a:cubicBezTo>
                  <a:cubicBezTo>
                    <a:pt x="53" y="1458"/>
                    <a:pt x="233" y="1748"/>
                    <a:pt x="402" y="1910"/>
                  </a:cubicBezTo>
                  <a:lnTo>
                    <a:pt x="1325" y="960"/>
                  </a:lnTo>
                  <a:close/>
                </a:path>
              </a:pathLst>
            </a:custGeom>
            <a:blipFill dpi="0" rotWithShape="1">
              <a:blip r:embed="rId17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047" name="Freeform 23" descr="55282"/>
            <p:cNvSpPr>
              <a:spLocks/>
            </p:cNvSpPr>
            <p:nvPr userDrawn="1"/>
          </p:nvSpPr>
          <p:spPr bwMode="gray">
            <a:xfrm>
              <a:off x="4770" y="585"/>
              <a:ext cx="590" cy="418"/>
            </a:xfrm>
            <a:custGeom>
              <a:avLst/>
              <a:gdLst/>
              <a:ahLst/>
              <a:cxnLst>
                <a:cxn ang="0">
                  <a:pos x="927" y="0"/>
                </a:cxn>
                <a:cxn ang="0">
                  <a:pos x="0" y="975"/>
                </a:cxn>
                <a:cxn ang="0">
                  <a:pos x="996" y="1387"/>
                </a:cxn>
                <a:cxn ang="0">
                  <a:pos x="1866" y="996"/>
                </a:cxn>
                <a:cxn ang="0">
                  <a:pos x="927" y="0"/>
                </a:cxn>
              </a:cxnLst>
              <a:rect l="0" t="0" r="r" b="b"/>
              <a:pathLst>
                <a:path w="1866" h="1398">
                  <a:moveTo>
                    <a:pt x="927" y="0"/>
                  </a:moveTo>
                  <a:lnTo>
                    <a:pt x="0" y="975"/>
                  </a:lnTo>
                  <a:cubicBezTo>
                    <a:pt x="203" y="1204"/>
                    <a:pt x="607" y="1398"/>
                    <a:pt x="996" y="1387"/>
                  </a:cubicBezTo>
                  <a:cubicBezTo>
                    <a:pt x="1385" y="1375"/>
                    <a:pt x="1707" y="1159"/>
                    <a:pt x="1866" y="996"/>
                  </a:cubicBezTo>
                  <a:lnTo>
                    <a:pt x="927" y="0"/>
                  </a:lnTo>
                  <a:close/>
                </a:path>
              </a:pathLst>
            </a:custGeom>
            <a:blipFill dpi="0" rotWithShape="1">
              <a:blip r:embed="rId18" cstate="print"/>
              <a:srcRect/>
              <a:stretch>
                <a:fillRect/>
              </a:stretch>
            </a:blipFill>
            <a:ln w="7620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ar-SA"/>
            </a:p>
          </p:txBody>
        </p:sp>
        <p:sp>
          <p:nvSpPr>
            <p:cNvPr id="1048" name="Oval 24"/>
            <p:cNvSpPr>
              <a:spLocks noChangeArrowheads="1"/>
            </p:cNvSpPr>
            <p:nvPr userDrawn="1"/>
          </p:nvSpPr>
          <p:spPr bwMode="gray">
            <a:xfrm>
              <a:off x="4914" y="438"/>
              <a:ext cx="329" cy="31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sldNum="0" hdr="0"/>
  <p:txStyles>
    <p:titleStyle>
      <a:lvl1pPr algn="l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l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l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l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l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ar-SA" sz="6400" dirty="0" smtClean="0">
                <a:solidFill>
                  <a:srgbClr val="FF0000"/>
                </a:solidFill>
              </a:rPr>
              <a:t>أوعية</a:t>
            </a:r>
            <a:r>
              <a:rPr lang="ar-SA" sz="6400" dirty="0" smtClean="0"/>
              <a:t> المعلومات</a:t>
            </a:r>
            <a:endParaRPr lang="en-US" sz="6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42910" y="6477000"/>
            <a:ext cx="4572000" cy="381000"/>
          </a:xfrm>
        </p:spPr>
        <p:txBody>
          <a:bodyPr/>
          <a:lstStyle/>
          <a:p>
            <a:endParaRPr lang="en-US" sz="1800" b="1" dirty="0"/>
          </a:p>
        </p:txBody>
      </p:sp>
      <p:sp>
        <p:nvSpPr>
          <p:cNvPr id="2052" name="Oval 4"/>
          <p:cNvSpPr>
            <a:spLocks noChangeArrowheads="1"/>
          </p:cNvSpPr>
          <p:nvPr/>
        </p:nvSpPr>
        <p:spPr bwMode="ltGray">
          <a:xfrm>
            <a:off x="6500813" y="5949950"/>
            <a:ext cx="431800" cy="4318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5725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ar-SA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تمهيد</a:t>
            </a:r>
            <a:endParaRPr lang="en-US" sz="4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458075" cy="4656138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en-US" sz="2400" dirty="0"/>
              <a:t/>
            </a:r>
            <a:br>
              <a:rPr lang="en-US" sz="2400" dirty="0"/>
            </a:br>
            <a:r>
              <a:rPr lang="ar-SA" sz="36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كيف تم حفظ القرآن الكريم وأحاديث الرسول صلَ الله عليه وسلم من الضياع لوقتنا الحاضر ؟؟</a:t>
            </a:r>
            <a:endParaRPr lang="en-US" sz="36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>
              <a:lnSpc>
                <a:spcPct val="8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/>
      <p:bldP spid="6861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4000" dirty="0" smtClean="0">
                <a:solidFill>
                  <a:srgbClr val="FFFF00"/>
                </a:solidFill>
              </a:rPr>
              <a:t>تعريف أوعية المعلومات 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ar-SA"/>
          </a:p>
        </p:txBody>
      </p:sp>
      <p:sp>
        <p:nvSpPr>
          <p:cNvPr id="67588" name="AutoShape 4"/>
          <p:cNvSpPr>
            <a:spLocks noChangeArrowheads="1"/>
          </p:cNvSpPr>
          <p:nvPr/>
        </p:nvSpPr>
        <p:spPr bwMode="ltGray">
          <a:xfrm rot="5400000">
            <a:off x="-2422526" y="1627188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67589" name="AutoShape 5"/>
          <p:cNvSpPr>
            <a:spLocks noChangeArrowheads="1"/>
          </p:cNvSpPr>
          <p:nvPr/>
        </p:nvSpPr>
        <p:spPr bwMode="ltGray">
          <a:xfrm rot="5400000" flipH="1">
            <a:off x="-2016918" y="2062956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BBE0E3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67590" name="AutoShape 6"/>
          <p:cNvSpPr>
            <a:spLocks noChangeArrowheads="1"/>
          </p:cNvSpPr>
          <p:nvPr/>
        </p:nvSpPr>
        <p:spPr bwMode="gray">
          <a:xfrm>
            <a:off x="1357290" y="5715016"/>
            <a:ext cx="4419600" cy="579438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ar-SA" b="1" dirty="0" smtClean="0"/>
              <a:t>أوعية معلومات مطبوعة</a:t>
            </a:r>
          </a:p>
          <a:p>
            <a:pPr algn="ctr" eaLnBrk="0" hangingPunct="0"/>
            <a:r>
              <a:rPr lang="ar-SA" b="1" dirty="0" smtClean="0"/>
              <a:t>أوعية معلومات غير مطبوعة</a:t>
            </a:r>
            <a:endParaRPr lang="en-US" b="1" dirty="0"/>
          </a:p>
        </p:txBody>
      </p:sp>
      <p:sp>
        <p:nvSpPr>
          <p:cNvPr id="67591" name="AutoShape 7"/>
          <p:cNvSpPr>
            <a:spLocks noChangeArrowheads="1"/>
          </p:cNvSpPr>
          <p:nvPr/>
        </p:nvSpPr>
        <p:spPr bwMode="gray">
          <a:xfrm>
            <a:off x="2214546" y="4857760"/>
            <a:ext cx="441960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ar-SA" b="1" dirty="0" smtClean="0">
                <a:solidFill>
                  <a:srgbClr val="FF0000"/>
                </a:solidFill>
              </a:rPr>
              <a:t>يمكن تقسيم أوعية المعلومات إلى قسمين :-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7592" name="AutoShape 8"/>
          <p:cNvSpPr>
            <a:spLocks noChangeArrowheads="1"/>
          </p:cNvSpPr>
          <p:nvPr/>
        </p:nvSpPr>
        <p:spPr bwMode="gray">
          <a:xfrm>
            <a:off x="2438400" y="3611562"/>
            <a:ext cx="6348442" cy="1031884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eaLnBrk="0" hangingPunct="0"/>
            <a:r>
              <a:rPr lang="ar-SA" b="1" dirty="0" smtClean="0"/>
              <a:t>1- </a:t>
            </a:r>
            <a:r>
              <a:rPr lang="ar-SA" b="1" dirty="0" smtClean="0"/>
              <a:t>من خصائص العقل البشري النسيان </a:t>
            </a:r>
          </a:p>
          <a:p>
            <a:pPr algn="r" eaLnBrk="0" hangingPunct="0"/>
            <a:r>
              <a:rPr lang="ar-SA" b="1" dirty="0" smtClean="0"/>
              <a:t>2- المعلومات تفقد بموت صاحبها</a:t>
            </a:r>
          </a:p>
          <a:p>
            <a:pPr algn="r" eaLnBrk="0" hangingPunct="0"/>
            <a:r>
              <a:rPr lang="ar-SA" b="1" dirty="0" smtClean="0"/>
              <a:t>3- المعلومات المخزنة في الذاكرة لها قدرة محددة على الانتقال من شخص لآخر</a:t>
            </a:r>
            <a:endParaRPr lang="en-US" b="1" dirty="0"/>
          </a:p>
        </p:txBody>
      </p:sp>
      <p:sp>
        <p:nvSpPr>
          <p:cNvPr id="67593" name="AutoShape 9"/>
          <p:cNvSpPr>
            <a:spLocks noChangeArrowheads="1"/>
          </p:cNvSpPr>
          <p:nvPr/>
        </p:nvSpPr>
        <p:spPr bwMode="gray">
          <a:xfrm>
            <a:off x="2286000" y="2743200"/>
            <a:ext cx="628652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ar-SA" sz="2800" b="1" dirty="0" smtClean="0">
                <a:solidFill>
                  <a:srgbClr val="FF0000"/>
                </a:solidFill>
              </a:rPr>
              <a:t>فكَر</a:t>
            </a:r>
            <a:r>
              <a:rPr lang="ar-SA" b="1" dirty="0" smtClean="0">
                <a:solidFill>
                  <a:srgbClr val="00B050"/>
                </a:solidFill>
              </a:rPr>
              <a:t>... لماذا لجأ الإنسان إلى أوعية ووسائط أخرى غير الذاكرة لحفظ المعلومات ؟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7594" name="AutoShape 10"/>
          <p:cNvSpPr>
            <a:spLocks noChangeArrowheads="1"/>
          </p:cNvSpPr>
          <p:nvPr/>
        </p:nvSpPr>
        <p:spPr bwMode="gray">
          <a:xfrm>
            <a:off x="1765300" y="1973263"/>
            <a:ext cx="7092980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ar-SA" b="1" dirty="0" smtClean="0"/>
              <a:t>هي المصادر التي تدون عليها المعلومات بغرض حفظها , ومن ثم استرجاعها وقت الحاجة .</a:t>
            </a:r>
            <a:endParaRPr lang="en-US" b="1" dirty="0"/>
          </a:p>
        </p:txBody>
      </p:sp>
      <p:grpSp>
        <p:nvGrpSpPr>
          <p:cNvPr id="67595" name="Group 11"/>
          <p:cNvGrpSpPr>
            <a:grpSpLocks/>
          </p:cNvGrpSpPr>
          <p:nvPr/>
        </p:nvGrpSpPr>
        <p:grpSpPr bwMode="auto">
          <a:xfrm>
            <a:off x="1447800" y="2062163"/>
            <a:ext cx="381000" cy="381000"/>
            <a:chOff x="2078" y="1680"/>
            <a:chExt cx="1615" cy="1615"/>
          </a:xfrm>
        </p:grpSpPr>
        <p:sp>
          <p:nvSpPr>
            <p:cNvPr id="67596" name="Oval 12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597" name="Oval 13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598" name="Oval 1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599" name="Oval 1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00" name="Oval 1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67601" name="Oval 1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</p:grpSp>
      <p:grpSp>
        <p:nvGrpSpPr>
          <p:cNvPr id="67602" name="Group 18"/>
          <p:cNvGrpSpPr>
            <a:grpSpLocks/>
          </p:cNvGrpSpPr>
          <p:nvPr/>
        </p:nvGrpSpPr>
        <p:grpSpPr bwMode="auto">
          <a:xfrm>
            <a:off x="1981200" y="2849563"/>
            <a:ext cx="381000" cy="381000"/>
            <a:chOff x="2078" y="1680"/>
            <a:chExt cx="1615" cy="1615"/>
          </a:xfrm>
        </p:grpSpPr>
        <p:sp>
          <p:nvSpPr>
            <p:cNvPr id="67603" name="Oval 19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04" name="Oval 20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05" name="Oval 2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06" name="Oval 2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07" name="Oval 2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67608" name="Oval 2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</p:grpSp>
      <p:grpSp>
        <p:nvGrpSpPr>
          <p:cNvPr id="67609" name="Group 25"/>
          <p:cNvGrpSpPr>
            <a:grpSpLocks/>
          </p:cNvGrpSpPr>
          <p:nvPr/>
        </p:nvGrpSpPr>
        <p:grpSpPr bwMode="auto">
          <a:xfrm>
            <a:off x="2133600" y="3687763"/>
            <a:ext cx="381000" cy="381000"/>
            <a:chOff x="2078" y="1680"/>
            <a:chExt cx="1615" cy="1615"/>
          </a:xfrm>
        </p:grpSpPr>
        <p:sp>
          <p:nvSpPr>
            <p:cNvPr id="67610" name="Oval 26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11" name="Oval 27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12" name="Oval 2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13" name="Oval 29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14" name="Oval 3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67615" name="Oval 31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</p:grpSp>
      <p:grpSp>
        <p:nvGrpSpPr>
          <p:cNvPr id="67616" name="Group 32"/>
          <p:cNvGrpSpPr>
            <a:grpSpLocks/>
          </p:cNvGrpSpPr>
          <p:nvPr/>
        </p:nvGrpSpPr>
        <p:grpSpPr bwMode="auto">
          <a:xfrm>
            <a:off x="1857356" y="4929198"/>
            <a:ext cx="381000" cy="381000"/>
            <a:chOff x="2078" y="1680"/>
            <a:chExt cx="1615" cy="1615"/>
          </a:xfrm>
        </p:grpSpPr>
        <p:sp>
          <p:nvSpPr>
            <p:cNvPr id="67617" name="Oval 33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18" name="Oval 34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19" name="Oval 35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20" name="Oval 3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21" name="Oval 37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67622" name="Oval 3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</p:grpSp>
      <p:grpSp>
        <p:nvGrpSpPr>
          <p:cNvPr id="67623" name="Group 39"/>
          <p:cNvGrpSpPr>
            <a:grpSpLocks/>
          </p:cNvGrpSpPr>
          <p:nvPr/>
        </p:nvGrpSpPr>
        <p:grpSpPr bwMode="auto">
          <a:xfrm>
            <a:off x="1000100" y="5857892"/>
            <a:ext cx="355600" cy="381000"/>
            <a:chOff x="2078" y="1680"/>
            <a:chExt cx="1615" cy="1615"/>
          </a:xfrm>
        </p:grpSpPr>
        <p:sp>
          <p:nvSpPr>
            <p:cNvPr id="67624" name="Oval 4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25" name="Oval 41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7626" name="Oval 4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27" name="Oval 4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67628" name="Oval 4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67629" name="Oval 4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5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7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75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7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759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7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7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7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75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7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759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7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75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0" grpId="0" build="p" animBg="1"/>
      <p:bldP spid="67591" grpId="0" build="p" animBg="1"/>
      <p:bldP spid="67592" grpId="0" build="p" animBg="1"/>
      <p:bldP spid="67593" grpId="0" build="p" animBg="1"/>
      <p:bldP spid="6759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dirty="0" smtClean="0"/>
              <a:t>أوعية المعلومات المطبوعة</a:t>
            </a:r>
            <a:endParaRPr lang="en-US" sz="2000" dirty="0"/>
          </a:p>
        </p:txBody>
      </p:sp>
      <p:grpSp>
        <p:nvGrpSpPr>
          <p:cNvPr id="90115" name="Group 3"/>
          <p:cNvGrpSpPr>
            <a:grpSpLocks/>
          </p:cNvGrpSpPr>
          <p:nvPr/>
        </p:nvGrpSpPr>
        <p:grpSpPr bwMode="auto">
          <a:xfrm>
            <a:off x="1219200" y="1831975"/>
            <a:ext cx="2170113" cy="4035425"/>
            <a:chOff x="720" y="1296"/>
            <a:chExt cx="1367" cy="2542"/>
          </a:xfrm>
        </p:grpSpPr>
        <p:sp>
          <p:nvSpPr>
            <p:cNvPr id="90116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17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18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19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20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21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grpSp>
          <p:nvGrpSpPr>
            <p:cNvPr id="90122" name="Group 10"/>
            <p:cNvGrpSpPr>
              <a:grpSpLocks/>
            </p:cNvGrpSpPr>
            <p:nvPr/>
          </p:nvGrpSpPr>
          <p:grpSpPr bwMode="auto">
            <a:xfrm>
              <a:off x="1189" y="1296"/>
              <a:ext cx="405" cy="405"/>
              <a:chOff x="1289" y="582"/>
              <a:chExt cx="668" cy="668"/>
            </a:xfrm>
          </p:grpSpPr>
          <p:sp>
            <p:nvSpPr>
              <p:cNvPr id="90123" name="Oval 11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ar-SA"/>
              </a:p>
            </p:txBody>
          </p:sp>
          <p:sp>
            <p:nvSpPr>
              <p:cNvPr id="90124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90125" name="Oval 1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90126" name="Oval 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90127" name="Oval 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</p:grpSp>
        <p:sp>
          <p:nvSpPr>
            <p:cNvPr id="90128" name="Text Box 16"/>
            <p:cNvSpPr txBox="1">
              <a:spLocks noChangeArrowheads="1"/>
            </p:cNvSpPr>
            <p:nvPr/>
          </p:nvSpPr>
          <p:spPr bwMode="gray">
            <a:xfrm>
              <a:off x="1276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3</a:t>
              </a:r>
              <a:endParaRPr lang="en-US" dirty="0"/>
            </a:p>
          </p:txBody>
        </p:sp>
        <p:sp>
          <p:nvSpPr>
            <p:cNvPr id="90129" name="Text Box 17"/>
            <p:cNvSpPr txBox="1">
              <a:spLocks noChangeArrowheads="1"/>
            </p:cNvSpPr>
            <p:nvPr/>
          </p:nvSpPr>
          <p:spPr bwMode="gray">
            <a:xfrm>
              <a:off x="768" y="1776"/>
              <a:ext cx="1296" cy="15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ar-SA" b="1" dirty="0" smtClean="0">
                  <a:solidFill>
                    <a:srgbClr val="FF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عيوبها</a:t>
              </a:r>
            </a:p>
            <a:p>
              <a:pPr algn="ctr"/>
              <a:r>
                <a:rPr lang="ar-SA" b="1" dirty="0" smtClean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معلوماتها تتقادم بسرعة </a:t>
              </a:r>
            </a:p>
            <a:p>
              <a:pPr algn="ctr"/>
              <a:r>
                <a:rPr lang="ar-SA" b="1" dirty="0" smtClean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تحتاج مساحات واسعة للحفظ</a:t>
              </a:r>
            </a:p>
            <a:p>
              <a:pPr algn="ctr"/>
              <a:r>
                <a:rPr lang="ar-SA" b="1" dirty="0" smtClean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قابلة للتلف</a:t>
              </a:r>
            </a:p>
            <a:p>
              <a:pPr algn="ctr"/>
              <a:r>
                <a:rPr lang="ar-SA" b="1" dirty="0" smtClean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صعوبة تحديث المعلومات فيها</a:t>
              </a:r>
              <a:endParaRPr lang="en-US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grpSp>
        <p:nvGrpSpPr>
          <p:cNvPr id="90130" name="Group 18"/>
          <p:cNvGrpSpPr>
            <a:grpSpLocks/>
          </p:cNvGrpSpPr>
          <p:nvPr/>
        </p:nvGrpSpPr>
        <p:grpSpPr bwMode="auto">
          <a:xfrm>
            <a:off x="3581400" y="1831975"/>
            <a:ext cx="2166938" cy="4035425"/>
            <a:chOff x="2208" y="1296"/>
            <a:chExt cx="1365" cy="2542"/>
          </a:xfrm>
        </p:grpSpPr>
        <p:sp>
          <p:nvSpPr>
            <p:cNvPr id="90131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32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33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34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35" name="Oval 23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90136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90137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90138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90139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90140" name="Text Box 28"/>
            <p:cNvSpPr txBox="1">
              <a:spLocks noChangeArrowheads="1"/>
            </p:cNvSpPr>
            <p:nvPr/>
          </p:nvSpPr>
          <p:spPr bwMode="gray">
            <a:xfrm>
              <a:off x="2764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90141" name="Text Box 29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8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ar-SA" sz="2000" b="1" dirty="0" smtClean="0">
                  <a:solidFill>
                    <a:srgbClr val="FF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مميزاتها</a:t>
              </a:r>
            </a:p>
            <a:p>
              <a:pPr algn="ctr"/>
              <a:r>
                <a:rPr lang="ar-SA" sz="2000" b="1" dirty="0" smtClean="0">
                  <a:solidFill>
                    <a:srgbClr val="00206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لا تحتاج للقراءة</a:t>
              </a:r>
            </a:p>
            <a:p>
              <a:pPr algn="ctr"/>
              <a:r>
                <a:rPr lang="ar-SA" sz="2000" b="1" dirty="0" smtClean="0">
                  <a:solidFill>
                    <a:srgbClr val="00206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قلة تكلفتها</a:t>
              </a:r>
            </a:p>
            <a:p>
              <a:pPr algn="ctr"/>
              <a:r>
                <a:rPr lang="ar-SA" sz="2000" b="1" dirty="0" smtClean="0">
                  <a:solidFill>
                    <a:srgbClr val="00206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سهولة حملها </a:t>
              </a:r>
              <a:endParaRPr lang="en-US" sz="2800" b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90142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43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90144" name="Group 32"/>
          <p:cNvGrpSpPr>
            <a:grpSpLocks/>
          </p:cNvGrpSpPr>
          <p:nvPr/>
        </p:nvGrpSpPr>
        <p:grpSpPr bwMode="auto">
          <a:xfrm>
            <a:off x="5937250" y="1831975"/>
            <a:ext cx="2170113" cy="4035425"/>
            <a:chOff x="3692" y="1296"/>
            <a:chExt cx="1367" cy="2542"/>
          </a:xfrm>
        </p:grpSpPr>
        <p:sp>
          <p:nvSpPr>
            <p:cNvPr id="90145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46" name="AutoShape 34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47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48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grpSp>
          <p:nvGrpSpPr>
            <p:cNvPr id="90149" name="Group 37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90150" name="Oval 38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ar-SA"/>
              </a:p>
            </p:txBody>
          </p:sp>
          <p:sp>
            <p:nvSpPr>
              <p:cNvPr id="90151" name="Oval 39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90152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90153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90154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</p:grpSp>
        <p:sp>
          <p:nvSpPr>
            <p:cNvPr id="90155" name="Text Box 43"/>
            <p:cNvSpPr txBox="1">
              <a:spLocks noChangeArrowheads="1"/>
            </p:cNvSpPr>
            <p:nvPr/>
          </p:nvSpPr>
          <p:spPr bwMode="gray">
            <a:xfrm>
              <a:off x="4252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90156" name="Text Box 44"/>
            <p:cNvSpPr txBox="1">
              <a:spLocks noChangeArrowheads="1"/>
            </p:cNvSpPr>
            <p:nvPr/>
          </p:nvSpPr>
          <p:spPr bwMode="gray">
            <a:xfrm>
              <a:off x="3744" y="1776"/>
              <a:ext cx="1296" cy="141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ar-SA" b="1" dirty="0" smtClean="0">
                  <a:solidFill>
                    <a:srgbClr val="00206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وهي التي تكون المعلومات فيها مطبوعة على ورقة .. ولا تعتمد على جهاز للقراءة . وهي من اكر أوعية المعلومات انتشارا </a:t>
              </a:r>
            </a:p>
            <a:p>
              <a:r>
                <a:rPr lang="ar-SA" sz="1400" dirty="0" smtClean="0">
                  <a:solidFill>
                    <a:srgbClr val="000000"/>
                  </a:solidFill>
                  <a:latin typeface="Verdana" pitchFamily="34" charset="0"/>
                </a:rPr>
                <a:t>.</a:t>
              </a:r>
              <a:endParaRPr lang="en-US" dirty="0"/>
            </a:p>
          </p:txBody>
        </p:sp>
        <p:sp>
          <p:nvSpPr>
            <p:cNvPr id="90157" name="AutoShape 45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90158" name="AutoShape 46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90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90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dirty="0" smtClean="0"/>
              <a:t>أمثلة على أوعية المعلومات المطبوعة</a:t>
            </a:r>
            <a:endParaRPr lang="en-US" sz="1800" dirty="0"/>
          </a:p>
        </p:txBody>
      </p:sp>
      <p:grpSp>
        <p:nvGrpSpPr>
          <p:cNvPr id="72707" name="Group 3"/>
          <p:cNvGrpSpPr>
            <a:grpSpLocks/>
          </p:cNvGrpSpPr>
          <p:nvPr/>
        </p:nvGrpSpPr>
        <p:grpSpPr bwMode="auto">
          <a:xfrm>
            <a:off x="1143000" y="2209800"/>
            <a:ext cx="6705600" cy="3719884"/>
            <a:chOff x="528" y="1248"/>
            <a:chExt cx="4656" cy="2503"/>
          </a:xfrm>
        </p:grpSpPr>
        <p:grpSp>
          <p:nvGrpSpPr>
            <p:cNvPr id="72708" name="Group 4"/>
            <p:cNvGrpSpPr>
              <a:grpSpLocks/>
            </p:cNvGrpSpPr>
            <p:nvPr/>
          </p:nvGrpSpPr>
          <p:grpSpPr bwMode="auto">
            <a:xfrm>
              <a:off x="1824" y="1248"/>
              <a:ext cx="2014" cy="1821"/>
              <a:chOff x="1872" y="1824"/>
              <a:chExt cx="2014" cy="1821"/>
            </a:xfrm>
          </p:grpSpPr>
          <p:sp>
            <p:nvSpPr>
              <p:cNvPr id="72709" name="AutoShape 5"/>
              <p:cNvSpPr>
                <a:spLocks noChangeArrowheads="1"/>
              </p:cNvSpPr>
              <p:nvPr/>
            </p:nvSpPr>
            <p:spPr bwMode="gray">
              <a:xfrm rot="16200000" flipH="1">
                <a:off x="1820" y="2528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72710" name="AutoShape 6"/>
              <p:cNvSpPr>
                <a:spLocks noChangeArrowheads="1"/>
              </p:cNvSpPr>
              <p:nvPr/>
            </p:nvSpPr>
            <p:spPr bwMode="gray">
              <a:xfrm rot="5400000" flipH="1">
                <a:off x="3628" y="2494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72711" name="AutoShape 7"/>
              <p:cNvSpPr>
                <a:spLocks noChangeArrowheads="1"/>
              </p:cNvSpPr>
              <p:nvPr/>
            </p:nvSpPr>
            <p:spPr bwMode="gray">
              <a:xfrm rot="10800000" flipH="1">
                <a:off x="2725" y="3439"/>
                <a:ext cx="308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72712" name="Oval 8"/>
              <p:cNvSpPr>
                <a:spLocks noChangeArrowheads="1"/>
              </p:cNvSpPr>
              <p:nvPr/>
            </p:nvSpPr>
            <p:spPr bwMode="gray">
              <a:xfrm>
                <a:off x="2078" y="1824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72713" name="Oval 9"/>
              <p:cNvSpPr>
                <a:spLocks noChangeArrowheads="1"/>
              </p:cNvSpPr>
              <p:nvPr/>
            </p:nvSpPr>
            <p:spPr bwMode="gray">
              <a:xfrm>
                <a:off x="2170" y="1915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72714" name="Oval 10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ar-SA"/>
              </a:p>
            </p:txBody>
          </p:sp>
          <p:sp>
            <p:nvSpPr>
              <p:cNvPr id="72715" name="Oval 11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ar-SA"/>
              </a:p>
            </p:txBody>
          </p:sp>
          <p:sp>
            <p:nvSpPr>
              <p:cNvPr id="72716" name="Oval 12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ar-SA"/>
              </a:p>
            </p:txBody>
          </p:sp>
          <p:sp>
            <p:nvSpPr>
              <p:cNvPr id="72717" name="Oval 13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ar-SA"/>
              </a:p>
            </p:txBody>
          </p:sp>
        </p:grpSp>
        <p:sp>
          <p:nvSpPr>
            <p:cNvPr id="72718" name="AutoShape 14"/>
            <p:cNvSpPr>
              <a:spLocks noChangeArrowheads="1"/>
            </p:cNvSpPr>
            <p:nvPr/>
          </p:nvSpPr>
          <p:spPr bwMode="gray">
            <a:xfrm>
              <a:off x="528" y="2256"/>
              <a:ext cx="1152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72719" name="AutoShape 15"/>
            <p:cNvSpPr>
              <a:spLocks noChangeArrowheads="1"/>
            </p:cNvSpPr>
            <p:nvPr/>
          </p:nvSpPr>
          <p:spPr bwMode="gray">
            <a:xfrm>
              <a:off x="528" y="1920"/>
              <a:ext cx="1152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72720" name="AutoShape 16"/>
            <p:cNvSpPr>
              <a:spLocks noChangeArrowheads="1"/>
            </p:cNvSpPr>
            <p:nvPr/>
          </p:nvSpPr>
          <p:spPr bwMode="gray">
            <a:xfrm>
              <a:off x="528" y="1584"/>
              <a:ext cx="1152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72721" name="AutoShape 17"/>
            <p:cNvSpPr>
              <a:spLocks noChangeArrowheads="1"/>
            </p:cNvSpPr>
            <p:nvPr/>
          </p:nvSpPr>
          <p:spPr bwMode="gray">
            <a:xfrm>
              <a:off x="3984" y="2256"/>
              <a:ext cx="1200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72722" name="AutoShape 18"/>
            <p:cNvSpPr>
              <a:spLocks noChangeArrowheads="1"/>
            </p:cNvSpPr>
            <p:nvPr/>
          </p:nvSpPr>
          <p:spPr bwMode="gray">
            <a:xfrm>
              <a:off x="3984" y="1920"/>
              <a:ext cx="1200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72723" name="AutoShape 19"/>
            <p:cNvSpPr>
              <a:spLocks noChangeArrowheads="1"/>
            </p:cNvSpPr>
            <p:nvPr/>
          </p:nvSpPr>
          <p:spPr bwMode="gray">
            <a:xfrm>
              <a:off x="3984" y="1584"/>
              <a:ext cx="1200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72724" name="Text Box 20"/>
            <p:cNvSpPr txBox="1">
              <a:spLocks noChangeArrowheads="1"/>
            </p:cNvSpPr>
            <p:nvPr/>
          </p:nvSpPr>
          <p:spPr bwMode="gray">
            <a:xfrm>
              <a:off x="2264" y="1876"/>
              <a:ext cx="1154" cy="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sz="2400" b="1" dirty="0" smtClean="0">
                  <a:solidFill>
                    <a:schemeClr val="bg1"/>
                  </a:solidFill>
                </a:rPr>
                <a:t>أوعية مطبوعة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72725" name="AutoShape 21"/>
            <p:cNvSpPr>
              <a:spLocks noChangeArrowheads="1"/>
            </p:cNvSpPr>
            <p:nvPr/>
          </p:nvSpPr>
          <p:spPr bwMode="auto">
            <a:xfrm>
              <a:off x="1611" y="3168"/>
              <a:ext cx="2448" cy="5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ar-SA" b="1" dirty="0" smtClean="0"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هل هناك فرق بين الكتب والدوريات ؟؟</a:t>
              </a:r>
            </a:p>
            <a:p>
              <a:pPr algn="ctr" eaLnBrk="0" hangingPunct="0"/>
              <a:r>
                <a:rPr lang="ar-SA" b="1" dirty="0" smtClean="0">
                  <a:solidFill>
                    <a:srgbClr val="FF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أنظر صفحة </a:t>
              </a:r>
              <a:r>
                <a:rPr lang="ar-SA" b="1" dirty="0" smtClean="0">
                  <a:solidFill>
                    <a:srgbClr val="FF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20 </a:t>
              </a:r>
              <a:r>
                <a:rPr lang="ar-SA" b="1" dirty="0" smtClean="0">
                  <a:solidFill>
                    <a:srgbClr val="FF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من الكتاب</a:t>
              </a:r>
              <a:endParaRPr lang="en-US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72726" name="Text Box 22"/>
            <p:cNvSpPr txBox="1">
              <a:spLocks noChangeArrowheads="1"/>
            </p:cNvSpPr>
            <p:nvPr/>
          </p:nvSpPr>
          <p:spPr bwMode="gray">
            <a:xfrm>
              <a:off x="836" y="1683"/>
              <a:ext cx="73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b="1" dirty="0" smtClean="0">
                  <a:solidFill>
                    <a:schemeClr val="bg1"/>
                  </a:solidFill>
                </a:rPr>
                <a:t>الموسوعات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727" name="Text Box 23"/>
            <p:cNvSpPr txBox="1">
              <a:spLocks noChangeArrowheads="1"/>
            </p:cNvSpPr>
            <p:nvPr/>
          </p:nvSpPr>
          <p:spPr bwMode="gray">
            <a:xfrm>
              <a:off x="836" y="2019"/>
              <a:ext cx="516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b="1" dirty="0" smtClean="0">
                  <a:solidFill>
                    <a:schemeClr val="bg1"/>
                  </a:solidFill>
                </a:rPr>
                <a:t>التقارير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728" name="Text Box 24"/>
            <p:cNvSpPr txBox="1">
              <a:spLocks noChangeArrowheads="1"/>
            </p:cNvSpPr>
            <p:nvPr/>
          </p:nvSpPr>
          <p:spPr bwMode="gray">
            <a:xfrm>
              <a:off x="836" y="2355"/>
              <a:ext cx="550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b="1" dirty="0" smtClean="0">
                  <a:solidFill>
                    <a:schemeClr val="bg1"/>
                  </a:solidFill>
                </a:rPr>
                <a:t>النشرات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729" name="Text Box 25"/>
            <p:cNvSpPr txBox="1">
              <a:spLocks noChangeArrowheads="1"/>
            </p:cNvSpPr>
            <p:nvPr/>
          </p:nvSpPr>
          <p:spPr bwMode="gray">
            <a:xfrm>
              <a:off x="4375" y="1683"/>
              <a:ext cx="406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b="1" dirty="0" smtClean="0">
                  <a:solidFill>
                    <a:schemeClr val="bg1"/>
                  </a:solidFill>
                </a:rPr>
                <a:t>الكتب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730" name="Text Box 26"/>
            <p:cNvSpPr txBox="1">
              <a:spLocks noChangeArrowheads="1"/>
            </p:cNvSpPr>
            <p:nvPr/>
          </p:nvSpPr>
          <p:spPr bwMode="gray">
            <a:xfrm>
              <a:off x="4375" y="2019"/>
              <a:ext cx="582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b="1" dirty="0" smtClean="0">
                  <a:solidFill>
                    <a:schemeClr val="bg1"/>
                  </a:solidFill>
                </a:rPr>
                <a:t>الدوريات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2731" name="Text Box 27"/>
            <p:cNvSpPr txBox="1">
              <a:spLocks noChangeArrowheads="1"/>
            </p:cNvSpPr>
            <p:nvPr/>
          </p:nvSpPr>
          <p:spPr bwMode="gray">
            <a:xfrm>
              <a:off x="4375" y="2355"/>
              <a:ext cx="504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b="1" dirty="0" smtClean="0">
                  <a:solidFill>
                    <a:schemeClr val="bg1"/>
                  </a:solidFill>
                </a:rPr>
                <a:t>المعاجم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dirty="0" smtClean="0"/>
              <a:t>أوعية المعلومات الإلكترونية</a:t>
            </a:r>
            <a:endParaRPr lang="en-US" sz="2000" dirty="0"/>
          </a:p>
        </p:txBody>
      </p:sp>
      <p:sp>
        <p:nvSpPr>
          <p:cNvPr id="69635" name="AutoShape 3"/>
          <p:cNvSpPr>
            <a:spLocks noChangeArrowheads="1"/>
          </p:cNvSpPr>
          <p:nvPr/>
        </p:nvSpPr>
        <p:spPr bwMode="auto">
          <a:xfrm>
            <a:off x="5562600" y="3352800"/>
            <a:ext cx="2286000" cy="26670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ar-SA">
              <a:latin typeface="Verdana" pitchFamily="34" charset="0"/>
            </a:endParaRPr>
          </a:p>
        </p:txBody>
      </p:sp>
      <p:sp>
        <p:nvSpPr>
          <p:cNvPr id="69637" name="AutoShape 5"/>
          <p:cNvSpPr>
            <a:spLocks noChangeArrowheads="1"/>
          </p:cNvSpPr>
          <p:nvPr/>
        </p:nvSpPr>
        <p:spPr bwMode="auto">
          <a:xfrm>
            <a:off x="1071538" y="3071810"/>
            <a:ext cx="2286000" cy="35719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ar-SA">
              <a:latin typeface="Verdana" pitchFamily="34" charset="0"/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1142976" y="3143248"/>
            <a:ext cx="225266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ar-SA" b="1" dirty="0" smtClean="0">
                <a:solidFill>
                  <a:srgbClr val="000000"/>
                </a:solidFill>
              </a:rPr>
              <a:t> </a:t>
            </a:r>
            <a:r>
              <a:rPr lang="ar-SA" b="1" dirty="0" smtClean="0">
                <a:solidFill>
                  <a:srgbClr val="FF0000"/>
                </a:solidFill>
              </a:rPr>
              <a:t>مميزاتها</a:t>
            </a:r>
            <a:r>
              <a:rPr lang="ar-SA" b="1" dirty="0" smtClean="0">
                <a:solidFill>
                  <a:srgbClr val="000000"/>
                </a:solidFill>
              </a:rPr>
              <a:t> </a:t>
            </a:r>
          </a:p>
          <a:p>
            <a:pPr algn="ctr" eaLnBrk="0" hangingPunct="0"/>
            <a:r>
              <a:rPr lang="ar-SA" b="1" dirty="0" smtClean="0">
                <a:solidFill>
                  <a:srgbClr val="000000"/>
                </a:solidFill>
              </a:rPr>
              <a:t>سرعة استرجاع المعلومة .. صغر الحجم استيعاب كمية كبيرة من المعلومات .. السرعة.</a:t>
            </a:r>
          </a:p>
          <a:p>
            <a:pPr algn="ctr" eaLnBrk="0" hangingPunct="0"/>
            <a:r>
              <a:rPr lang="ar-SA" b="1" dirty="0" smtClean="0">
                <a:solidFill>
                  <a:srgbClr val="FF0000"/>
                </a:solidFill>
              </a:rPr>
              <a:t>عيوبها</a:t>
            </a:r>
          </a:p>
          <a:p>
            <a:pPr algn="ctr" eaLnBrk="0" hangingPunct="0"/>
            <a:r>
              <a:rPr lang="ar-SA" b="1" dirty="0" smtClean="0">
                <a:solidFill>
                  <a:srgbClr val="000000"/>
                </a:solidFill>
              </a:rPr>
              <a:t>عدم القدرة على استخدامها بكل مكان </a:t>
            </a:r>
            <a:endParaRPr lang="en-US" b="1" dirty="0" smtClean="0">
              <a:solidFill>
                <a:srgbClr val="000000"/>
              </a:solidFill>
            </a:endParaRPr>
          </a:p>
          <a:p>
            <a:pPr algn="ctr" eaLnBrk="0" hangingPunct="0"/>
            <a:r>
              <a:rPr lang="ar-SA" b="1" dirty="0" smtClean="0">
                <a:solidFill>
                  <a:srgbClr val="000000"/>
                </a:solidFill>
              </a:rPr>
              <a:t>وزمان . سهولة تحريف المعلومات فيها . سريعة التلف . سهولة سرقة المعلومات منها .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69639" name="Freeform 7"/>
          <p:cNvSpPr>
            <a:spLocks/>
          </p:cNvSpPr>
          <p:nvPr/>
        </p:nvSpPr>
        <p:spPr bwMode="gray">
          <a:xfrm>
            <a:off x="3222625" y="3255963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69640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ar-SA"/>
          </a:p>
        </p:txBody>
      </p:sp>
      <p:sp>
        <p:nvSpPr>
          <p:cNvPr id="69641" name="Freeform 9"/>
          <p:cNvSpPr>
            <a:spLocks/>
          </p:cNvSpPr>
          <p:nvPr/>
        </p:nvSpPr>
        <p:spPr bwMode="gray">
          <a:xfrm flipH="1">
            <a:off x="4875213" y="3255963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ar-SA"/>
          </a:p>
        </p:txBody>
      </p:sp>
      <p:grpSp>
        <p:nvGrpSpPr>
          <p:cNvPr id="69642" name="Group 10"/>
          <p:cNvGrpSpPr>
            <a:grpSpLocks/>
          </p:cNvGrpSpPr>
          <p:nvPr/>
        </p:nvGrpSpPr>
        <p:grpSpPr bwMode="auto">
          <a:xfrm>
            <a:off x="3048000" y="1628775"/>
            <a:ext cx="2998788" cy="1601788"/>
            <a:chOff x="1997" y="1314"/>
            <a:chExt cx="1889" cy="1009"/>
          </a:xfrm>
        </p:grpSpPr>
        <p:grpSp>
          <p:nvGrpSpPr>
            <p:cNvPr id="69643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69644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69645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69646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69647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69648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69649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</p:grpSp>
      <p:sp>
        <p:nvSpPr>
          <p:cNvPr id="69650" name="Text Box 18"/>
          <p:cNvSpPr txBox="1">
            <a:spLocks noChangeArrowheads="1"/>
          </p:cNvSpPr>
          <p:nvPr/>
        </p:nvSpPr>
        <p:spPr bwMode="auto">
          <a:xfrm>
            <a:off x="3929058" y="2000240"/>
            <a:ext cx="1257304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ar-SA" sz="2800" b="1" dirty="0" smtClean="0">
                <a:solidFill>
                  <a:srgbClr val="FFFF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تعريفها</a:t>
            </a:r>
            <a:endParaRPr lang="en-US" sz="1600" dirty="0">
              <a:solidFill>
                <a:srgbClr val="FFFF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9651" name="Text Box 19"/>
          <p:cNvSpPr txBox="1">
            <a:spLocks noChangeArrowheads="1"/>
          </p:cNvSpPr>
          <p:nvPr/>
        </p:nvSpPr>
        <p:spPr bwMode="auto">
          <a:xfrm>
            <a:off x="5734050" y="3552825"/>
            <a:ext cx="203835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ar-SA" sz="24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هي</a:t>
            </a:r>
            <a:r>
              <a:rPr lang="ar-SA" sz="2000" b="1" dirty="0" smtClean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أوعية تستخدم لحفظ المعلومات ويتم استرجاعها بواسطة أجهزة , وتستخدم كثيراً بالمكتبات ومصادر المعلومات .</a:t>
            </a:r>
            <a:endParaRPr lang="en-US" sz="1400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9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/>
      <p:bldP spid="69635" grpId="0" animBg="1"/>
      <p:bldP spid="69637" grpId="0" animBg="1"/>
      <p:bldP spid="69638" grpId="0"/>
      <p:bldP spid="69639" grpId="0" animBg="1"/>
      <p:bldP spid="69641" grpId="0" animBg="1"/>
      <p:bldP spid="696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600" dirty="0" smtClean="0"/>
              <a:t>أمثلة على أوعية المعلومات الإلكترونية</a:t>
            </a:r>
            <a:endParaRPr lang="en-US" sz="2000" dirty="0"/>
          </a:p>
        </p:txBody>
      </p:sp>
      <p:sp>
        <p:nvSpPr>
          <p:cNvPr id="74755" name="AutoShape 3"/>
          <p:cNvSpPr>
            <a:spLocks noChangeArrowheads="1"/>
          </p:cNvSpPr>
          <p:nvPr/>
        </p:nvSpPr>
        <p:spPr bwMode="ltGray">
          <a:xfrm>
            <a:off x="381000" y="1600200"/>
            <a:ext cx="5880100" cy="4495800"/>
          </a:xfrm>
          <a:prstGeom prst="rightArrow">
            <a:avLst>
              <a:gd name="adj1" fmla="val 79306"/>
              <a:gd name="adj2" fmla="val 32395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24001"/>
                </a:schemeClr>
              </a:gs>
              <a:gs pos="100000">
                <a:schemeClr val="accent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74756" name="AutoShape 4"/>
          <p:cNvSpPr>
            <a:spLocks noChangeArrowheads="1"/>
          </p:cNvSpPr>
          <p:nvPr/>
        </p:nvSpPr>
        <p:spPr bwMode="blackWhite">
          <a:xfrm>
            <a:off x="762000" y="2209800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ar-SA" b="1" dirty="0" smtClean="0">
                <a:solidFill>
                  <a:schemeClr val="bg1"/>
                </a:solidFill>
              </a:rPr>
              <a:t>قلم الذاكرة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4757" name="AutoShape 5"/>
          <p:cNvSpPr>
            <a:spLocks noChangeArrowheads="1"/>
          </p:cNvSpPr>
          <p:nvPr/>
        </p:nvSpPr>
        <p:spPr bwMode="blackWhite">
          <a:xfrm>
            <a:off x="762000" y="3352800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699D5F">
                  <a:gamma/>
                  <a:tint val="69804"/>
                  <a:invGamma/>
                </a:srgb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ar-SA" b="1" dirty="0" smtClean="0">
                <a:solidFill>
                  <a:schemeClr val="bg1"/>
                </a:solidFill>
              </a:rPr>
              <a:t>أجهزة التخزين الخارجية </a:t>
            </a:r>
            <a:r>
              <a:rPr lang="en-US" b="1" dirty="0" smtClean="0">
                <a:solidFill>
                  <a:schemeClr val="bg1"/>
                </a:solidFill>
              </a:rPr>
              <a:t>hard disk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4758" name="AutoShape 6"/>
          <p:cNvSpPr>
            <a:spLocks noChangeArrowheads="1"/>
          </p:cNvSpPr>
          <p:nvPr/>
        </p:nvSpPr>
        <p:spPr bwMode="blackWhite">
          <a:xfrm>
            <a:off x="762000" y="4495800"/>
            <a:ext cx="4038600" cy="9906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ar-SA" b="1" dirty="0" smtClean="0">
                <a:solidFill>
                  <a:schemeClr val="bg1"/>
                </a:solidFill>
              </a:rPr>
              <a:t>أخرى يستنتجها الطالب ؟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30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  <p:bldP spid="74755" grpId="0" animBg="1"/>
      <p:bldP spid="74756" grpId="0" animBg="1"/>
      <p:bldP spid="74757" grpId="0" animBg="1"/>
      <p:bldP spid="747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500430" y="6286520"/>
            <a:ext cx="5410200" cy="414337"/>
          </a:xfrm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ar-SA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سبحان الله وبحمده سبحان الله العظيم</a:t>
            </a:r>
            <a:endParaRPr lang="en-US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6021" name="WordArt 5"/>
          <p:cNvSpPr>
            <a:spLocks noChangeArrowheads="1" noChangeShapeType="1" noTextEdit="1"/>
          </p:cNvSpPr>
          <p:nvPr/>
        </p:nvSpPr>
        <p:spPr bwMode="gray">
          <a:xfrm>
            <a:off x="4932363" y="2349500"/>
            <a:ext cx="3887787" cy="6477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ar-SA" sz="3600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63500" dir="2212194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شكراً لكم</a:t>
            </a:r>
            <a:endParaRPr lang="ar-SA" sz="3600" b="1" kern="10" dirty="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chemeClr val="hlink"/>
                  </a:gs>
                </a:gsLst>
                <a:lin ang="0" scaled="1"/>
              </a:gradFill>
              <a:effectLst>
                <a:outerShdw dist="63500" dir="2212194" algn="ctr" rotWithShape="0">
                  <a:srgbClr val="868686">
                    <a:alpha val="50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8" dur="2000" fill="hold"/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build="p"/>
      <p:bldP spid="86021" grpId="0" animBg="1"/>
      <p:bldP spid="86021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b614b1fa883e3d4c6aebf5496af8b72e71168f"/>
</p:tagLst>
</file>

<file path=ppt/theme/theme1.xml><?xml version="1.0" encoding="utf-8"?>
<a:theme xmlns:a="http://schemas.openxmlformats.org/drawingml/2006/main" name="template (12)">
  <a:themeElements>
    <a:clrScheme name="sample 2">
      <a:dk1>
        <a:srgbClr val="19426B"/>
      </a:dk1>
      <a:lt1>
        <a:srgbClr val="FFFFFF"/>
      </a:lt1>
      <a:dk2>
        <a:srgbClr val="008080"/>
      </a:dk2>
      <a:lt2>
        <a:srgbClr val="B2B2B2"/>
      </a:lt2>
      <a:accent1>
        <a:srgbClr val="35C9C2"/>
      </a:accent1>
      <a:accent2>
        <a:srgbClr val="398AC7"/>
      </a:accent2>
      <a:accent3>
        <a:srgbClr val="FFFFFF"/>
      </a:accent3>
      <a:accent4>
        <a:srgbClr val="14375A"/>
      </a:accent4>
      <a:accent5>
        <a:srgbClr val="AEE1DD"/>
      </a:accent5>
      <a:accent6>
        <a:srgbClr val="337DB4"/>
      </a:accent6>
      <a:hlink>
        <a:srgbClr val="8BBC00"/>
      </a:hlink>
      <a:folHlink>
        <a:srgbClr val="6D50CA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000000"/>
        </a:dk1>
        <a:lt1>
          <a:srgbClr val="FFFFFF"/>
        </a:lt1>
        <a:dk2>
          <a:srgbClr val="1640B6"/>
        </a:dk2>
        <a:lt2>
          <a:srgbClr val="B2B2B2"/>
        </a:lt2>
        <a:accent1>
          <a:srgbClr val="48BDEC"/>
        </a:accent1>
        <a:accent2>
          <a:srgbClr val="E68402"/>
        </a:accent2>
        <a:accent3>
          <a:srgbClr val="FFFFFF"/>
        </a:accent3>
        <a:accent4>
          <a:srgbClr val="000000"/>
        </a:accent4>
        <a:accent5>
          <a:srgbClr val="B1DBF4"/>
        </a:accent5>
        <a:accent6>
          <a:srgbClr val="D07702"/>
        </a:accent6>
        <a:hlink>
          <a:srgbClr val="339966"/>
        </a:hlink>
        <a:folHlink>
          <a:srgbClr val="7E88E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9426B"/>
        </a:dk1>
        <a:lt1>
          <a:srgbClr val="FFFFFF"/>
        </a:lt1>
        <a:dk2>
          <a:srgbClr val="008080"/>
        </a:dk2>
        <a:lt2>
          <a:srgbClr val="B2B2B2"/>
        </a:lt2>
        <a:accent1>
          <a:srgbClr val="35C9C2"/>
        </a:accent1>
        <a:accent2>
          <a:srgbClr val="398AC7"/>
        </a:accent2>
        <a:accent3>
          <a:srgbClr val="FFFFFF"/>
        </a:accent3>
        <a:accent4>
          <a:srgbClr val="14375A"/>
        </a:accent4>
        <a:accent5>
          <a:srgbClr val="AEE1DD"/>
        </a:accent5>
        <a:accent6>
          <a:srgbClr val="337DB4"/>
        </a:accent6>
        <a:hlink>
          <a:srgbClr val="8BBC00"/>
        </a:hlink>
        <a:folHlink>
          <a:srgbClr val="6D50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25095D"/>
        </a:dk1>
        <a:lt1>
          <a:srgbClr val="FFFFFF"/>
        </a:lt1>
        <a:dk2>
          <a:srgbClr val="235752"/>
        </a:dk2>
        <a:lt2>
          <a:srgbClr val="B2B2B2"/>
        </a:lt2>
        <a:accent1>
          <a:srgbClr val="DAAF34"/>
        </a:accent1>
        <a:accent2>
          <a:srgbClr val="6F9A3C"/>
        </a:accent2>
        <a:accent3>
          <a:srgbClr val="FFFFFF"/>
        </a:accent3>
        <a:accent4>
          <a:srgbClr val="1E064E"/>
        </a:accent4>
        <a:accent5>
          <a:srgbClr val="EAD4AE"/>
        </a:accent5>
        <a:accent6>
          <a:srgbClr val="648B35"/>
        </a:accent6>
        <a:hlink>
          <a:srgbClr val="8DAED9"/>
        </a:hlink>
        <a:folHlink>
          <a:srgbClr val="A8CB7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(12)</Template>
  <TotalTime>64</TotalTime>
  <Words>234</Words>
  <Application>Microsoft Office PowerPoint</Application>
  <PresentationFormat>عرض على الشاشة (3:4)‏</PresentationFormat>
  <Paragraphs>53</Paragraphs>
  <Slides>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template (12)</vt:lpstr>
      <vt:lpstr>أوعية المعلومات</vt:lpstr>
      <vt:lpstr>تمهيد</vt:lpstr>
      <vt:lpstr>تعريف أوعية المعلومات </vt:lpstr>
      <vt:lpstr>أوعية المعلومات المطبوعة</vt:lpstr>
      <vt:lpstr>أمثلة على أوعية المعلومات المطبوعة</vt:lpstr>
      <vt:lpstr>أوعية المعلومات الإلكترونية</vt:lpstr>
      <vt:lpstr>أمثلة على أوعية المعلومات الإلكترونية</vt:lpstr>
      <vt:lpstr>الشريحة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أوعية المعلومات</dc:title>
  <dc:creator>win 7</dc:creator>
  <cp:lastModifiedBy>الحريري</cp:lastModifiedBy>
  <cp:revision>8</cp:revision>
  <dcterms:created xsi:type="dcterms:W3CDTF">2015-09-13T08:16:08Z</dcterms:created>
  <dcterms:modified xsi:type="dcterms:W3CDTF">2017-09-24T18:50:28Z</dcterms:modified>
</cp:coreProperties>
</file>