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5" r:id="rId5"/>
    <p:sldId id="270" r:id="rId6"/>
    <p:sldId id="276" r:id="rId7"/>
    <p:sldId id="305" r:id="rId8"/>
    <p:sldId id="304" r:id="rId9"/>
    <p:sldId id="279" r:id="rId10"/>
  </p:sldIdLst>
  <p:sldSz cx="24384000" cy="13716000"/>
  <p:notesSz cx="6858000" cy="9144000"/>
  <p:custDataLst>
    <p:tags r:id="rId12"/>
  </p:custDataLst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F61356-3B7C-42A5-85C5-0F3DD23E021C}" v="43" dt="2021-09-07T20:15:46.71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2" d="100"/>
          <a:sy n="32" d="100"/>
        </p:scale>
        <p:origin x="912" y="9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محمد الحريري" userId="a68270345618e726" providerId="LiveId" clId="{4BF61356-3B7C-42A5-85C5-0F3DD23E021C}"/>
    <pc:docChg chg="addSld modSld">
      <pc:chgData name="محمد الحريري" userId="a68270345618e726" providerId="LiveId" clId="{4BF61356-3B7C-42A5-85C5-0F3DD23E021C}" dt="2021-09-07T20:16:14.926" v="54" actId="14100"/>
      <pc:docMkLst>
        <pc:docMk/>
      </pc:docMkLst>
      <pc:sldChg chg="modSp">
        <pc:chgData name="محمد الحريري" userId="a68270345618e726" providerId="LiveId" clId="{4BF61356-3B7C-42A5-85C5-0F3DD23E021C}" dt="2021-09-07T19:47:10.677" v="41" actId="20577"/>
        <pc:sldMkLst>
          <pc:docMk/>
          <pc:sldMk cId="0" sldId="276"/>
        </pc:sldMkLst>
        <pc:spChg chg="mod">
          <ac:chgData name="محمد الحريري" userId="a68270345618e726" providerId="LiveId" clId="{4BF61356-3B7C-42A5-85C5-0F3DD23E021C}" dt="2021-09-07T19:47:10.677" v="41" actId="20577"/>
          <ac:spMkLst>
            <pc:docMk/>
            <pc:sldMk cId="0" sldId="276"/>
            <ac:spMk id="19" creationId="{00000000-0000-0000-0000-000000000000}"/>
          </ac:spMkLst>
        </pc:spChg>
      </pc:sldChg>
      <pc:sldChg chg="modSp">
        <pc:chgData name="محمد الحريري" userId="a68270345618e726" providerId="LiveId" clId="{4BF61356-3B7C-42A5-85C5-0F3DD23E021C}" dt="2021-09-07T19:45:17.013" v="38" actId="20577"/>
        <pc:sldMkLst>
          <pc:docMk/>
          <pc:sldMk cId="0" sldId="279"/>
        </pc:sldMkLst>
        <pc:spChg chg="mod">
          <ac:chgData name="محمد الحريري" userId="a68270345618e726" providerId="LiveId" clId="{4BF61356-3B7C-42A5-85C5-0F3DD23E021C}" dt="2021-09-07T19:45:17.013" v="38" actId="20577"/>
          <ac:spMkLst>
            <pc:docMk/>
            <pc:sldMk cId="0" sldId="279"/>
            <ac:spMk id="719" creationId="{00000000-0000-0000-0000-000000000000}"/>
          </ac:spMkLst>
        </pc:spChg>
      </pc:sldChg>
      <pc:sldChg chg="addSp modSp new mod">
        <pc:chgData name="محمد الحريري" userId="a68270345618e726" providerId="LiveId" clId="{4BF61356-3B7C-42A5-85C5-0F3DD23E021C}" dt="2021-09-07T20:16:14.926" v="54" actId="14100"/>
        <pc:sldMkLst>
          <pc:docMk/>
          <pc:sldMk cId="2877852307" sldId="305"/>
        </pc:sldMkLst>
        <pc:picChg chg="add mod">
          <ac:chgData name="محمد الحريري" userId="a68270345618e726" providerId="LiveId" clId="{4BF61356-3B7C-42A5-85C5-0F3DD23E021C}" dt="2021-09-07T20:16:14.926" v="54" actId="14100"/>
          <ac:picMkLst>
            <pc:docMk/>
            <pc:sldMk cId="2877852307" sldId="305"/>
            <ac:picMk id="3" creationId="{EA9B7A64-7205-447B-93C8-682EC878712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21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vi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1760268" y="-190110"/>
            <a:ext cx="668618" cy="1270001"/>
          </a:xfrm>
          <a:prstGeom prst="roundRect">
            <a:avLst>
              <a:gd name="adj" fmla="val 2071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21869469" y="215921"/>
            <a:ext cx="450216" cy="4476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normAutofit/>
          </a:bodyPr>
          <a:lstStyle>
            <a:lvl1pPr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algn="ctr" defTabSz="584200">
        <a:defRPr sz="112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12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12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12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12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12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12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12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marL="617361" indent="-617361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1pPr>
      <a:lvl2pPr marL="691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2pPr>
      <a:lvl3pPr marL="1135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3pPr>
      <a:lvl4pPr marL="1580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4pPr>
      <a:lvl5pPr marL="2024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5pPr>
      <a:lvl6pPr marL="2469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6pPr>
      <a:lvl7pPr marL="2913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7pPr>
      <a:lvl8pPr marL="3358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8pPr>
      <a:lvl9pPr marL="3802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9pPr>
    </p:bodyStyle>
    <p:otherStyle>
      <a:lvl1pPr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1pPr>
      <a:lvl2pPr indent="228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2pPr>
      <a:lvl3pPr indent="457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3pPr>
      <a:lvl4pPr indent="685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4pPr>
      <a:lvl5pPr indent="9144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5pPr>
      <a:lvl6pPr indent="11430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6pPr>
      <a:lvl7pPr indent="1371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7pPr>
      <a:lvl8pPr indent="1600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8pPr>
      <a:lvl9pPr indent="1828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sa/url?url=http://www.librariannet.net/main.asp?P=Mag&amp;EID=90&amp;Issue=4&amp;rct=j&amp;frm=1&amp;q=&amp;esrc=s&amp;sa=U&amp;ved=0ahUKEwiOhPGgndvPAhUHUhQKHcPPB7oQwW4IGTAC&amp;usg=AFQjCNG_-OwOYk98My19SQkdWft3wSSccQ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510396" y="5214597"/>
            <a:ext cx="14891654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9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مراكز المعلومات</a:t>
            </a:r>
            <a:endParaRPr sz="10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13921680" y="5142026"/>
            <a:ext cx="2480370" cy="189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714049" y="7033304"/>
            <a:ext cx="10468135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6" name="Shape 16"/>
          <p:cNvSpPr/>
          <p:nvPr/>
        </p:nvSpPr>
        <p:spPr>
          <a:xfrm>
            <a:off x="4325983" y="10372725"/>
            <a:ext cx="9595697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656565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2</a:t>
            </a:fld>
            <a:endParaRPr lang="ar-SA"/>
          </a:p>
        </p:txBody>
      </p:sp>
      <p:sp>
        <p:nvSpPr>
          <p:cNvPr id="20" name="Shape 20"/>
          <p:cNvSpPr/>
          <p:nvPr/>
        </p:nvSpPr>
        <p:spPr>
          <a:xfrm>
            <a:off x="1710827" y="215921"/>
            <a:ext cx="20965098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تمهيد</a:t>
            </a:r>
            <a:endParaRPr sz="88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7743826" y="12944476"/>
            <a:ext cx="9928402" cy="45719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5072160" y="10796974"/>
            <a:ext cx="14242432" cy="1880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defTabSz="647700">
              <a:spcBef>
                <a:spcPts val="1700"/>
              </a:spcBef>
              <a:defRPr sz="1800"/>
            </a:pPr>
            <a:r>
              <a:rPr lang="ar-SA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Lato"/>
              </a:rPr>
              <a:t>هل  تعد المكتبات التقليدية مركزاً للمعلومات ؟</a:t>
            </a:r>
          </a:p>
          <a:p>
            <a:pPr lvl="0" defTabSz="647700">
              <a:spcBef>
                <a:spcPts val="1700"/>
              </a:spcBef>
              <a:defRPr sz="1800"/>
            </a:pPr>
            <a:r>
              <a:rPr lang="ar-SA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Lato"/>
              </a:rPr>
              <a:t>وضح ذلك ؟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  <a:sym typeface="Lato"/>
            </a:endParaRPr>
          </a:p>
        </p:txBody>
      </p:sp>
      <p:pic>
        <p:nvPicPr>
          <p:cNvPr id="47106" name="Picture 2" descr="http://www.parrows.net/images/Pictur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0113" y="3516162"/>
            <a:ext cx="9421990" cy="58008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2688679" y="1482113"/>
            <a:ext cx="991532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solidFill>
                  <a:srgbClr val="C00000"/>
                </a:solidFill>
              </a:rPr>
              <a:t>ما المقصود بمراكز المعلومات؟</a:t>
            </a:r>
            <a:endParaRPr sz="5400" b="1" dirty="0">
              <a:solidFill>
                <a:srgbClr val="C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342900" y="2854382"/>
            <a:ext cx="15459075" cy="2123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ar-SA" sz="4400" b="1" dirty="0">
                <a:solidFill>
                  <a:schemeClr val="tx1"/>
                </a:solidFill>
              </a:rPr>
              <a:t>هو المكان الذي يتم فيه توفير المعلومات بمصادرها </a:t>
            </a:r>
          </a:p>
          <a:p>
            <a:pPr eaLnBrk="0" hangingPunct="0"/>
            <a:r>
              <a:rPr lang="ar-SA" sz="4400" b="1" dirty="0">
                <a:solidFill>
                  <a:schemeClr val="tx1"/>
                </a:solidFill>
              </a:rPr>
              <a:t>المختلفة ومعالجتها وحفظها واسترجاعها وقت الحاجة</a:t>
            </a:r>
            <a:endParaRPr lang="en-US" sz="3600" b="1" dirty="0">
              <a:solidFill>
                <a:schemeClr val="tx1"/>
              </a:solidFill>
            </a:endParaRPr>
          </a:p>
          <a:p>
            <a:r>
              <a:rPr lang="ar-SA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Lato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2918024" y="2514599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2" name="Shape 39"/>
          <p:cNvSpPr/>
          <p:nvPr/>
        </p:nvSpPr>
        <p:spPr>
          <a:xfrm>
            <a:off x="12239428" y="1112781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مستطيل 13"/>
          <p:cNvSpPr/>
          <p:nvPr/>
        </p:nvSpPr>
        <p:spPr>
          <a:xfrm>
            <a:off x="18073964" y="4054710"/>
            <a:ext cx="11352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ar-SA" sz="5400" b="1" dirty="0">
                <a:solidFill>
                  <a:srgbClr val="FF0000"/>
                </a:solidFill>
              </a:rPr>
              <a:t>مثال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14103518" y="5270428"/>
            <a:ext cx="87527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ar-SA" sz="4400" b="1" dirty="0">
                <a:solidFill>
                  <a:srgbClr val="C00000"/>
                </a:solidFill>
              </a:rPr>
              <a:t>مركز الملك فيصل للدراسات والبحوث الإسلامية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9601200" y="6396335"/>
            <a:ext cx="1400854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>
                <a:solidFill>
                  <a:schemeClr val="tx1"/>
                </a:solidFill>
              </a:rPr>
              <a:t>الذي يُعنى بتطوير حركة البحث العلمي) </a:t>
            </a:r>
          </a:p>
          <a:p>
            <a:r>
              <a:rPr lang="ar-SA" sz="4000" b="1" dirty="0">
                <a:solidFill>
                  <a:schemeClr val="tx1"/>
                </a:solidFill>
              </a:rPr>
              <a:t>وتشجيعها في جميع المجالات وبالأخص ما يتعلق بالدراسات المحلية والخارجية للحضارة الإسلامية ،</a:t>
            </a:r>
          </a:p>
          <a:p>
            <a:r>
              <a:rPr lang="ar-SA" sz="4000" b="1" dirty="0">
                <a:solidFill>
                  <a:schemeClr val="tx1"/>
                </a:solidFill>
              </a:rPr>
              <a:t>حيث يشتمل المركز : المكتبة الرئيسة ، ومكتبة المخطوطات ، والمكتبة السمعية والبصرية ، ومكتبة</a:t>
            </a:r>
          </a:p>
          <a:p>
            <a:r>
              <a:rPr lang="ar-SA" sz="4000" b="1" dirty="0">
                <a:solidFill>
                  <a:schemeClr val="tx1"/>
                </a:solidFill>
              </a:rPr>
              <a:t>الأطفال ، وتتوافر في المركز مجموعة من قواعد المعلومات المتخصصة التي تم بناؤها محلياً ، كما يقدم</a:t>
            </a:r>
          </a:p>
          <a:p>
            <a:r>
              <a:rPr lang="ar-SA" sz="4000" b="1" dirty="0">
                <a:solidFill>
                  <a:schemeClr val="tx1"/>
                </a:solidFill>
              </a:rPr>
              <a:t>المركز العديد من الخدمات منها : الاطلاع الداخلي ، الإعارة ، الإحاطة الجارية ، الخدمة المرجعية ،</a:t>
            </a:r>
          </a:p>
          <a:p>
            <a:r>
              <a:rPr lang="ar-SA" sz="4000" b="1" dirty="0">
                <a:solidFill>
                  <a:schemeClr val="tx1"/>
                </a:solidFill>
              </a:rPr>
              <a:t>إعداد قوائم ببليوجرافية .. </a:t>
            </a:r>
            <a:endParaRPr lang="en-US" sz="4000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www.kff.com</a:t>
            </a:r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0" name="صورة 9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" y="5270428"/>
            <a:ext cx="9258300" cy="6473897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49" grpId="0" animBg="1"/>
      <p:bldP spid="22" grpId="0" animBg="1"/>
      <p:bldP spid="14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3000572" y="1864254"/>
            <a:ext cx="19053053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dirty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تابع الأمثلة على مراكز المعلومات ؟</a:t>
            </a:r>
            <a:endParaRPr sz="4000" dirty="0">
              <a:solidFill>
                <a:schemeClr val="accent5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4" name="Shape 174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21818691" y="186425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2031145" y="1864254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16" name="مستطيل 15"/>
          <p:cNvSpPr/>
          <p:nvPr/>
        </p:nvSpPr>
        <p:spPr>
          <a:xfrm>
            <a:off x="9229725" y="3943350"/>
            <a:ext cx="1423034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إدارة المعلومات في مدينة الملك </a:t>
            </a:r>
            <a:r>
              <a:rPr lang="ar-SA" b="1" u="sng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عبدالعزيز</a:t>
            </a:r>
            <a:r>
              <a:rPr lang="ar-SA" b="1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للعلوم والتقنية </a:t>
            </a:r>
          </a:p>
          <a:p>
            <a:r>
              <a:rPr lang="ar-SA" b="1" dirty="0">
                <a:solidFill>
                  <a:schemeClr val="tx1"/>
                </a:solidFill>
              </a:rPr>
              <a:t>تعمل على توفير النظم والوسائل</a:t>
            </a:r>
          </a:p>
          <a:p>
            <a:r>
              <a:rPr lang="ar-SA" b="1" dirty="0">
                <a:solidFill>
                  <a:schemeClr val="tx1"/>
                </a:solidFill>
              </a:rPr>
              <a:t>المتطورة في مجال المعلومات وخدماتها ، مثل تطوير نظم آلية لبناء قواعد معلومات وطنية لحصر</a:t>
            </a:r>
          </a:p>
          <a:p>
            <a:r>
              <a:rPr lang="ar-SA" b="1" dirty="0">
                <a:solidFill>
                  <a:schemeClr val="tx1"/>
                </a:solidFill>
              </a:rPr>
              <a:t>وتصنيف وتخزين واسترجاع المعلومات العلمية ذات العلاقة بالمملكة ، توفير وسائل الاتصال الحديثة</a:t>
            </a:r>
          </a:p>
          <a:p>
            <a:r>
              <a:rPr lang="ar-SA" b="1" dirty="0">
                <a:solidFill>
                  <a:schemeClr val="tx1"/>
                </a:solidFill>
              </a:rPr>
              <a:t>التي تساعد الباحث في الحصول على المعلومات سواء من مصادرها المحلية أو الوطنية .</a:t>
            </a:r>
          </a:p>
          <a:p>
            <a:r>
              <a:rPr lang="en-US" b="1" dirty="0">
                <a:solidFill>
                  <a:schemeClr val="tx1"/>
                </a:solidFill>
              </a:rPr>
              <a:t>www.kacst.edu.sa</a:t>
            </a:r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8" name="صورة 7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557" y="4711442"/>
            <a:ext cx="8545693" cy="7661533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4" grpId="0" animBg="1"/>
      <p:bldP spid="176" grpId="0" animBg="1"/>
      <p:bldP spid="177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3163748" y="2169054"/>
            <a:ext cx="19053053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400" b="1" dirty="0">
                <a:solidFill>
                  <a:srgbClr val="C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تابع الأمثلة / دارة الملك عبد العزيز</a:t>
            </a:r>
            <a:endParaRPr sz="4400" b="1" dirty="0">
              <a:solidFill>
                <a:srgbClr val="C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5" name="Shape 295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96" name="Shape 296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5"/>
                </a:solidFill>
              </a:rPr>
              <a:t></a:t>
            </a:r>
          </a:p>
        </p:txBody>
      </p:sp>
      <p:sp>
        <p:nvSpPr>
          <p:cNvPr id="299" name="Shape 299"/>
          <p:cNvSpPr/>
          <p:nvPr/>
        </p:nvSpPr>
        <p:spPr>
          <a:xfrm>
            <a:off x="12894733" y="3215180"/>
            <a:ext cx="14433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4000">
              <a:solidFill>
                <a:srgbClr val="FFFFFF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1294964" y="4490263"/>
            <a:ext cx="1219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b="1" dirty="0">
                <a:solidFill>
                  <a:schemeClr val="tx1"/>
                </a:solidFill>
              </a:rPr>
              <a:t>أنشئت لخدمة تاريخ وجغرافية وآداب وتراث المملكة العربية السعودية</a:t>
            </a:r>
          </a:p>
          <a:p>
            <a:r>
              <a:rPr lang="ar-SA" b="1" dirty="0">
                <a:solidFill>
                  <a:schemeClr val="tx1"/>
                </a:solidFill>
              </a:rPr>
              <a:t>والدول العربية والدول الإسلامية بصفة عامة وتحتوي مكتبة تضم كل ما يخدم أغراض الدارة لخدمة</a:t>
            </a:r>
          </a:p>
          <a:p>
            <a:r>
              <a:rPr lang="ar-SA" b="1" dirty="0">
                <a:solidFill>
                  <a:schemeClr val="tx1"/>
                </a:solidFill>
              </a:rPr>
              <a:t>الباحثين في مجال اختصاصات الدارة </a:t>
            </a:r>
            <a:r>
              <a:rPr lang="en-US" b="1" dirty="0">
                <a:solidFill>
                  <a:schemeClr val="tx1"/>
                </a:solidFill>
              </a:rPr>
              <a:t>http://www.darah.org.sa</a:t>
            </a:r>
          </a:p>
        </p:txBody>
      </p:sp>
      <p:pic>
        <p:nvPicPr>
          <p:cNvPr id="39938" name="Picture 2" descr="دارة المل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0400" y="3975002"/>
            <a:ext cx="7239069" cy="52261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4887" y="9715500"/>
            <a:ext cx="101727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3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animBg="1"/>
      <p:bldP spid="295" grpId="0" animBg="1"/>
      <p:bldP spid="296" grpId="0" animBg="1"/>
      <p:bldP spid="297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14" name="Shape 514"/>
          <p:cNvSpPr/>
          <p:nvPr/>
        </p:nvSpPr>
        <p:spPr>
          <a:xfrm>
            <a:off x="3000572" y="1864254"/>
            <a:ext cx="1905305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r>
              <a:rPr lang="ar-SA" sz="5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المكتبات المحو سبة؟</a:t>
            </a:r>
            <a:endParaRPr sz="5400" b="1" dirty="0">
              <a:solidFill>
                <a:schemeClr val="tx2">
                  <a:lumMod val="90000"/>
                  <a:lumOff val="10000"/>
                </a:schemeClr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6" name="Shape 51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17" name="Shape 517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8" name="Shape 518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523" name="Shape 523"/>
          <p:cNvSpPr/>
          <p:nvPr/>
        </p:nvSpPr>
        <p:spPr>
          <a:xfrm>
            <a:off x="8505371" y="5436176"/>
            <a:ext cx="10265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8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8000">
              <a:solidFill>
                <a:srgbClr val="FFFFFF"/>
              </a:solidFill>
            </a:endParaRPr>
          </a:p>
        </p:txBody>
      </p:sp>
      <p:pic>
        <p:nvPicPr>
          <p:cNvPr id="33794" name="Picture 2" descr="نتيجة بحث الصور عن المكتبات المحوسبة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6822" y="215921"/>
            <a:ext cx="5762744" cy="2791366"/>
          </a:xfrm>
          <a:prstGeom prst="rect">
            <a:avLst/>
          </a:prstGeom>
          <a:noFill/>
        </p:spPr>
      </p:pic>
      <p:sp>
        <p:nvSpPr>
          <p:cNvPr id="16" name="مستطيل 15"/>
          <p:cNvSpPr/>
          <p:nvPr/>
        </p:nvSpPr>
        <p:spPr>
          <a:xfrm>
            <a:off x="2584887" y="4318844"/>
            <a:ext cx="18864679" cy="212365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ar-SA" sz="4400" b="1" dirty="0">
                <a:solidFill>
                  <a:schemeClr val="bg2"/>
                </a:solidFill>
              </a:rPr>
              <a:t>نظراً للتطور ألمعلوماتي والانفجار المعرفي . وكثرة أوعية المعلومات وحركة النشر الإلكتروني , وما صاحبه من تطور في تقنيات الاتصالات والحاسب الآلي لذلك ظهرت المكتبات المحو سبة التي تحول المعلومات من شكل ورقي إلى اكتروني وذلك لبثها للمستفيدين بأسرع وقت .</a:t>
            </a:r>
            <a:endParaRPr lang="ar-SA" sz="4400" dirty="0">
              <a:solidFill>
                <a:schemeClr val="bg2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9574135" y="6858000"/>
            <a:ext cx="5235729" cy="861774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ar-SA" b="1" dirty="0"/>
              <a:t>مفهوم المكتبة </a:t>
            </a:r>
            <a:r>
              <a:rPr lang="ar-SA" b="1" dirty="0" err="1"/>
              <a:t>المحوسبة</a:t>
            </a:r>
            <a:endParaRPr lang="ar-SA" dirty="0"/>
          </a:p>
        </p:txBody>
      </p:sp>
      <p:sp>
        <p:nvSpPr>
          <p:cNvPr id="18" name="مستطيل 17"/>
          <p:cNvSpPr/>
          <p:nvPr/>
        </p:nvSpPr>
        <p:spPr>
          <a:xfrm>
            <a:off x="6096000" y="8644652"/>
            <a:ext cx="12192000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0" hangingPunct="0"/>
            <a:r>
              <a:rPr lang="ar-SA" sz="4400" b="1" dirty="0">
                <a:solidFill>
                  <a:srgbClr val="000000"/>
                </a:solidFill>
              </a:rPr>
              <a:t>عبارة عن كمية ضخمة من المعلومات مسجلة إلكترونياً .</a:t>
            </a:r>
          </a:p>
          <a:p>
            <a:pPr eaLnBrk="0" hangingPunct="0"/>
            <a:r>
              <a:rPr lang="ar-SA" sz="4400" b="1" dirty="0">
                <a:solidFill>
                  <a:srgbClr val="000000"/>
                </a:solidFill>
              </a:rPr>
              <a:t>بحيث يتم البحث عن عن طريق الحاسبات الآلية .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6096000" y="10713214"/>
            <a:ext cx="12192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eaLnBrk="0" hangingPunct="0"/>
            <a:r>
              <a:rPr lang="ar-SA" sz="5400" b="1" dirty="0">
                <a:solidFill>
                  <a:srgbClr val="00B050"/>
                </a:solidFill>
              </a:rPr>
              <a:t>مثال</a:t>
            </a:r>
          </a:p>
          <a:p>
            <a:pPr eaLnBrk="0" hangingPunct="0"/>
            <a:r>
              <a:rPr lang="ar-SA" sz="4800" b="1" dirty="0">
                <a:solidFill>
                  <a:srgbClr val="000000"/>
                </a:solidFill>
              </a:rPr>
              <a:t>المكتبة الرقمية السعودية تحتوي على 680 ألف كتاب رقمي</a:t>
            </a:r>
            <a:r>
              <a:rPr lang="ar-SA" sz="5400" b="1" dirty="0">
                <a:solidFill>
                  <a:srgbClr val="000000"/>
                </a:solidFill>
              </a:rPr>
              <a:t> </a:t>
            </a:r>
            <a:endParaRPr lang="en-US" sz="4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" grpId="0" animBg="1"/>
      <p:bldP spid="516" grpId="0" animBg="1"/>
      <p:bldP spid="517" grpId="0" animBg="1"/>
      <p:bldP spid="518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EA9B7A64-7205-447B-93C8-682EC8787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24739"/>
            <a:ext cx="23302485" cy="126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5230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Shape 15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8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547" name="Shape 1547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549" name="Shape 1549"/>
          <p:cNvSpPr/>
          <p:nvPr/>
        </p:nvSpPr>
        <p:spPr>
          <a:xfrm>
            <a:off x="1722933" y="4826366"/>
            <a:ext cx="20938332" cy="5287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69"/>
                </a:lnTo>
                <a:lnTo>
                  <a:pt x="1469" y="14669"/>
                </a:lnTo>
                <a:lnTo>
                  <a:pt x="1733" y="21600"/>
                </a:lnTo>
                <a:lnTo>
                  <a:pt x="1998" y="14669"/>
                </a:lnTo>
                <a:lnTo>
                  <a:pt x="21600" y="14669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1" name="Shape 1551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2" name="Shape 1552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1553" name="Shape 1553"/>
          <p:cNvSpPr/>
          <p:nvPr/>
        </p:nvSpPr>
        <p:spPr>
          <a:xfrm>
            <a:off x="1730176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4" name="Shape 1554"/>
          <p:cNvSpPr/>
          <p:nvPr/>
        </p:nvSpPr>
        <p:spPr>
          <a:xfrm>
            <a:off x="2033712" y="10814655"/>
            <a:ext cx="583951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</a:t>
            </a:r>
          </a:p>
        </p:txBody>
      </p:sp>
      <p:sp>
        <p:nvSpPr>
          <p:cNvPr id="1557" name="Shape 1557"/>
          <p:cNvSpPr/>
          <p:nvPr/>
        </p:nvSpPr>
        <p:spPr>
          <a:xfrm>
            <a:off x="9134276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8" name="Shape 1558"/>
          <p:cNvSpPr/>
          <p:nvPr/>
        </p:nvSpPr>
        <p:spPr>
          <a:xfrm>
            <a:off x="9271000" y="10814655"/>
            <a:ext cx="903389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</a:t>
            </a:r>
          </a:p>
        </p:txBody>
      </p:sp>
      <p:sp>
        <p:nvSpPr>
          <p:cNvPr id="1561" name="Shape 1561"/>
          <p:cNvSpPr/>
          <p:nvPr/>
        </p:nvSpPr>
        <p:spPr>
          <a:xfrm>
            <a:off x="16543041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2" name="Shape 1562"/>
          <p:cNvSpPr/>
          <p:nvPr/>
        </p:nvSpPr>
        <p:spPr>
          <a:xfrm>
            <a:off x="16816225" y="10814655"/>
            <a:ext cx="67005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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10087578" y="1552098"/>
            <a:ext cx="2353804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ar-SA" sz="6600" b="1" dirty="0"/>
              <a:t>تطبيق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4655127" y="5565339"/>
            <a:ext cx="15240000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r-S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هل هناك فرق بين المكتبات </a:t>
            </a:r>
            <a:r>
              <a:rPr lang="ar-SA" sz="5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المحوسبة</a:t>
            </a:r>
            <a:r>
              <a:rPr lang="ar-S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والمكتبات التقليدية ؟؟</a:t>
            </a:r>
          </a:p>
          <a:p>
            <a:r>
              <a:rPr lang="ar-S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وضح ذلك </a:t>
            </a:r>
            <a:r>
              <a:rPr lang="ar-SA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؟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5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" grpId="0" animBg="1"/>
      <p:bldP spid="1549" grpId="0" animBg="1"/>
      <p:bldP spid="1551" grpId="0" animBg="1"/>
      <p:bldP spid="1552" grpId="0" animBg="1"/>
      <p:bldP spid="1553" grpId="0" animBg="1"/>
      <p:bldP spid="1554" grpId="0" animBg="1"/>
      <p:bldP spid="1554" grpId="1" animBg="1"/>
      <p:bldP spid="1557" grpId="0" animBg="1"/>
      <p:bldP spid="1558" grpId="0" animBg="1"/>
      <p:bldP spid="1558" grpId="1" animBg="1"/>
      <p:bldP spid="1561" grpId="0" animBg="1"/>
      <p:bldP spid="1562" grpId="0" animBg="1"/>
      <p:bldP spid="1562" grpId="1" animBg="1"/>
      <p:bldP spid="24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/>
          <p:nvPr/>
        </p:nvSpPr>
        <p:spPr>
          <a:xfrm>
            <a:off x="10984721" y="3830260"/>
            <a:ext cx="2350001" cy="3222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20000">
                <a:solidFill>
                  <a:srgbClr val="FB873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20000" dirty="0">
                <a:solidFill>
                  <a:schemeClr val="accent5"/>
                </a:solidFill>
              </a:rPr>
              <a:t></a:t>
            </a:r>
          </a:p>
        </p:txBody>
      </p:sp>
      <p:sp>
        <p:nvSpPr>
          <p:cNvPr id="719" name="Shape 719"/>
          <p:cNvSpPr/>
          <p:nvPr/>
        </p:nvSpPr>
        <p:spPr>
          <a:xfrm>
            <a:off x="7645696" y="8080580"/>
            <a:ext cx="9230828" cy="69249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500" dirty="0">
                <a:solidFill>
                  <a:srgbClr val="FFFFFF"/>
                </a:solidFill>
              </a:rPr>
              <a:t>انتهى الدرس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ea9dbfea758a8ca1f81b46ae81b4e55326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Colored">
      <a:dk1>
        <a:sysClr val="windowText" lastClr="000000"/>
      </a:dk1>
      <a:lt1>
        <a:sysClr val="window" lastClr="FFFFFF"/>
      </a:lt1>
      <a:dk2>
        <a:srgbClr val="122C4D"/>
      </a:dk2>
      <a:lt2>
        <a:srgbClr val="FFFCFF"/>
      </a:lt2>
      <a:accent1>
        <a:srgbClr val="46556A"/>
      </a:accent1>
      <a:accent2>
        <a:srgbClr val="1487B1"/>
      </a:accent2>
      <a:accent3>
        <a:srgbClr val="44BE9B"/>
      </a:accent3>
      <a:accent4>
        <a:srgbClr val="9CB833"/>
      </a:accent4>
      <a:accent5>
        <a:srgbClr val="F98634"/>
      </a:accent5>
      <a:accent6>
        <a:srgbClr val="D44024"/>
      </a:accent6>
      <a:hlink>
        <a:srgbClr val="0000FF"/>
      </a:hlink>
      <a:folHlink>
        <a:srgbClr val="80008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336</Words>
  <Application>Microsoft Office PowerPoint</Application>
  <PresentationFormat>مخصص</PresentationFormat>
  <Paragraphs>53</Paragraphs>
  <Slides>9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9" baseType="lpstr">
      <vt:lpstr>Arial Unicode MS</vt:lpstr>
      <vt:lpstr>Avenir Book</vt:lpstr>
      <vt:lpstr>FontAwesome</vt:lpstr>
      <vt:lpstr>Helvetica Light</vt:lpstr>
      <vt:lpstr>Lato</vt:lpstr>
      <vt:lpstr>Lato Black</vt:lpstr>
      <vt:lpstr>Lato Light</vt:lpstr>
      <vt:lpstr>Segoe UI</vt:lpstr>
      <vt:lpstr>Verdana</vt:lpstr>
      <vt:lpstr>White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محمد الحريري</cp:lastModifiedBy>
  <cp:revision>87</cp:revision>
  <dcterms:modified xsi:type="dcterms:W3CDTF">2021-09-07T20:16:35Z</dcterms:modified>
</cp:coreProperties>
</file>