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3" r:id="rId1"/>
  </p:sldMasterIdLst>
  <p:notesMasterIdLst>
    <p:notesMasterId r:id="rId17"/>
  </p:notesMasterIdLst>
  <p:sldIdLst>
    <p:sldId id="256" r:id="rId2"/>
    <p:sldId id="257" r:id="rId3"/>
    <p:sldId id="258" r:id="rId4"/>
    <p:sldId id="265" r:id="rId5"/>
    <p:sldId id="266" r:id="rId6"/>
    <p:sldId id="270" r:id="rId7"/>
    <p:sldId id="312" r:id="rId8"/>
    <p:sldId id="313" r:id="rId9"/>
    <p:sldId id="315" r:id="rId10"/>
    <p:sldId id="314" r:id="rId11"/>
    <p:sldId id="316" r:id="rId12"/>
    <p:sldId id="317" r:id="rId13"/>
    <p:sldId id="318" r:id="rId14"/>
    <p:sldId id="311" r:id="rId15"/>
    <p:sldId id="310" r:id="rId16"/>
  </p:sldIdLst>
  <p:sldSz cx="24384000" cy="13716000"/>
  <p:notesSz cx="6858000" cy="9144000"/>
  <p:custDataLst>
    <p:tags r:id="rId18"/>
  </p:custDataLst>
  <p:defaultTextStyle>
    <a:lvl1pPr algn="ctr" defTabSz="584200">
      <a:defRPr sz="5000">
        <a:latin typeface="+mn-lt"/>
        <a:ea typeface="+mn-ea"/>
        <a:cs typeface="+mn-cs"/>
        <a:sym typeface="Helvetica Light"/>
      </a:defRPr>
    </a:lvl1pPr>
    <a:lvl2pPr indent="228600" algn="ctr" defTabSz="584200">
      <a:defRPr sz="5000">
        <a:latin typeface="+mn-lt"/>
        <a:ea typeface="+mn-ea"/>
        <a:cs typeface="+mn-cs"/>
        <a:sym typeface="Helvetica Light"/>
      </a:defRPr>
    </a:lvl2pPr>
    <a:lvl3pPr indent="457200" algn="ctr" defTabSz="584200">
      <a:defRPr sz="5000">
        <a:latin typeface="+mn-lt"/>
        <a:ea typeface="+mn-ea"/>
        <a:cs typeface="+mn-cs"/>
        <a:sym typeface="Helvetica Light"/>
      </a:defRPr>
    </a:lvl3pPr>
    <a:lvl4pPr indent="685800" algn="ctr" defTabSz="584200">
      <a:defRPr sz="5000">
        <a:latin typeface="+mn-lt"/>
        <a:ea typeface="+mn-ea"/>
        <a:cs typeface="+mn-cs"/>
        <a:sym typeface="Helvetica Light"/>
      </a:defRPr>
    </a:lvl4pPr>
    <a:lvl5pPr indent="914400" algn="ctr" defTabSz="584200">
      <a:defRPr sz="5000">
        <a:latin typeface="+mn-lt"/>
        <a:ea typeface="+mn-ea"/>
        <a:cs typeface="+mn-cs"/>
        <a:sym typeface="Helvetica Light"/>
      </a:defRPr>
    </a:lvl5pPr>
    <a:lvl6pPr indent="1143000" algn="ctr" defTabSz="584200">
      <a:defRPr sz="5000">
        <a:latin typeface="+mn-lt"/>
        <a:ea typeface="+mn-ea"/>
        <a:cs typeface="+mn-cs"/>
        <a:sym typeface="Helvetica Light"/>
      </a:defRPr>
    </a:lvl6pPr>
    <a:lvl7pPr indent="1371600" algn="ctr" defTabSz="584200">
      <a:defRPr sz="5000">
        <a:latin typeface="+mn-lt"/>
        <a:ea typeface="+mn-ea"/>
        <a:cs typeface="+mn-cs"/>
        <a:sym typeface="Helvetica Light"/>
      </a:defRPr>
    </a:lvl7pPr>
    <a:lvl8pPr indent="1600200" algn="ctr" defTabSz="584200">
      <a:defRPr sz="5000">
        <a:latin typeface="+mn-lt"/>
        <a:ea typeface="+mn-ea"/>
        <a:cs typeface="+mn-cs"/>
        <a:sym typeface="Helvetica Light"/>
      </a:defRPr>
    </a:lvl8pPr>
    <a:lvl9pPr indent="1828800" algn="ctr" defTabSz="584200">
      <a:defRPr sz="5000">
        <a:latin typeface="+mn-lt"/>
        <a:ea typeface="+mn-ea"/>
        <a:cs typeface="+mn-cs"/>
        <a:sym typeface="Helvetica Light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33" d="100"/>
          <a:sy n="33" d="100"/>
        </p:scale>
        <p:origin x="-282" y="-60"/>
      </p:cViewPr>
      <p:guideLst>
        <p:guide orient="horz" pos="4320"/>
        <p:guide pos="76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9" d="100"/>
        <a:sy n="29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10" name="Shape 1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xmlns="" val="2922692485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25000"/>
      </a:lnSpc>
      <a:defRPr sz="3200">
        <a:latin typeface="Avenir Book"/>
        <a:ea typeface="Avenir Book"/>
        <a:cs typeface="Avenir Book"/>
        <a:sym typeface="Avenir Book"/>
      </a:defRPr>
    </a:lvl1pPr>
    <a:lvl2pPr indent="228600" defTabSz="457200">
      <a:lnSpc>
        <a:spcPct val="125000"/>
      </a:lnSpc>
      <a:defRPr sz="3200">
        <a:latin typeface="Avenir Book"/>
        <a:ea typeface="Avenir Book"/>
        <a:cs typeface="Avenir Book"/>
        <a:sym typeface="Avenir Book"/>
      </a:defRPr>
    </a:lvl2pPr>
    <a:lvl3pPr indent="457200" defTabSz="457200">
      <a:lnSpc>
        <a:spcPct val="125000"/>
      </a:lnSpc>
      <a:defRPr sz="3200">
        <a:latin typeface="Avenir Book"/>
        <a:ea typeface="Avenir Book"/>
        <a:cs typeface="Avenir Book"/>
        <a:sym typeface="Avenir Book"/>
      </a:defRPr>
    </a:lvl3pPr>
    <a:lvl4pPr indent="685800" defTabSz="457200">
      <a:lnSpc>
        <a:spcPct val="125000"/>
      </a:lnSpc>
      <a:defRPr sz="3200">
        <a:latin typeface="Avenir Book"/>
        <a:ea typeface="Avenir Book"/>
        <a:cs typeface="Avenir Book"/>
        <a:sym typeface="Avenir Book"/>
      </a:defRPr>
    </a:lvl4pPr>
    <a:lvl5pPr indent="914400" defTabSz="457200">
      <a:lnSpc>
        <a:spcPct val="125000"/>
      </a:lnSpc>
      <a:defRPr sz="3200">
        <a:latin typeface="Avenir Book"/>
        <a:ea typeface="Avenir Book"/>
        <a:cs typeface="Avenir Book"/>
        <a:sym typeface="Avenir Book"/>
      </a:defRPr>
    </a:lvl5pPr>
    <a:lvl6pPr indent="1143000" defTabSz="457200">
      <a:lnSpc>
        <a:spcPct val="125000"/>
      </a:lnSpc>
      <a:defRPr sz="3200">
        <a:latin typeface="Avenir Book"/>
        <a:ea typeface="Avenir Book"/>
        <a:cs typeface="Avenir Book"/>
        <a:sym typeface="Avenir Book"/>
      </a:defRPr>
    </a:lvl6pPr>
    <a:lvl7pPr indent="1371600" defTabSz="457200">
      <a:lnSpc>
        <a:spcPct val="125000"/>
      </a:lnSpc>
      <a:defRPr sz="3200">
        <a:latin typeface="Avenir Book"/>
        <a:ea typeface="Avenir Book"/>
        <a:cs typeface="Avenir Book"/>
        <a:sym typeface="Avenir Book"/>
      </a:defRPr>
    </a:lvl7pPr>
    <a:lvl8pPr indent="1600200" defTabSz="457200">
      <a:lnSpc>
        <a:spcPct val="125000"/>
      </a:lnSpc>
      <a:defRPr sz="3200">
        <a:latin typeface="Avenir Book"/>
        <a:ea typeface="Avenir Book"/>
        <a:cs typeface="Avenir Book"/>
        <a:sym typeface="Avenir Book"/>
      </a:defRPr>
    </a:lvl8pPr>
    <a:lvl9pPr indent="1828800" defTabSz="457200">
      <a:lnSpc>
        <a:spcPct val="125000"/>
      </a:lnSpc>
      <a:defRPr sz="3200">
        <a:latin typeface="Avenir Book"/>
        <a:ea typeface="Avenir Book"/>
        <a:cs typeface="Avenir Book"/>
        <a:sym typeface="Avenir Book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عنوان 13"/>
          <p:cNvSpPr>
            <a:spLocks noGrp="1"/>
          </p:cNvSpPr>
          <p:nvPr>
            <p:ph type="ctrTitle"/>
          </p:nvPr>
        </p:nvSpPr>
        <p:spPr>
          <a:xfrm>
            <a:off x="3820160" y="719796"/>
            <a:ext cx="19751040" cy="2944368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2" name="عنوان فرعي 21"/>
          <p:cNvSpPr>
            <a:spLocks noGrp="1"/>
          </p:cNvSpPr>
          <p:nvPr>
            <p:ph type="subTitle" idx="1"/>
          </p:nvPr>
        </p:nvSpPr>
        <p:spPr>
          <a:xfrm>
            <a:off x="3820160" y="3700128"/>
            <a:ext cx="19751040" cy="3505200"/>
          </a:xfrm>
        </p:spPr>
        <p:txBody>
          <a:bodyPr tIns="0"/>
          <a:lstStyle>
            <a:lvl1pPr marL="65313" indent="0" algn="l">
              <a:buNone/>
              <a:defRPr sz="62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1088547" indent="0" algn="ctr">
              <a:buNone/>
            </a:lvl2pPr>
            <a:lvl3pPr marL="2177095" indent="0" algn="ctr">
              <a:buNone/>
            </a:lvl3pPr>
            <a:lvl4pPr marL="3265642" indent="0" algn="ctr">
              <a:buNone/>
            </a:lvl4pPr>
            <a:lvl5pPr marL="4354190" indent="0" algn="ctr">
              <a:buNone/>
            </a:lvl5pPr>
            <a:lvl6pPr marL="5442737" indent="0" algn="ctr">
              <a:buNone/>
            </a:lvl6pPr>
            <a:lvl7pPr marL="6531285" indent="0" algn="ctr">
              <a:buNone/>
            </a:lvl7pPr>
            <a:lvl8pPr marL="7619832" indent="0" algn="ctr">
              <a:buNone/>
            </a:lvl8pPr>
            <a:lvl9pPr marL="870838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pPr/>
              <a:t>10/1/2017</a:t>
            </a:fld>
            <a:endParaRPr lang="en-US"/>
          </a:p>
        </p:txBody>
      </p:sp>
      <p:sp>
        <p:nvSpPr>
          <p:cNvPr id="20" name="عنصر نائب للتذييل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10" name="عنصر نائب لرقم الشريحة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lvl="0"/>
            <a:fld id="{86CB4B4D-7CA3-9044-876B-883B54F8677D}" type="slidenum">
              <a:rPr lang="ar-SA" smtClean="0"/>
              <a:pPr lvl="0"/>
              <a:t>‹#›</a:t>
            </a:fld>
            <a:endParaRPr lang="ar-SA"/>
          </a:p>
        </p:txBody>
      </p:sp>
      <p:sp>
        <p:nvSpPr>
          <p:cNvPr id="8" name="شكل بيضاوي 7"/>
          <p:cNvSpPr/>
          <p:nvPr/>
        </p:nvSpPr>
        <p:spPr>
          <a:xfrm>
            <a:off x="2457155" y="2827604"/>
            <a:ext cx="560832" cy="420624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217709" tIns="108855" rIns="217709" bIns="108855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شكل بيضاوي 8"/>
          <p:cNvSpPr/>
          <p:nvPr/>
        </p:nvSpPr>
        <p:spPr>
          <a:xfrm>
            <a:off x="3085803" y="2690032"/>
            <a:ext cx="170688" cy="128016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217709" tIns="108855" rIns="217709" bIns="108855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pPr/>
              <a:t>10/1/2017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lvl="0"/>
            <a:fld id="{86CB4B4D-7CA3-9044-876B-883B54F8677D}" type="slidenum">
              <a:rPr lang="ar-SA" smtClean="0"/>
              <a:pPr lvl="0"/>
              <a:t>‹#›</a:t>
            </a:fld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 6"/>
          <p:cNvSpPr/>
          <p:nvPr/>
        </p:nvSpPr>
        <p:spPr>
          <a:xfrm>
            <a:off x="6087707" y="-108"/>
            <a:ext cx="18288000" cy="13716108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217709" tIns="108855" rIns="217709" bIns="108855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875712" y="5200650"/>
            <a:ext cx="17068800" cy="4572000"/>
          </a:xfrm>
        </p:spPr>
        <p:txBody>
          <a:bodyPr anchor="t"/>
          <a:lstStyle>
            <a:lvl1pPr algn="l">
              <a:lnSpc>
                <a:spcPts val="10714"/>
              </a:lnSpc>
              <a:buNone/>
              <a:defRPr sz="9500" b="1" cap="all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6875712" y="2133600"/>
            <a:ext cx="17068800" cy="3019424"/>
          </a:xfrm>
        </p:spPr>
        <p:txBody>
          <a:bodyPr anchor="b"/>
          <a:lstStyle>
            <a:lvl1pPr marL="43542" indent="0">
              <a:lnSpc>
                <a:spcPts val="5476"/>
              </a:lnSpc>
              <a:spcBef>
                <a:spcPts val="0"/>
              </a:spcBef>
              <a:buNone/>
              <a:defRPr sz="48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43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38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pPr/>
              <a:t>10/1/2017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lvl="0"/>
            <a:fld id="{86CB4B4D-7CA3-9044-876B-883B54F8677D}" type="slidenum">
              <a:rPr lang="ar-SA" smtClean="0"/>
              <a:pPr lvl="0"/>
              <a:t>‹#›</a:t>
            </a:fld>
            <a:endParaRPr lang="ar-SA"/>
          </a:p>
        </p:txBody>
      </p:sp>
      <p:sp>
        <p:nvSpPr>
          <p:cNvPr id="10" name="مستطيل 9"/>
          <p:cNvSpPr/>
          <p:nvPr/>
        </p:nvSpPr>
        <p:spPr bwMode="invGray">
          <a:xfrm>
            <a:off x="6096000" y="0"/>
            <a:ext cx="203200" cy="13716108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217709" tIns="108855" rIns="217709" bIns="108855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شكل بيضاوي 7"/>
          <p:cNvSpPr/>
          <p:nvPr/>
        </p:nvSpPr>
        <p:spPr>
          <a:xfrm>
            <a:off x="5792856" y="5629312"/>
            <a:ext cx="560832" cy="420624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217709" tIns="108855" rIns="217709" bIns="108855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شكل بيضاوي 8"/>
          <p:cNvSpPr/>
          <p:nvPr/>
        </p:nvSpPr>
        <p:spPr>
          <a:xfrm>
            <a:off x="6421504" y="5491740"/>
            <a:ext cx="170688" cy="128016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217709" tIns="108855" rIns="217709" bIns="108855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828288" y="548640"/>
            <a:ext cx="19994880" cy="2286000"/>
          </a:xfrm>
        </p:spPr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3828288" y="3048000"/>
            <a:ext cx="9753600" cy="9326880"/>
          </a:xfrm>
        </p:spPr>
        <p:txBody>
          <a:bodyPr/>
          <a:lstStyle>
            <a:lvl1pPr>
              <a:defRPr sz="6700"/>
            </a:lvl1pPr>
            <a:lvl2pPr>
              <a:defRPr sz="5700"/>
            </a:lvl2pPr>
            <a:lvl3pPr>
              <a:defRPr sz="4800"/>
            </a:lvl3pPr>
            <a:lvl4pPr>
              <a:defRPr sz="4300"/>
            </a:lvl4pPr>
            <a:lvl5pPr>
              <a:defRPr sz="43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14069568" y="3048000"/>
            <a:ext cx="9753600" cy="9326880"/>
          </a:xfrm>
        </p:spPr>
        <p:txBody>
          <a:bodyPr/>
          <a:lstStyle>
            <a:lvl1pPr>
              <a:defRPr sz="6700"/>
            </a:lvl1pPr>
            <a:lvl2pPr>
              <a:defRPr sz="5700"/>
            </a:lvl2pPr>
            <a:lvl3pPr>
              <a:defRPr sz="4800"/>
            </a:lvl3pPr>
            <a:lvl4pPr>
              <a:defRPr sz="4300"/>
            </a:lvl4pPr>
            <a:lvl5pPr>
              <a:defRPr sz="43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pPr/>
              <a:t>10/1/2017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lvl="0"/>
            <a:fld id="{86CB4B4D-7CA3-9044-876B-883B54F8677D}" type="slidenum">
              <a:rPr lang="ar-SA" smtClean="0"/>
              <a:pPr lvl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219200" y="10320672"/>
            <a:ext cx="21945600" cy="2286000"/>
          </a:xfrm>
        </p:spPr>
        <p:txBody>
          <a:bodyPr anchor="ctr"/>
          <a:lstStyle>
            <a:lvl1pPr algn="ctr">
              <a:defRPr sz="10700" b="1" cap="none" baseline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1219200" y="656556"/>
            <a:ext cx="10728960" cy="128016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152397" indent="0" algn="l">
              <a:lnSpc>
                <a:spcPct val="100000"/>
              </a:lnSpc>
              <a:spcBef>
                <a:spcPts val="238"/>
              </a:spcBef>
              <a:buNone/>
              <a:defRPr sz="4500" b="0">
                <a:solidFill>
                  <a:schemeClr val="tx1"/>
                </a:solidFill>
              </a:defRPr>
            </a:lvl1pPr>
            <a:lvl2pPr>
              <a:buNone/>
              <a:defRPr sz="4800" b="1"/>
            </a:lvl2pPr>
            <a:lvl3pPr>
              <a:buNone/>
              <a:defRPr sz="4300" b="1"/>
            </a:lvl3pPr>
            <a:lvl4pPr>
              <a:buNone/>
              <a:defRPr sz="3800" b="1"/>
            </a:lvl4pPr>
            <a:lvl5pPr>
              <a:buNone/>
              <a:defRPr sz="38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12435840" y="656556"/>
            <a:ext cx="10728960" cy="128016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152397" indent="0" algn="l">
              <a:lnSpc>
                <a:spcPct val="100000"/>
              </a:lnSpc>
              <a:spcBef>
                <a:spcPts val="238"/>
              </a:spcBef>
              <a:buNone/>
              <a:defRPr sz="4500" b="0">
                <a:solidFill>
                  <a:schemeClr val="tx1"/>
                </a:solidFill>
              </a:defRPr>
            </a:lvl1pPr>
            <a:lvl2pPr>
              <a:buNone/>
              <a:defRPr sz="4800" b="1"/>
            </a:lvl2pPr>
            <a:lvl3pPr>
              <a:buNone/>
              <a:defRPr sz="4300" b="1"/>
            </a:lvl3pPr>
            <a:lvl4pPr>
              <a:buNone/>
              <a:defRPr sz="3800" b="1"/>
            </a:lvl4pPr>
            <a:lvl5pPr>
              <a:buNone/>
              <a:defRPr sz="38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1219200" y="1938672"/>
            <a:ext cx="10728960" cy="82296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936151" indent="-653128">
              <a:lnSpc>
                <a:spcPct val="100000"/>
              </a:lnSpc>
              <a:spcBef>
                <a:spcPts val="1667"/>
              </a:spcBef>
              <a:defRPr sz="5700"/>
            </a:lvl1pPr>
            <a:lvl2pPr>
              <a:lnSpc>
                <a:spcPct val="100000"/>
              </a:lnSpc>
              <a:spcBef>
                <a:spcPts val="1667"/>
              </a:spcBef>
              <a:defRPr sz="4800"/>
            </a:lvl2pPr>
            <a:lvl3pPr>
              <a:lnSpc>
                <a:spcPct val="100000"/>
              </a:lnSpc>
              <a:spcBef>
                <a:spcPts val="1667"/>
              </a:spcBef>
              <a:defRPr sz="4300"/>
            </a:lvl3pPr>
            <a:lvl4pPr>
              <a:lnSpc>
                <a:spcPct val="100000"/>
              </a:lnSpc>
              <a:spcBef>
                <a:spcPts val="1667"/>
              </a:spcBef>
              <a:defRPr sz="3800"/>
            </a:lvl4pPr>
            <a:lvl5pPr>
              <a:lnSpc>
                <a:spcPct val="100000"/>
              </a:lnSpc>
              <a:spcBef>
                <a:spcPts val="1667"/>
              </a:spcBef>
              <a:defRPr sz="3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12435840" y="1938672"/>
            <a:ext cx="10728960" cy="82296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936151" indent="-653128">
              <a:lnSpc>
                <a:spcPct val="100000"/>
              </a:lnSpc>
              <a:spcBef>
                <a:spcPts val="1667"/>
              </a:spcBef>
              <a:defRPr sz="5700"/>
            </a:lvl1pPr>
            <a:lvl2pPr>
              <a:lnSpc>
                <a:spcPct val="100000"/>
              </a:lnSpc>
              <a:spcBef>
                <a:spcPts val="1667"/>
              </a:spcBef>
              <a:defRPr sz="4800"/>
            </a:lvl2pPr>
            <a:lvl3pPr>
              <a:lnSpc>
                <a:spcPct val="100000"/>
              </a:lnSpc>
              <a:spcBef>
                <a:spcPts val="1667"/>
              </a:spcBef>
              <a:defRPr sz="4300"/>
            </a:lvl3pPr>
            <a:lvl4pPr>
              <a:lnSpc>
                <a:spcPct val="100000"/>
              </a:lnSpc>
              <a:spcBef>
                <a:spcPts val="1667"/>
              </a:spcBef>
              <a:defRPr sz="3800"/>
            </a:lvl4pPr>
            <a:lvl5pPr>
              <a:lnSpc>
                <a:spcPct val="100000"/>
              </a:lnSpc>
              <a:spcBef>
                <a:spcPts val="1667"/>
              </a:spcBef>
              <a:defRPr sz="3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pPr/>
              <a:t>10/1/2017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lvl="0"/>
            <a:fld id="{86CB4B4D-7CA3-9044-876B-883B54F8677D}" type="slidenum">
              <a:rPr lang="ar-SA" smtClean="0"/>
              <a:pPr lvl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828288" y="548640"/>
            <a:ext cx="19994880" cy="2286000"/>
          </a:xfrm>
        </p:spPr>
        <p:txBody>
          <a:bodyPr anchor="ctr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pPr/>
              <a:t>10/1/2017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lvl="0"/>
            <a:fld id="{86CB4B4D-7CA3-9044-876B-883B54F8677D}" type="slidenum">
              <a:rPr lang="ar-SA" smtClean="0"/>
              <a:pPr lvl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2706624" y="0"/>
            <a:ext cx="21677376" cy="13716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217709" tIns="108855" rIns="217709" bIns="108855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pPr/>
              <a:t>10/1/2017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lvl="0"/>
            <a:fld id="{86CB4B4D-7CA3-9044-876B-883B54F8677D}" type="slidenum">
              <a:rPr lang="ar-SA" smtClean="0"/>
              <a:pPr lvl="0"/>
              <a:t>‹#›</a:t>
            </a:fld>
            <a:endParaRPr lang="ar-SA"/>
          </a:p>
        </p:txBody>
      </p:sp>
      <p:sp>
        <p:nvSpPr>
          <p:cNvPr id="6" name="مستطيل 5"/>
          <p:cNvSpPr/>
          <p:nvPr/>
        </p:nvSpPr>
        <p:spPr bwMode="invGray">
          <a:xfrm>
            <a:off x="2706624" y="-108"/>
            <a:ext cx="195072" cy="13716108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217709" tIns="108855" rIns="217709" bIns="108855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219200" y="433556"/>
            <a:ext cx="10160000" cy="2324100"/>
          </a:xfrm>
          <a:ln>
            <a:noFill/>
          </a:ln>
        </p:spPr>
        <p:txBody>
          <a:bodyPr anchor="b"/>
          <a:lstStyle>
            <a:lvl1pPr algn="l">
              <a:lnSpc>
                <a:spcPts val="4762"/>
              </a:lnSpc>
              <a:buNone/>
              <a:defRPr sz="5200" b="1" cap="all" baseline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1219200" y="2813928"/>
            <a:ext cx="10160000" cy="1397000"/>
          </a:xfrm>
        </p:spPr>
        <p:txBody>
          <a:bodyPr/>
          <a:lstStyle>
            <a:lvl1pPr marL="108855" indent="0">
              <a:lnSpc>
                <a:spcPct val="100000"/>
              </a:lnSpc>
              <a:spcBef>
                <a:spcPts val="0"/>
              </a:spcBef>
              <a:buNone/>
              <a:defRPr sz="3300"/>
            </a:lvl1pPr>
            <a:lvl2pPr>
              <a:buNone/>
              <a:defRPr sz="2900"/>
            </a:lvl2pPr>
            <a:lvl3pPr>
              <a:buNone/>
              <a:defRPr sz="2400"/>
            </a:lvl3pPr>
            <a:lvl4pPr>
              <a:buNone/>
              <a:defRPr sz="2100"/>
            </a:lvl4pPr>
            <a:lvl5pPr>
              <a:buNone/>
              <a:defRPr sz="21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1219200" y="4267201"/>
            <a:ext cx="21742400" cy="7985126"/>
          </a:xfrm>
        </p:spPr>
        <p:txBody>
          <a:bodyPr/>
          <a:lstStyle>
            <a:lvl1pPr>
              <a:defRPr sz="7600"/>
            </a:lvl1pPr>
            <a:lvl2pPr>
              <a:defRPr sz="6700"/>
            </a:lvl2pPr>
            <a:lvl3pPr>
              <a:defRPr sz="5700"/>
            </a:lvl3pPr>
            <a:lvl4pPr>
              <a:defRPr sz="4800"/>
            </a:lvl4pPr>
            <a:lvl5pPr>
              <a:defRPr sz="4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pPr/>
              <a:t>10/1/2017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lvl="0"/>
            <a:fld id="{86CB4B4D-7CA3-9044-876B-883B54F8677D}" type="slidenum">
              <a:rPr lang="ar-SA" smtClean="0"/>
              <a:pPr lvl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5698389" y="2133600"/>
            <a:ext cx="7315200" cy="3962400"/>
          </a:xfrm>
        </p:spPr>
        <p:txBody>
          <a:bodyPr anchor="b">
            <a:noAutofit/>
          </a:bodyPr>
          <a:lstStyle>
            <a:lvl1pPr algn="l">
              <a:buNone/>
              <a:defRPr sz="5000" b="1"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pPr/>
              <a:t>10/1/2017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lvl="0"/>
            <a:fld id="{86CB4B4D-7CA3-9044-876B-883B54F8677D}" type="slidenum">
              <a:rPr lang="ar-SA" smtClean="0"/>
              <a:pPr lvl="0"/>
              <a:t>‹#›</a:t>
            </a:fld>
            <a:endParaRPr lang="ar-SA"/>
          </a:p>
        </p:txBody>
      </p:sp>
      <p:sp>
        <p:nvSpPr>
          <p:cNvPr id="8" name="مستطيل 7"/>
          <p:cNvSpPr/>
          <p:nvPr/>
        </p:nvSpPr>
        <p:spPr>
          <a:xfrm>
            <a:off x="2032000" y="2133600"/>
            <a:ext cx="12192000" cy="9144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217709" tIns="653128" rIns="217709" bIns="108855" rtlCol="0" anchor="t">
            <a:normAutofit/>
          </a:bodyPr>
          <a:lstStyle>
            <a:extLst/>
          </a:lstStyle>
          <a:p>
            <a:pPr marL="0" indent="-674899" algn="l" rtl="0" eaLnBrk="1" latinLnBrk="0" hangingPunct="1">
              <a:lnSpc>
                <a:spcPts val="7143"/>
              </a:lnSpc>
              <a:spcBef>
                <a:spcPts val="1429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76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2235200" y="2286007"/>
            <a:ext cx="11785600" cy="7029062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217709" tIns="653128" anchor="t"/>
          <a:lstStyle>
            <a:lvl1pPr marL="0" indent="0" algn="l" eaLnBrk="1" latinLnBrk="0" hangingPunct="1">
              <a:buNone/>
              <a:defRPr sz="7600"/>
            </a:lvl1pPr>
            <a:extLst/>
          </a:lstStyle>
          <a:p>
            <a:pPr marL="0" algn="l" eaLnBrk="1" latinLnBrk="0" hangingPunct="1"/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9" name="مخطط انسيابي: معالجة 8"/>
          <p:cNvSpPr/>
          <p:nvPr/>
        </p:nvSpPr>
        <p:spPr>
          <a:xfrm rot="19468671">
            <a:off x="1057933" y="1908682"/>
            <a:ext cx="1828800" cy="40862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217709" tIns="108855" rIns="217709" bIns="108855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مخطط انسيابي: معالجة 9"/>
          <p:cNvSpPr/>
          <p:nvPr/>
        </p:nvSpPr>
        <p:spPr>
          <a:xfrm rot="2103354" flipH="1">
            <a:off x="13343112" y="1873572"/>
            <a:ext cx="1731264" cy="40862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217709" tIns="108855" rIns="217709" bIns="108855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2235200" y="9601200"/>
            <a:ext cx="11785600" cy="1524000"/>
          </a:xfrm>
        </p:spPr>
        <p:txBody>
          <a:bodyPr anchor="ctr"/>
          <a:lstStyle>
            <a:lvl1pPr marL="0" indent="0" algn="l">
              <a:lnSpc>
                <a:spcPts val="3809"/>
              </a:lnSpc>
              <a:spcBef>
                <a:spcPts val="0"/>
              </a:spcBef>
              <a:buNone/>
              <a:defRPr sz="3300">
                <a:solidFill>
                  <a:srgbClr val="777777"/>
                </a:solidFill>
              </a:defRPr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pPr/>
              <a:t>10/1/2017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lvl="0"/>
            <a:fld id="{86CB4B4D-7CA3-9044-876B-883B54F8677D}" type="slidenum">
              <a:rPr lang="ar-SA" smtClean="0"/>
              <a:pPr lvl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18288000" y="549279"/>
            <a:ext cx="4876800" cy="11703050"/>
          </a:xfrm>
        </p:spPr>
        <p:txBody>
          <a:bodyPr vert="eaVert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3048000" y="549281"/>
            <a:ext cx="14833600" cy="1170305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pPr/>
              <a:t>10/1/2017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lvl="0"/>
            <a:fld id="{86CB4B4D-7CA3-9044-876B-883B54F8677D}" type="slidenum">
              <a:rPr lang="ar-SA" smtClean="0"/>
              <a:pPr lvl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دائري 6"/>
          <p:cNvSpPr/>
          <p:nvPr/>
        </p:nvSpPr>
        <p:spPr>
          <a:xfrm>
            <a:off x="-2175804" y="-1631843"/>
            <a:ext cx="4370365" cy="3277774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217709" tIns="108855" rIns="217709" bIns="108855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شكل بيضاوي 7"/>
          <p:cNvSpPr/>
          <p:nvPr/>
        </p:nvSpPr>
        <p:spPr>
          <a:xfrm>
            <a:off x="450177" y="42205"/>
            <a:ext cx="4539176" cy="3404382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217709" tIns="108855" rIns="217709" bIns="108855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دائرة مجوفة 10"/>
          <p:cNvSpPr/>
          <p:nvPr/>
        </p:nvSpPr>
        <p:spPr>
          <a:xfrm rot="2315675">
            <a:off x="487684" y="2110154"/>
            <a:ext cx="3001912" cy="2205248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217709" tIns="108855" rIns="217709" bIns="108855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مستطيل 11"/>
          <p:cNvSpPr/>
          <p:nvPr/>
        </p:nvSpPr>
        <p:spPr>
          <a:xfrm>
            <a:off x="2700996" y="-108"/>
            <a:ext cx="21683005" cy="13716108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217709" tIns="108855" rIns="217709" bIns="108855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عنصر نائب للعنوان 4"/>
          <p:cNvSpPr>
            <a:spLocks noGrp="1"/>
          </p:cNvSpPr>
          <p:nvPr>
            <p:ph type="title"/>
          </p:nvPr>
        </p:nvSpPr>
        <p:spPr>
          <a:xfrm>
            <a:off x="3828288" y="549276"/>
            <a:ext cx="19994880" cy="2286000"/>
          </a:xfrm>
          <a:prstGeom prst="rect">
            <a:avLst/>
          </a:prstGeom>
        </p:spPr>
        <p:txBody>
          <a:bodyPr lIns="217709" tIns="108855" rIns="217709" bIns="108855" anchor="ctr">
            <a:normAutofit/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صر نائب للنص 8"/>
          <p:cNvSpPr>
            <a:spLocks noGrp="1"/>
          </p:cNvSpPr>
          <p:nvPr>
            <p:ph type="body" idx="1"/>
          </p:nvPr>
        </p:nvSpPr>
        <p:spPr>
          <a:xfrm>
            <a:off x="3828288" y="2895600"/>
            <a:ext cx="19994880" cy="9601200"/>
          </a:xfrm>
          <a:prstGeom prst="rect">
            <a:avLst/>
          </a:prstGeom>
        </p:spPr>
        <p:txBody>
          <a:bodyPr lIns="217709" tIns="108855" rIns="217709" bIns="108855"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24" name="عنصر نائب للتاريخ 23"/>
          <p:cNvSpPr>
            <a:spLocks noGrp="1"/>
          </p:cNvSpPr>
          <p:nvPr>
            <p:ph type="dt" sz="half" idx="2"/>
          </p:nvPr>
        </p:nvSpPr>
        <p:spPr>
          <a:xfrm>
            <a:off x="9550400" y="12611100"/>
            <a:ext cx="5689600" cy="952500"/>
          </a:xfrm>
          <a:prstGeom prst="rect">
            <a:avLst/>
          </a:prstGeom>
        </p:spPr>
        <p:txBody>
          <a:bodyPr lIns="217709" tIns="108855" rIns="217709" bIns="108855" anchor="b"/>
          <a:lstStyle>
            <a:lvl1pPr algn="r" eaLnBrk="1" latinLnBrk="0" hangingPunct="1">
              <a:defRPr kumimoji="0" sz="29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 algn="r" eaLnBrk="1" latinLnBrk="0" hangingPunct="1"/>
            <a:fld id="{54AB02A5-4FE5-49D9-9E24-09F23B90C450}" type="datetimeFigureOut">
              <a:rPr lang="en-US" smtClean="0"/>
              <a:pPr algn="r" eaLnBrk="1" latinLnBrk="0" hangingPunct="1"/>
              <a:t>10/1/2017</a:t>
            </a:fld>
            <a:endParaRPr lang="en-US" sz="2900">
              <a:solidFill>
                <a:schemeClr val="bg2">
                  <a:shade val="50000"/>
                </a:schemeClr>
              </a:solidFill>
            </a:endParaRPr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3"/>
          </p:nvPr>
        </p:nvSpPr>
        <p:spPr>
          <a:xfrm>
            <a:off x="15240000" y="12611100"/>
            <a:ext cx="7721600" cy="952500"/>
          </a:xfrm>
          <a:prstGeom prst="rect">
            <a:avLst/>
          </a:prstGeom>
        </p:spPr>
        <p:txBody>
          <a:bodyPr lIns="217709" tIns="108855" rIns="217709" bIns="108855" anchor="b"/>
          <a:lstStyle>
            <a:lvl1pPr eaLnBrk="1" latinLnBrk="0" hangingPunct="1">
              <a:defRPr kumimoji="0" sz="29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kumimoji="0" lang="en-US" sz="290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  <p:sp>
        <p:nvSpPr>
          <p:cNvPr id="22" name="عنصر نائب لرقم الشريحة 21"/>
          <p:cNvSpPr>
            <a:spLocks noGrp="1"/>
          </p:cNvSpPr>
          <p:nvPr>
            <p:ph type="sldNum" sz="quarter" idx="4"/>
          </p:nvPr>
        </p:nvSpPr>
        <p:spPr>
          <a:xfrm>
            <a:off x="22969728" y="12611100"/>
            <a:ext cx="1219200" cy="952500"/>
          </a:xfrm>
          <a:prstGeom prst="rect">
            <a:avLst/>
          </a:prstGeom>
        </p:spPr>
        <p:txBody>
          <a:bodyPr lIns="217709" tIns="108855" rIns="217709" bIns="108855" anchor="b"/>
          <a:lstStyle>
            <a:lvl1pPr algn="ctr" eaLnBrk="1" latinLnBrk="0" hangingPunct="1">
              <a:defRPr kumimoji="0" sz="29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 lvl="0"/>
            <a:fld id="{86CB4B4D-7CA3-9044-876B-883B54F8677D}" type="slidenum">
              <a:rPr lang="ar-SA" smtClean="0"/>
              <a:pPr lvl="0"/>
              <a:t>‹#›</a:t>
            </a:fld>
            <a:endParaRPr lang="ar-SA"/>
          </a:p>
        </p:txBody>
      </p:sp>
      <p:sp>
        <p:nvSpPr>
          <p:cNvPr id="15" name="مستطيل 14"/>
          <p:cNvSpPr/>
          <p:nvPr/>
        </p:nvSpPr>
        <p:spPr bwMode="invGray">
          <a:xfrm>
            <a:off x="2706624" y="-108"/>
            <a:ext cx="195072" cy="13716108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217709" tIns="108855" rIns="217709" bIns="108855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  <p:sldLayoutId id="2147483665" r:id="rId12"/>
  </p:sldLayoutIdLst>
  <p:timing>
    <p:tnLst>
      <p:par>
        <p:cTn id="1" dur="indefinite" restart="never" nodeType="tmRoot"/>
      </p:par>
    </p:tnLst>
  </p:timing>
  <p:txStyles>
    <p:titleStyle>
      <a:lvl1pPr algn="l" rtl="1" eaLnBrk="1" latinLnBrk="0" hangingPunct="1">
        <a:spcBef>
          <a:spcPct val="0"/>
        </a:spcBef>
        <a:buNone/>
        <a:defRPr kumimoji="0" sz="102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870838" indent="-674899" algn="r" rtl="1" eaLnBrk="1" latinLnBrk="0" hangingPunct="1">
        <a:lnSpc>
          <a:spcPct val="100000"/>
        </a:lnSpc>
        <a:spcBef>
          <a:spcPts val="1429"/>
        </a:spcBef>
        <a:buClr>
          <a:schemeClr val="accent1"/>
        </a:buClr>
        <a:buSzPct val="80000"/>
        <a:buFont typeface="Wingdings 2"/>
        <a:buChar char=""/>
        <a:defRPr kumimoji="0" sz="7600" kern="1200">
          <a:solidFill>
            <a:schemeClr val="tx1"/>
          </a:solidFill>
          <a:latin typeface="+mn-lt"/>
          <a:ea typeface="+mn-ea"/>
          <a:cs typeface="+mn-cs"/>
        </a:defRPr>
      </a:lvl1pPr>
      <a:lvl2pPr marL="1523966" indent="-566045" algn="r" rtl="1" eaLnBrk="1" latinLnBrk="0" hangingPunct="1">
        <a:lnSpc>
          <a:spcPct val="100000"/>
        </a:lnSpc>
        <a:spcBef>
          <a:spcPts val="1309"/>
        </a:spcBef>
        <a:buClr>
          <a:schemeClr val="accent1"/>
        </a:buClr>
        <a:buFont typeface="Verdana"/>
        <a:buChar char="◦"/>
        <a:defRPr kumimoji="0" sz="6700" kern="1200">
          <a:solidFill>
            <a:schemeClr val="tx1"/>
          </a:solidFill>
          <a:latin typeface="+mn-lt"/>
          <a:ea typeface="+mn-ea"/>
          <a:cs typeface="+mn-cs"/>
        </a:defRPr>
      </a:lvl2pPr>
      <a:lvl3pPr marL="2111782" indent="-544274" algn="r" rtl="1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5700" kern="1200">
          <a:solidFill>
            <a:schemeClr val="tx1"/>
          </a:solidFill>
          <a:latin typeface="+mn-lt"/>
          <a:ea typeface="+mn-ea"/>
          <a:cs typeface="+mn-cs"/>
        </a:defRPr>
      </a:lvl3pPr>
      <a:lvl4pPr marL="2612514" indent="-413648" algn="r" rtl="1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4800" kern="1200">
          <a:solidFill>
            <a:schemeClr val="tx1"/>
          </a:solidFill>
          <a:latin typeface="+mn-lt"/>
          <a:ea typeface="+mn-ea"/>
          <a:cs typeface="+mn-cs"/>
        </a:defRPr>
      </a:lvl4pPr>
      <a:lvl5pPr marL="3091475" indent="-435419" algn="r" rtl="1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4800" kern="1200">
          <a:solidFill>
            <a:schemeClr val="tx1"/>
          </a:solidFill>
          <a:latin typeface="+mn-lt"/>
          <a:ea typeface="+mn-ea"/>
          <a:cs typeface="+mn-cs"/>
        </a:defRPr>
      </a:lvl5pPr>
      <a:lvl6pPr marL="3592207" indent="-435419" algn="r" rtl="1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4800" kern="1200">
          <a:solidFill>
            <a:schemeClr val="tx1"/>
          </a:solidFill>
          <a:latin typeface="+mn-lt"/>
          <a:ea typeface="+mn-ea"/>
          <a:cs typeface="+mn-cs"/>
        </a:defRPr>
      </a:lvl6pPr>
      <a:lvl7pPr marL="4092939" indent="-435419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48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99" indent="-435419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4800" kern="1200">
          <a:solidFill>
            <a:schemeClr val="tx1"/>
          </a:solidFill>
          <a:latin typeface="+mn-lt"/>
          <a:ea typeface="+mn-ea"/>
          <a:cs typeface="+mn-cs"/>
        </a:defRPr>
      </a:lvl8pPr>
      <a:lvl9pPr marL="5072631" indent="-435419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48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1088547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2177095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3265642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435419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5442737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6531285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7619832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870838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/>
        </p:nvSpPr>
        <p:spPr>
          <a:xfrm>
            <a:off x="1510396" y="5214597"/>
            <a:ext cx="14891654" cy="12105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indent="12700" algn="l" defTabSz="825500">
              <a:defRPr sz="10000">
                <a:solidFill>
                  <a:srgbClr val="53585F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</a:lstStyle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lang="ar-SA" sz="7200" dirty="0" smtClean="0">
                <a:solidFill>
                  <a:schemeClr val="tx1"/>
                </a:solidFill>
              </a:rPr>
              <a:t>المكتبات ونشأتها</a:t>
            </a:r>
            <a:endParaRPr sz="7200" dirty="0">
              <a:solidFill>
                <a:schemeClr val="tx1"/>
              </a:solidFill>
            </a:endParaRPr>
          </a:p>
        </p:txBody>
      </p:sp>
      <p:sp>
        <p:nvSpPr>
          <p:cNvPr id="14" name="Shape 14"/>
          <p:cNvSpPr/>
          <p:nvPr/>
        </p:nvSpPr>
        <p:spPr>
          <a:xfrm>
            <a:off x="14367420" y="5142026"/>
            <a:ext cx="2480370" cy="18912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50800" tIns="50800" rIns="50800" bIns="50800" anchor="ctr"/>
          <a:lstStyle/>
          <a:p>
            <a:pPr lvl="0" defTabSz="82550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" name="Shape 15"/>
          <p:cNvSpPr/>
          <p:nvPr/>
        </p:nvSpPr>
        <p:spPr>
          <a:xfrm>
            <a:off x="1714049" y="7033304"/>
            <a:ext cx="12207631" cy="45719"/>
          </a:xfrm>
          <a:prstGeom prst="line">
            <a:avLst/>
          </a:prstGeom>
          <a:ln>
            <a:headEnd type="triangle" len="sm"/>
            <a:tailEnd type="triangle" len="sm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 lvl="0">
              <a:defRPr sz="3200"/>
            </a:pPr>
            <a:endParaRPr/>
          </a:p>
        </p:txBody>
      </p:sp>
      <p:sp>
        <p:nvSpPr>
          <p:cNvPr id="16" name="Shape 16"/>
          <p:cNvSpPr/>
          <p:nvPr/>
        </p:nvSpPr>
        <p:spPr>
          <a:xfrm>
            <a:off x="4325983" y="10372725"/>
            <a:ext cx="9595697" cy="1477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>
            <a:lvl1pPr algn="l" defTabSz="647700">
              <a:lnSpc>
                <a:spcPct val="120000"/>
              </a:lnSpc>
              <a:spcBef>
                <a:spcPts val="1700"/>
              </a:spcBef>
              <a:defRPr sz="4500">
                <a:solidFill>
                  <a:srgbClr val="656565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endParaRPr sz="9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>
            <a:spLocks noGrp="1"/>
          </p:cNvSpPr>
          <p:nvPr>
            <p:ph type="sldNum" sz="quarter" idx="4294967295"/>
          </p:nvPr>
        </p:nvSpPr>
        <p:spPr>
          <a:xfrm>
            <a:off x="24080788" y="215900"/>
            <a:ext cx="303212" cy="4476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2000">
                <a:solidFill>
                  <a:srgbClr val="FFFFFF"/>
                </a:solidFill>
              </a:rPr>
              <a:pPr lvl="0">
                <a:defRPr sz="1800">
                  <a:solidFill>
                    <a:srgbClr val="000000"/>
                  </a:solidFill>
                </a:defRPr>
              </a:pPr>
              <a:t>2</a:t>
            </a:fld>
            <a:endParaRPr sz="2000">
              <a:solidFill>
                <a:srgbClr val="FFFFFF"/>
              </a:solidFill>
            </a:endParaRPr>
          </a:p>
        </p:txBody>
      </p:sp>
      <p:sp>
        <p:nvSpPr>
          <p:cNvPr id="20" name="Shape 20"/>
          <p:cNvSpPr/>
          <p:nvPr/>
        </p:nvSpPr>
        <p:spPr>
          <a:xfrm>
            <a:off x="1710827" y="215921"/>
            <a:ext cx="20965098" cy="13542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defTabSz="647700">
              <a:lnSpc>
                <a:spcPct val="120000"/>
              </a:lnSpc>
              <a:spcBef>
                <a:spcPts val="1700"/>
              </a:spcBef>
              <a:defRPr sz="4000">
                <a:solidFill>
                  <a:srgbClr val="656565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lang="ar-SA" sz="8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Segoe UI" pitchFamily="34" charset="0"/>
                <a:ea typeface="Segoe UI" pitchFamily="34" charset="0"/>
                <a:cs typeface="Segoe UI" pitchFamily="34" charset="0"/>
              </a:rPr>
              <a:t>تمهيد</a:t>
            </a:r>
            <a:endParaRPr sz="8800" b="1" dirty="0">
              <a:solidFill>
                <a:schemeClr val="bg1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22" name="Shape 22"/>
          <p:cNvSpPr/>
          <p:nvPr/>
        </p:nvSpPr>
        <p:spPr>
          <a:xfrm>
            <a:off x="7242381" y="13087350"/>
            <a:ext cx="9928402" cy="45719"/>
          </a:xfrm>
          <a:prstGeom prst="line">
            <a:avLst/>
          </a:prstGeom>
          <a:ln>
            <a:headEnd type="triangle" len="sm"/>
            <a:tailEnd type="triangle" len="sm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 lvl="0">
              <a:defRPr sz="3200"/>
            </a:pPr>
            <a:endParaRPr/>
          </a:p>
        </p:txBody>
      </p:sp>
      <p:sp>
        <p:nvSpPr>
          <p:cNvPr id="23" name="Shape 23"/>
          <p:cNvSpPr/>
          <p:nvPr/>
        </p:nvSpPr>
        <p:spPr>
          <a:xfrm>
            <a:off x="4171950" y="11223010"/>
            <a:ext cx="15142642" cy="1661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/>
          <a:p>
            <a:pPr lvl="0" defTabSz="647700">
              <a:spcBef>
                <a:spcPts val="1700"/>
              </a:spcBef>
              <a:defRPr sz="1800"/>
            </a:pPr>
            <a:r>
              <a:rPr lang="ar-SA" sz="5400" b="1" dirty="0" smtClean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  <a:sym typeface="Lato"/>
              </a:rPr>
              <a:t>ظهرت مكتبات إسلامية قديمة في بغداد وبلاد الأندلس .. اذكر بعض منها ؟</a:t>
            </a:r>
            <a:endParaRPr b="1" dirty="0">
              <a:solidFill>
                <a:schemeClr val="tx1"/>
              </a:solidFill>
              <a:latin typeface="Segoe UI" pitchFamily="34" charset="0"/>
              <a:ea typeface="Segoe UI" pitchFamily="34" charset="0"/>
              <a:cs typeface="Segoe UI" pitchFamily="34" charset="0"/>
              <a:sym typeface="Lato"/>
            </a:endParaRPr>
          </a:p>
        </p:txBody>
      </p:sp>
      <p:pic>
        <p:nvPicPr>
          <p:cNvPr id="11266" name="Picture 2" descr="http://www.bing.com/s/loading_lg_w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272875" y="-136525"/>
            <a:ext cx="228600" cy="228600"/>
          </a:xfrm>
          <a:prstGeom prst="rect">
            <a:avLst/>
          </a:prstGeom>
          <a:noFill/>
        </p:spPr>
      </p:pic>
      <p:pic>
        <p:nvPicPr>
          <p:cNvPr id="11268" name="Picture 4" descr="http://www.bing.com/s/loading_lg_w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272875" y="-136525"/>
            <a:ext cx="228600" cy="228600"/>
          </a:xfrm>
          <a:prstGeom prst="rect">
            <a:avLst/>
          </a:prstGeom>
          <a:noFill/>
        </p:spPr>
      </p:pic>
      <p:pic>
        <p:nvPicPr>
          <p:cNvPr id="11270" name="Picture 6" descr="http://tse1.mm.bing.net/th?&amp;id=OIP.M724a11b868c5ce634546cea4871f253eo0&amp;w=300&amp;h=199&amp;c=0&amp;pid=1.9&amp;rs=0&amp;p=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15137" y="2481796"/>
            <a:ext cx="9270479" cy="614942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2" grpId="0" animBg="1"/>
      <p:bldP spid="2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>
            <a:spLocks noGrp="1"/>
          </p:cNvSpPr>
          <p:nvPr>
            <p:ph type="sldNum" sz="quarter" idx="4294967295"/>
          </p:nvPr>
        </p:nvSpPr>
        <p:spPr>
          <a:xfrm>
            <a:off x="24080788" y="215900"/>
            <a:ext cx="303212" cy="4476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2000">
                <a:solidFill>
                  <a:srgbClr val="FFFFFF"/>
                </a:solidFill>
              </a:rPr>
              <a:pPr lvl="0">
                <a:defRPr sz="1800">
                  <a:solidFill>
                    <a:srgbClr val="000000"/>
                  </a:solidFill>
                </a:defRPr>
              </a:pPr>
              <a:t>3</a:t>
            </a:fld>
            <a:endParaRPr sz="2000">
              <a:solidFill>
                <a:srgbClr val="FFFFFF"/>
              </a:solidFill>
            </a:endParaRPr>
          </a:p>
        </p:txBody>
      </p:sp>
      <p:sp>
        <p:nvSpPr>
          <p:cNvPr id="26" name="Shape 26"/>
          <p:cNvSpPr/>
          <p:nvPr/>
        </p:nvSpPr>
        <p:spPr>
          <a:xfrm>
            <a:off x="2688679" y="1482113"/>
            <a:ext cx="9915328" cy="830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>
            <a:lvl1pPr algn="l" defTabSz="647700">
              <a:lnSpc>
                <a:spcPct val="120000"/>
              </a:lnSpc>
              <a:spcBef>
                <a:spcPts val="1700"/>
              </a:spcBef>
              <a:defRPr sz="4000">
                <a:solidFill>
                  <a:srgbClr val="656565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pPr lvl="0" algn="ctr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lang="ar-SA" sz="5400" b="1" dirty="0" smtClean="0">
                <a:solidFill>
                  <a:schemeClr val="tx2">
                    <a:lumMod val="7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نشأة المكتبات</a:t>
            </a:r>
            <a:endParaRPr sz="5400" b="1" dirty="0">
              <a:solidFill>
                <a:schemeClr val="tx2">
                  <a:lumMod val="75000"/>
                </a:schemeClr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30" name="Shape 30"/>
          <p:cNvSpPr/>
          <p:nvPr/>
        </p:nvSpPr>
        <p:spPr>
          <a:xfrm>
            <a:off x="2918024" y="2854382"/>
            <a:ext cx="20516850" cy="76944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ar-SA" sz="5400" b="1" dirty="0" smtClean="0">
                <a:solidFill>
                  <a:srgbClr val="FF0000"/>
                </a:solidFill>
              </a:rPr>
              <a:t>إن المكتبات قديمة قِدم التاريخ المُسجل </a:t>
            </a:r>
            <a:r>
              <a:rPr lang="ar-SA" sz="5400" b="1" dirty="0" smtClean="0">
                <a:solidFill>
                  <a:schemeClr val="tx1"/>
                </a:solidFill>
              </a:rPr>
              <a:t>، حيث إن الإنسان عندما بدأ يسجل ملاحظاته وعلاقته</a:t>
            </a:r>
            <a:endParaRPr lang="ar-SA" sz="4400" b="1" dirty="0" smtClean="0">
              <a:solidFill>
                <a:schemeClr val="tx1"/>
              </a:solidFill>
            </a:endParaRPr>
          </a:p>
          <a:p>
            <a:r>
              <a:rPr lang="ar-SA" sz="4400" b="1" dirty="0" smtClean="0">
                <a:solidFill>
                  <a:schemeClr val="tx1"/>
                </a:solidFill>
              </a:rPr>
              <a:t>بالآخرين كان يحتفظ بتلك الوثائق في أماكن معينة ، فكانت نشأة المكتبات ، ومع إشراقه شمس</a:t>
            </a:r>
          </a:p>
          <a:p>
            <a:r>
              <a:rPr lang="ar-SA" sz="4400" b="1" dirty="0" smtClean="0">
                <a:solidFill>
                  <a:schemeClr val="tx1"/>
                </a:solidFill>
              </a:rPr>
              <a:t>الحضارة الإسلامية ظهرت مكتبات لم يشهد لها التاريخ مثيلاً مثل : </a:t>
            </a:r>
            <a:r>
              <a:rPr lang="ar-SA" sz="4400" b="1" dirty="0" smtClean="0">
                <a:solidFill>
                  <a:srgbClr val="FF0000"/>
                </a:solidFill>
              </a:rPr>
              <a:t>بيت الحكمة في بغداد ومكتبة</a:t>
            </a:r>
          </a:p>
          <a:p>
            <a:r>
              <a:rPr lang="ar-SA" sz="4400" b="1" dirty="0" smtClean="0">
                <a:solidFill>
                  <a:srgbClr val="FF0000"/>
                </a:solidFill>
              </a:rPr>
              <a:t>سيف الدولة في الشام , ومكتبة قرطبة بالأندلس </a:t>
            </a:r>
            <a:r>
              <a:rPr lang="ar-SA" sz="4400" b="1" dirty="0" smtClean="0">
                <a:solidFill>
                  <a:schemeClr val="tx1"/>
                </a:solidFill>
              </a:rPr>
              <a:t>. ومن قُرَابة نصف قرن ، بدأ الحديث عن ظاهرة انفجار المعلومات ، والتي تمثلت في تضخم الإنتاج</a:t>
            </a:r>
          </a:p>
          <a:p>
            <a:r>
              <a:rPr lang="ar-SA" sz="4400" b="1" dirty="0" smtClean="0">
                <a:solidFill>
                  <a:schemeClr val="tx1"/>
                </a:solidFill>
              </a:rPr>
              <a:t>الفكري وتعدد مصادره ولغاته وأشكاله وارتباطاته الموضوعية واحتياجات الباحثين ، وأصبح من الصعب</a:t>
            </a:r>
          </a:p>
          <a:p>
            <a:r>
              <a:rPr lang="ar-SA" sz="4400" b="1" dirty="0" smtClean="0">
                <a:solidFill>
                  <a:schemeClr val="tx1"/>
                </a:solidFill>
              </a:rPr>
              <a:t>على المكتبات بأساليبها التقليدية تلبية حاجات المستفيدين المتزايدة من المعلومات بالسرعة والدقة</a:t>
            </a:r>
          </a:p>
          <a:p>
            <a:r>
              <a:rPr lang="ar-SA" sz="4400" b="1" dirty="0" smtClean="0">
                <a:solidFill>
                  <a:schemeClr val="tx1"/>
                </a:solidFill>
              </a:rPr>
              <a:t>والعمق المطلوب مما استدعى ضرورة التفكير في استخدام أساليب تقنية حديثة يمكن بواسطتها التحكم</a:t>
            </a:r>
          </a:p>
          <a:p>
            <a:r>
              <a:rPr lang="ar-SA" sz="4400" b="1" dirty="0" smtClean="0">
                <a:solidFill>
                  <a:schemeClr val="tx1"/>
                </a:solidFill>
              </a:rPr>
              <a:t>في الكم الهائل من المعلومات ومصادرها المختلفة في مجال التخصص وتنظيمها وتسهيل استرجاعها</a:t>
            </a:r>
          </a:p>
          <a:p>
            <a:r>
              <a:rPr lang="ar-SA" sz="4400" b="1" dirty="0" smtClean="0">
                <a:solidFill>
                  <a:schemeClr val="tx1"/>
                </a:solidFill>
              </a:rPr>
              <a:t>وبثها والإفادة منها باستخدام تقنية المعلومات الحديثة .</a:t>
            </a:r>
            <a:r>
              <a:rPr lang="ar-EG" sz="4400" b="1" dirty="0" smtClean="0">
                <a:solidFill>
                  <a:schemeClr val="tx1"/>
                </a:solidFill>
                <a:latin typeface="Calibri" pitchFamily="34" charset="0"/>
              </a:rPr>
              <a:t>.</a:t>
            </a:r>
            <a:endParaRPr lang="en-US" sz="4400" b="1" dirty="0" smtClean="0">
              <a:solidFill>
                <a:schemeClr val="tx1"/>
              </a:solidFill>
              <a:latin typeface="Calibri" pitchFamily="34" charset="0"/>
            </a:endParaRPr>
          </a:p>
          <a:p>
            <a:endParaRPr b="1" dirty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  <a:sym typeface="Lato"/>
            </a:endParaRPr>
          </a:p>
        </p:txBody>
      </p:sp>
      <p:sp>
        <p:nvSpPr>
          <p:cNvPr id="49" name="Shape 49"/>
          <p:cNvSpPr/>
          <p:nvPr/>
        </p:nvSpPr>
        <p:spPr>
          <a:xfrm>
            <a:off x="2918024" y="2514599"/>
            <a:ext cx="10676740" cy="1"/>
          </a:xfrm>
          <a:prstGeom prst="line">
            <a:avLst/>
          </a:prstGeom>
          <a:ln>
            <a:headEnd type="triangle" len="sm"/>
            <a:tailEnd type="triangle" len="sm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 lvl="0">
              <a:defRPr sz="3200"/>
            </a:pPr>
            <a:endParaRPr/>
          </a:p>
        </p:txBody>
      </p:sp>
      <p:sp>
        <p:nvSpPr>
          <p:cNvPr id="22" name="Shape 39"/>
          <p:cNvSpPr/>
          <p:nvPr/>
        </p:nvSpPr>
        <p:spPr>
          <a:xfrm>
            <a:off x="12239428" y="1112781"/>
            <a:ext cx="1187847" cy="1187848"/>
          </a:xfrm>
          <a:prstGeom prst="roundRect">
            <a:avLst>
              <a:gd name="adj" fmla="val 20667"/>
            </a:avLst>
          </a:prstGeom>
          <a:solidFill>
            <a:schemeClr val="accent5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30" grpId="0" animBg="1"/>
      <p:bldP spid="49" grpId="0" animBg="1"/>
      <p:bldP spid="2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صورة 35" descr="phot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8521447">
            <a:off x="4462838" y="476714"/>
            <a:ext cx="2401097" cy="2455971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71" name="Shape 171"/>
          <p:cNvSpPr>
            <a:spLocks noGrp="1"/>
          </p:cNvSpPr>
          <p:nvPr>
            <p:ph type="sldNum" sz="quarter" idx="4294967295"/>
          </p:nvPr>
        </p:nvSpPr>
        <p:spPr>
          <a:xfrm>
            <a:off x="23933150" y="215900"/>
            <a:ext cx="450850" cy="4476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2000">
                <a:solidFill>
                  <a:srgbClr val="FFFFFF"/>
                </a:solidFill>
              </a:rPr>
              <a:pPr lvl="0">
                <a:defRPr sz="1800">
                  <a:solidFill>
                    <a:srgbClr val="000000"/>
                  </a:solidFill>
                </a:defRPr>
              </a:pPr>
              <a:t>4</a:t>
            </a:fld>
            <a:endParaRPr sz="2000">
              <a:solidFill>
                <a:srgbClr val="FFFFFF"/>
              </a:solidFill>
            </a:endParaRPr>
          </a:p>
        </p:txBody>
      </p:sp>
      <p:sp>
        <p:nvSpPr>
          <p:cNvPr id="174" name="Shape 174"/>
          <p:cNvSpPr/>
          <p:nvPr/>
        </p:nvSpPr>
        <p:spPr>
          <a:xfrm flipV="1">
            <a:off x="1714049" y="3121703"/>
            <a:ext cx="20965096" cy="1"/>
          </a:xfrm>
          <a:prstGeom prst="line">
            <a:avLst/>
          </a:prstGeom>
          <a:ln>
            <a:headEnd type="triangle" len="sm"/>
            <a:tailEnd type="triangle" len="sm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 lvl="0">
              <a:defRPr sz="3200"/>
            </a:pPr>
            <a:endParaRPr/>
          </a:p>
        </p:txBody>
      </p:sp>
      <p:sp>
        <p:nvSpPr>
          <p:cNvPr id="176" name="Shape 176"/>
          <p:cNvSpPr/>
          <p:nvPr/>
        </p:nvSpPr>
        <p:spPr>
          <a:xfrm>
            <a:off x="21818691" y="1864254"/>
            <a:ext cx="50778" cy="896277"/>
          </a:xfrm>
          <a:prstGeom prst="roundRect">
            <a:avLst>
              <a:gd name="adj" fmla="val 50000"/>
            </a:avLst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7" name="Shape 177"/>
          <p:cNvSpPr/>
          <p:nvPr/>
        </p:nvSpPr>
        <p:spPr>
          <a:xfrm>
            <a:off x="22031145" y="1864254"/>
            <a:ext cx="577080" cy="836767"/>
          </a:xfrm>
          <a:prstGeom prst="rect">
            <a:avLst/>
          </a:prstGeom>
          <a:ln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lIns="71437" tIns="71437" rIns="71437" bIns="71437" anchor="ctr">
            <a:spAutoFit/>
          </a:bodyPr>
          <a:lstStyle>
            <a:lvl1pPr>
              <a:lnSpc>
                <a:spcPct val="150000"/>
              </a:lnSpc>
              <a:defRPr sz="4500">
                <a:solidFill>
                  <a:srgbClr val="0087B1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4500" dirty="0">
                <a:solidFill>
                  <a:schemeClr val="accent1"/>
                </a:solidFill>
              </a:rPr>
              <a:t></a:t>
            </a:r>
          </a:p>
        </p:txBody>
      </p:sp>
      <p:sp>
        <p:nvSpPr>
          <p:cNvPr id="190" name="Shape 190"/>
          <p:cNvSpPr/>
          <p:nvPr/>
        </p:nvSpPr>
        <p:spPr>
          <a:xfrm>
            <a:off x="2971799" y="5029201"/>
            <a:ext cx="20961351" cy="4657724"/>
          </a:xfrm>
          <a:prstGeom prst="roundRect">
            <a:avLst>
              <a:gd name="adj" fmla="val 50000"/>
            </a:avLst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r>
              <a:rPr lang="ar-SA" dirty="0" smtClean="0"/>
              <a:t>مؤسسة علمية ثقافية تربوية اجتماعية تهدف إلى جمع مصادر المعلومات وتنميتها وتنظيمها واسترجاعها وتقديمها للمستفيدين.</a:t>
            </a:r>
            <a:endParaRPr dirty="0"/>
          </a:p>
        </p:txBody>
      </p:sp>
      <p:sp>
        <p:nvSpPr>
          <p:cNvPr id="16" name="Flowchart: Process 2"/>
          <p:cNvSpPr/>
          <p:nvPr/>
        </p:nvSpPr>
        <p:spPr>
          <a:xfrm>
            <a:off x="6400800" y="1285875"/>
            <a:ext cx="10001250" cy="1143000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5400" b="1" dirty="0">
                <a:solidFill>
                  <a:schemeClr val="tx1"/>
                </a:solidFill>
              </a:rPr>
              <a:t>مفهوم </a:t>
            </a:r>
            <a:r>
              <a:rPr lang="ar-SA" sz="5400" b="1" dirty="0" smtClean="0">
                <a:solidFill>
                  <a:schemeClr val="tx1"/>
                </a:solidFill>
              </a:rPr>
              <a:t>المكتبة ؟</a:t>
            </a:r>
            <a:endParaRPr lang="en-US" sz="5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3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3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" grpId="0" animBg="1"/>
      <p:bldP spid="176" grpId="0" animBg="1"/>
      <p:bldP spid="177" grpId="0" animBg="1"/>
      <p:bldP spid="190" grpId="0" animBg="1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Shape 199"/>
          <p:cNvSpPr>
            <a:spLocks noGrp="1"/>
          </p:cNvSpPr>
          <p:nvPr>
            <p:ph type="sldNum" sz="quarter" idx="4294967295"/>
          </p:nvPr>
        </p:nvSpPr>
        <p:spPr>
          <a:xfrm>
            <a:off x="23933150" y="215900"/>
            <a:ext cx="450850" cy="4476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2000">
                <a:solidFill>
                  <a:srgbClr val="FFFFFF"/>
                </a:solidFill>
              </a:rPr>
              <a:pPr lvl="0">
                <a:defRPr sz="1800">
                  <a:solidFill>
                    <a:srgbClr val="000000"/>
                  </a:solidFill>
                </a:defRPr>
              </a:pPr>
              <a:t>5</a:t>
            </a:fld>
            <a:endParaRPr sz="2000">
              <a:solidFill>
                <a:srgbClr val="FFFFFF"/>
              </a:solidFill>
            </a:endParaRPr>
          </a:p>
        </p:txBody>
      </p:sp>
      <p:sp>
        <p:nvSpPr>
          <p:cNvPr id="200" name="Shape 200"/>
          <p:cNvSpPr/>
          <p:nvPr/>
        </p:nvSpPr>
        <p:spPr>
          <a:xfrm>
            <a:off x="3000572" y="1864254"/>
            <a:ext cx="19053053" cy="9055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algn="l" defTabSz="647700">
              <a:lnSpc>
                <a:spcPct val="120000"/>
              </a:lnSpc>
              <a:spcBef>
                <a:spcPts val="1700"/>
              </a:spcBef>
              <a:defRPr sz="4000">
                <a:solidFill>
                  <a:srgbClr val="656565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5400" b="1" dirty="0" smtClean="0">
                <a:solidFill>
                  <a:srgbClr val="C00000"/>
                </a:solidFill>
              </a:rPr>
              <a:t>أهمية المكتبات ووظائفها</a:t>
            </a:r>
            <a:endParaRPr lang="en-US" sz="5400" dirty="0">
              <a:solidFill>
                <a:srgbClr val="C00000"/>
              </a:solidFill>
            </a:endParaRPr>
          </a:p>
        </p:txBody>
      </p:sp>
      <p:sp>
        <p:nvSpPr>
          <p:cNvPr id="202" name="Shape 202"/>
          <p:cNvSpPr/>
          <p:nvPr/>
        </p:nvSpPr>
        <p:spPr>
          <a:xfrm flipV="1">
            <a:off x="1714049" y="3121703"/>
            <a:ext cx="20965096" cy="1"/>
          </a:xfrm>
          <a:prstGeom prst="line">
            <a:avLst/>
          </a:prstGeom>
          <a:ln>
            <a:headEnd type="triangle" len="sm"/>
            <a:tailEnd type="triangle" len="sm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 lvl="0">
              <a:defRPr sz="3200"/>
            </a:pPr>
            <a:endParaRPr/>
          </a:p>
        </p:txBody>
      </p:sp>
      <p:sp>
        <p:nvSpPr>
          <p:cNvPr id="204" name="Shape 204"/>
          <p:cNvSpPr/>
          <p:nvPr/>
        </p:nvSpPr>
        <p:spPr>
          <a:xfrm>
            <a:off x="21402675" y="2025716"/>
            <a:ext cx="50778" cy="896277"/>
          </a:xfrm>
          <a:prstGeom prst="roundRect">
            <a:avLst>
              <a:gd name="adj" fmla="val 50000"/>
            </a:avLst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5" name="Shape 205"/>
          <p:cNvSpPr/>
          <p:nvPr/>
        </p:nvSpPr>
        <p:spPr>
          <a:xfrm>
            <a:off x="21946186" y="2055471"/>
            <a:ext cx="746998" cy="836767"/>
          </a:xfrm>
          <a:prstGeom prst="rect">
            <a:avLst/>
          </a:prstGeom>
          <a:ln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71437" tIns="71437" rIns="71437" bIns="71437" anchor="ctr">
            <a:spAutoFit/>
          </a:bodyPr>
          <a:lstStyle>
            <a:lvl1pPr>
              <a:lnSpc>
                <a:spcPct val="150000"/>
              </a:lnSpc>
              <a:defRPr sz="4500">
                <a:solidFill>
                  <a:srgbClr val="0087B1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4500" dirty="0">
                <a:solidFill>
                  <a:schemeClr val="accent2"/>
                </a:solidFill>
              </a:rPr>
              <a:t></a:t>
            </a:r>
          </a:p>
        </p:txBody>
      </p:sp>
      <p:sp>
        <p:nvSpPr>
          <p:cNvPr id="219" name="Shape 219"/>
          <p:cNvSpPr/>
          <p:nvPr/>
        </p:nvSpPr>
        <p:spPr>
          <a:xfrm>
            <a:off x="2614818" y="11006749"/>
            <a:ext cx="3337769" cy="737576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r>
              <a:rPr lang="ar-SA" dirty="0" smtClean="0"/>
              <a:t>3</a:t>
            </a:r>
            <a:endParaRPr/>
          </a:p>
        </p:txBody>
      </p:sp>
      <p:sp>
        <p:nvSpPr>
          <p:cNvPr id="220" name="Shape 220"/>
          <p:cNvSpPr/>
          <p:nvPr/>
        </p:nvSpPr>
        <p:spPr>
          <a:xfrm>
            <a:off x="11053173" y="12609636"/>
            <a:ext cx="3337769" cy="73757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r>
              <a:rPr lang="ar-SA" dirty="0" smtClean="0"/>
              <a:t>2</a:t>
            </a:r>
            <a:endParaRPr/>
          </a:p>
        </p:txBody>
      </p:sp>
      <p:sp>
        <p:nvSpPr>
          <p:cNvPr id="229" name="Shape 229"/>
          <p:cNvSpPr/>
          <p:nvPr/>
        </p:nvSpPr>
        <p:spPr>
          <a:xfrm>
            <a:off x="18981916" y="11375537"/>
            <a:ext cx="3337769" cy="73757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r>
              <a:rPr lang="ar-SA" dirty="0" smtClean="0"/>
              <a:t>1</a:t>
            </a:r>
            <a:endParaRPr/>
          </a:p>
        </p:txBody>
      </p:sp>
      <p:sp>
        <p:nvSpPr>
          <p:cNvPr id="39" name="Shape 231"/>
          <p:cNvSpPr/>
          <p:nvPr/>
        </p:nvSpPr>
        <p:spPr>
          <a:xfrm>
            <a:off x="18056478" y="7368016"/>
            <a:ext cx="5097413" cy="3638733"/>
          </a:xfrm>
          <a:prstGeom prst="roundRect">
            <a:avLst>
              <a:gd name="adj" fmla="val 11049"/>
            </a:avLst>
          </a:prstGeom>
          <a:blipFill rotWithShape="1">
            <a:blip r:embed="rId2" cstate="print"/>
            <a:stretch>
              <a:fillRect/>
            </a:stretch>
          </a:blipFill>
          <a:ln w="12700">
            <a:miter lim="400000"/>
          </a:ln>
        </p:spPr>
        <p:txBody>
          <a:bodyPr lIns="0" tIns="0" rIns="0" bIns="0" anchor="ctr"/>
          <a:lstStyle/>
          <a:p>
            <a:r>
              <a:rPr lang="ar-SA" sz="4800" dirty="0" smtClean="0"/>
              <a:t>جمع مصادر</a:t>
            </a:r>
          </a:p>
          <a:p>
            <a:r>
              <a:rPr lang="ar-SA" sz="4800" dirty="0" smtClean="0"/>
              <a:t>المعلومات</a:t>
            </a:r>
            <a:endParaRPr/>
          </a:p>
        </p:txBody>
      </p:sp>
      <p:sp>
        <p:nvSpPr>
          <p:cNvPr id="40" name="Shape 231"/>
          <p:cNvSpPr/>
          <p:nvPr/>
        </p:nvSpPr>
        <p:spPr>
          <a:xfrm>
            <a:off x="10095960" y="8474380"/>
            <a:ext cx="5097413" cy="3638733"/>
          </a:xfrm>
          <a:prstGeom prst="roundRect">
            <a:avLst>
              <a:gd name="adj" fmla="val 11049"/>
            </a:avLst>
          </a:prstGeom>
          <a:blipFill rotWithShape="1">
            <a:blip r:embed="rId2" cstate="print"/>
            <a:stretch>
              <a:fillRect/>
            </a:stretch>
          </a:blipFill>
          <a:ln w="12700">
            <a:miter lim="400000"/>
          </a:ln>
        </p:spPr>
        <p:txBody>
          <a:bodyPr lIns="0" tIns="0" rIns="0" bIns="0" anchor="ctr"/>
          <a:lstStyle/>
          <a:p>
            <a:r>
              <a:rPr lang="ar-SA" sz="4800" dirty="0" smtClean="0"/>
              <a:t>تنظيم</a:t>
            </a:r>
            <a:endParaRPr lang="ar-SA" sz="4400" dirty="0" smtClean="0"/>
          </a:p>
          <a:p>
            <a:r>
              <a:rPr lang="ar-SA" sz="4400" dirty="0" smtClean="0"/>
              <a:t>مصادر</a:t>
            </a:r>
          </a:p>
          <a:p>
            <a:r>
              <a:rPr lang="ar-SA" sz="4400" dirty="0" smtClean="0"/>
              <a:t>المعلومات</a:t>
            </a:r>
            <a:endParaRPr lang="en-US" sz="4400" dirty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41" name="Shape 231"/>
          <p:cNvSpPr/>
          <p:nvPr/>
        </p:nvSpPr>
        <p:spPr>
          <a:xfrm>
            <a:off x="1714049" y="7019149"/>
            <a:ext cx="5097413" cy="3638733"/>
          </a:xfrm>
          <a:prstGeom prst="roundRect">
            <a:avLst>
              <a:gd name="adj" fmla="val 11049"/>
            </a:avLst>
          </a:prstGeom>
          <a:blipFill rotWithShape="1">
            <a:blip r:embed="rId2" cstate="print"/>
            <a:stretch>
              <a:fillRect/>
            </a:stretch>
          </a:blipFill>
          <a:ln w="12700">
            <a:miter lim="400000"/>
          </a:ln>
        </p:spPr>
        <p:txBody>
          <a:bodyPr lIns="0" tIns="0" rIns="0" bIns="0" anchor="ctr"/>
          <a:lstStyle/>
          <a:p>
            <a:r>
              <a:rPr lang="ar-SA" sz="4400" dirty="0" smtClean="0"/>
              <a:t>تقديم</a:t>
            </a:r>
          </a:p>
          <a:p>
            <a:r>
              <a:rPr lang="ar-SA" sz="4400" dirty="0" smtClean="0"/>
              <a:t>خدمات</a:t>
            </a:r>
          </a:p>
          <a:p>
            <a:r>
              <a:rPr lang="ar-SA" sz="4400" dirty="0" smtClean="0"/>
              <a:t>المعلومات</a:t>
            </a:r>
            <a:endParaRPr lang="en-US" sz="4400" dirty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15" name="مستطيل 14"/>
          <p:cNvSpPr/>
          <p:nvPr/>
        </p:nvSpPr>
        <p:spPr>
          <a:xfrm>
            <a:off x="932684" y="4091199"/>
            <a:ext cx="2266995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4000" b="1" dirty="0" smtClean="0">
                <a:solidFill>
                  <a:schemeClr val="tx1"/>
                </a:solidFill>
              </a:rPr>
              <a:t>تكمن أهمية الشيء مما يقوم </a:t>
            </a:r>
            <a:r>
              <a:rPr lang="ar-SA" sz="4000" b="1" dirty="0" err="1" smtClean="0">
                <a:solidFill>
                  <a:schemeClr val="tx1"/>
                </a:solidFill>
              </a:rPr>
              <a:t>به</a:t>
            </a:r>
            <a:r>
              <a:rPr lang="ar-SA" sz="4000" b="1" dirty="0" smtClean="0">
                <a:solidFill>
                  <a:schemeClr val="tx1"/>
                </a:solidFill>
              </a:rPr>
              <a:t> من وظائف أو ما يقدم من خدمات وعندما تذكر أي من المكتبات يتبادر</a:t>
            </a:r>
          </a:p>
          <a:p>
            <a:r>
              <a:rPr lang="ar-SA" sz="4000" b="1" dirty="0" smtClean="0">
                <a:solidFill>
                  <a:schemeClr val="tx1"/>
                </a:solidFill>
              </a:rPr>
              <a:t>إلى الذهن أنه مكان نجد فيه كم هائل من المعلومات والمعارف ويقوم بوظائف رئيسة هي: جمع المصادر،</a:t>
            </a:r>
          </a:p>
          <a:p>
            <a:r>
              <a:rPr lang="ar-SA" sz="4000" b="1" dirty="0" smtClean="0">
                <a:solidFill>
                  <a:schemeClr val="tx1"/>
                </a:solidFill>
              </a:rPr>
              <a:t>ثم تنظيمها ، ثم تقديم خدمات المعلومات المختلفة للمستفيدين وهنا قد ينشأ التساؤل التالي:</a:t>
            </a:r>
            <a:endParaRPr lang="ar-SA" sz="4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6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00"/>
                            </p:stCondLst>
                            <p:childTnLst>
                              <p:par>
                                <p:cTn id="10" presetID="22" presetClass="entr" presetSubtype="8" fill="hold" grpId="3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00"/>
                            </p:stCondLst>
                            <p:childTnLst>
                              <p:par>
                                <p:cTn id="14" presetID="2" presetClass="entr" presetSubtype="8" fill="hold" grpId="5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45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5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9" presetClass="entr" presetSubtype="16" fill="hold" grpId="6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21" dur="45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9" presetClass="entr" presetSubtype="16" fill="hold" grpId="21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30" dur="45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50"/>
                            </p:stCondLst>
                            <p:childTnLst>
                              <p:par>
                                <p:cTn id="32" presetID="9" presetClass="entr" presetSubtype="16" fill="hold" grpId="22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34" dur="45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100"/>
                            </p:stCondLst>
                            <p:childTnLst>
                              <p:par>
                                <p:cTn id="36" presetID="9" presetClass="entr" presetSubtype="16" fill="hold" grpId="31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38" dur="45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650"/>
                            </p:stCondLst>
                            <p:childTnLst>
                              <p:par>
                                <p:cTn id="40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42" dur="4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200"/>
                            </p:stCondLst>
                            <p:childTnLst>
                              <p:par>
                                <p:cTn id="44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5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46" dur="4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750"/>
                            </p:stCondLst>
                            <p:childTnLst>
                              <p:par>
                                <p:cTn id="48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9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50" dur="4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0" grpId="1" animBg="1" advAuto="0"/>
      <p:bldP spid="202" grpId="3" animBg="1" advAuto="0"/>
      <p:bldP spid="204" grpId="5" animBg="1" advAuto="0"/>
      <p:bldP spid="205" grpId="6" animBg="1" advAuto="0"/>
      <p:bldP spid="219" grpId="21" animBg="1" advAuto="0"/>
      <p:bldP spid="220" grpId="22" animBg="1" advAuto="0"/>
      <p:bldP spid="229" grpId="31" animBg="1" advAuto="0"/>
      <p:bldP spid="39" grpId="0" animBg="1" advAuto="0"/>
      <p:bldP spid="40" grpId="0" animBg="1" advAuto="0"/>
      <p:bldP spid="41" grpId="0" animBg="1" advAuto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Shape 292"/>
          <p:cNvSpPr>
            <a:spLocks noGrp="1"/>
          </p:cNvSpPr>
          <p:nvPr>
            <p:ph type="sldNum" sz="quarter" idx="4294967295"/>
          </p:nvPr>
        </p:nvSpPr>
        <p:spPr>
          <a:xfrm>
            <a:off x="23933150" y="215900"/>
            <a:ext cx="450850" cy="4476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2000">
                <a:solidFill>
                  <a:srgbClr val="FFFFFF"/>
                </a:solidFill>
              </a:rPr>
              <a:pPr lvl="0">
                <a:defRPr sz="1800">
                  <a:solidFill>
                    <a:srgbClr val="000000"/>
                  </a:solidFill>
                </a:defRPr>
              </a:pPr>
              <a:t>6</a:t>
            </a:fld>
            <a:endParaRPr sz="2000">
              <a:solidFill>
                <a:srgbClr val="FFFFFF"/>
              </a:solidFill>
            </a:endParaRPr>
          </a:p>
        </p:txBody>
      </p:sp>
      <p:sp>
        <p:nvSpPr>
          <p:cNvPr id="293" name="Shape 293"/>
          <p:cNvSpPr/>
          <p:nvPr/>
        </p:nvSpPr>
        <p:spPr>
          <a:xfrm>
            <a:off x="3163748" y="1261112"/>
            <a:ext cx="19053053" cy="6771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algn="l" defTabSz="647700">
              <a:lnSpc>
                <a:spcPct val="120000"/>
              </a:lnSpc>
              <a:spcBef>
                <a:spcPts val="1700"/>
              </a:spcBef>
              <a:defRPr sz="4000">
                <a:solidFill>
                  <a:srgbClr val="656565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pPr lvl="0" algn="ctr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lang="ar-SA" sz="4400" b="1" dirty="0" smtClean="0">
                <a:solidFill>
                  <a:schemeClr val="accent3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وظائف المكتبات</a:t>
            </a:r>
            <a:endParaRPr sz="4400" b="1" dirty="0">
              <a:solidFill>
                <a:schemeClr val="accent3">
                  <a:lumMod val="50000"/>
                </a:schemeClr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295" name="Shape 295"/>
          <p:cNvSpPr/>
          <p:nvPr/>
        </p:nvSpPr>
        <p:spPr>
          <a:xfrm flipV="1">
            <a:off x="1714049" y="3121703"/>
            <a:ext cx="20965096" cy="1"/>
          </a:xfrm>
          <a:prstGeom prst="line">
            <a:avLst/>
          </a:prstGeom>
          <a:ln>
            <a:headEnd type="triangle" len="sm"/>
            <a:tailEnd type="triangle" len="sm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 lvl="0">
              <a:defRPr sz="3200"/>
            </a:pPr>
            <a:endParaRPr/>
          </a:p>
        </p:txBody>
      </p:sp>
      <p:sp>
        <p:nvSpPr>
          <p:cNvPr id="296" name="Shape 296"/>
          <p:cNvSpPr/>
          <p:nvPr/>
        </p:nvSpPr>
        <p:spPr>
          <a:xfrm>
            <a:off x="2737071" y="1938220"/>
            <a:ext cx="50778" cy="896277"/>
          </a:xfrm>
          <a:prstGeom prst="roundRect">
            <a:avLst>
              <a:gd name="adj" fmla="val 50000"/>
            </a:avLst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97" name="Shape 297"/>
          <p:cNvSpPr/>
          <p:nvPr/>
        </p:nvSpPr>
        <p:spPr>
          <a:xfrm>
            <a:off x="1837889" y="1982985"/>
            <a:ext cx="746998" cy="836767"/>
          </a:xfrm>
          <a:prstGeom prst="rect">
            <a:avLst/>
          </a:prstGeom>
          <a:ln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lIns="71437" tIns="71437" rIns="71437" bIns="71437" anchor="ctr">
            <a:spAutoFit/>
          </a:bodyPr>
          <a:lstStyle>
            <a:lvl1pPr>
              <a:lnSpc>
                <a:spcPct val="150000"/>
              </a:lnSpc>
              <a:defRPr sz="4500">
                <a:solidFill>
                  <a:srgbClr val="44BE9B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4500">
                <a:solidFill>
                  <a:schemeClr val="accent5"/>
                </a:solidFill>
              </a:rPr>
              <a:t></a:t>
            </a:r>
          </a:p>
        </p:txBody>
      </p:sp>
      <p:sp>
        <p:nvSpPr>
          <p:cNvPr id="307" name="Shape 307"/>
          <p:cNvSpPr/>
          <p:nvPr/>
        </p:nvSpPr>
        <p:spPr>
          <a:xfrm>
            <a:off x="12957049" y="10454995"/>
            <a:ext cx="144334" cy="7598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lnSpc>
                <a:spcPct val="150000"/>
              </a:lnSpc>
              <a:defRPr sz="4000">
                <a:solidFill>
                  <a:srgbClr val="FFFFFF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endParaRPr sz="4000">
              <a:solidFill>
                <a:srgbClr val="FFFFFF"/>
              </a:solidFill>
            </a:endParaRPr>
          </a:p>
        </p:txBody>
      </p:sp>
      <p:sp>
        <p:nvSpPr>
          <p:cNvPr id="19" name="مستطيل 18"/>
          <p:cNvSpPr/>
          <p:nvPr/>
        </p:nvSpPr>
        <p:spPr>
          <a:xfrm>
            <a:off x="1085851" y="3121704"/>
            <a:ext cx="22847300" cy="89870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4400" dirty="0" smtClean="0">
                <a:solidFill>
                  <a:srgbClr val="C00000"/>
                </a:solidFill>
              </a:rPr>
              <a:t>1- جمع مصادر </a:t>
            </a:r>
            <a:r>
              <a:rPr lang="ar-SA" sz="4400" dirty="0" err="1" smtClean="0">
                <a:solidFill>
                  <a:srgbClr val="C00000"/>
                </a:solidFill>
              </a:rPr>
              <a:t>المعلومات :</a:t>
            </a:r>
            <a:endParaRPr lang="ar-SA" sz="4400" dirty="0" smtClean="0">
              <a:solidFill>
                <a:srgbClr val="C00000"/>
              </a:solidFill>
            </a:endParaRPr>
          </a:p>
          <a:p>
            <a:r>
              <a:rPr lang="ar-SA" sz="4400" dirty="0" smtClean="0">
                <a:solidFill>
                  <a:schemeClr val="tx1"/>
                </a:solidFill>
              </a:rPr>
              <a:t>وهو توفير مصادر المعلومات اللازمة بأشكالها المختلفة عن </a:t>
            </a:r>
            <a:r>
              <a:rPr lang="ar-SA" sz="4400" dirty="0" err="1" smtClean="0">
                <a:solidFill>
                  <a:schemeClr val="tx1"/>
                </a:solidFill>
              </a:rPr>
              <a:t>طريق </a:t>
            </a:r>
            <a:r>
              <a:rPr lang="ar-SA" sz="4400" dirty="0" smtClean="0">
                <a:solidFill>
                  <a:srgbClr val="FF0000"/>
                </a:solidFill>
              </a:rPr>
              <a:t>( </a:t>
            </a:r>
            <a:r>
              <a:rPr lang="ar-SA" sz="4400" dirty="0" err="1" smtClean="0">
                <a:solidFill>
                  <a:srgbClr val="FF0000"/>
                </a:solidFill>
              </a:rPr>
              <a:t>الشراء </a:t>
            </a:r>
            <a:r>
              <a:rPr lang="ar-SA" sz="4400" dirty="0" smtClean="0">
                <a:solidFill>
                  <a:srgbClr val="FF0000"/>
                </a:solidFill>
              </a:rPr>
              <a:t>، </a:t>
            </a:r>
            <a:r>
              <a:rPr lang="ar-SA" sz="4400" dirty="0" err="1" smtClean="0">
                <a:solidFill>
                  <a:srgbClr val="FF0000"/>
                </a:solidFill>
              </a:rPr>
              <a:t>الإهداء </a:t>
            </a:r>
            <a:r>
              <a:rPr lang="ar-SA" sz="4400" dirty="0" smtClean="0">
                <a:solidFill>
                  <a:srgbClr val="FF0000"/>
                </a:solidFill>
              </a:rPr>
              <a:t>، </a:t>
            </a:r>
            <a:r>
              <a:rPr lang="ar-SA" sz="4400" dirty="0" err="1" smtClean="0">
                <a:solidFill>
                  <a:srgbClr val="FF0000"/>
                </a:solidFill>
              </a:rPr>
              <a:t>التبادل </a:t>
            </a:r>
            <a:r>
              <a:rPr lang="ar-SA" sz="4400" dirty="0" smtClean="0">
                <a:solidFill>
                  <a:srgbClr val="FF0000"/>
                </a:solidFill>
              </a:rPr>
              <a:t>، </a:t>
            </a:r>
            <a:r>
              <a:rPr lang="ar-SA" sz="4400" dirty="0" err="1" smtClean="0">
                <a:solidFill>
                  <a:srgbClr val="FF0000"/>
                </a:solidFill>
              </a:rPr>
              <a:t>الإيداع )</a:t>
            </a:r>
            <a:endParaRPr lang="ar-SA" sz="4400" dirty="0" smtClean="0">
              <a:solidFill>
                <a:srgbClr val="FF0000"/>
              </a:solidFill>
            </a:endParaRPr>
          </a:p>
          <a:p>
            <a:r>
              <a:rPr lang="ar-SA" sz="4400" dirty="0" smtClean="0">
                <a:solidFill>
                  <a:schemeClr val="tx1"/>
                </a:solidFill>
              </a:rPr>
              <a:t>لتخدم الأهداف التي من أجلها أنشئت هذه المكتبات وتبرز أهمية ذلك في حفظ الرصيد العلمي والثقافي</a:t>
            </a:r>
          </a:p>
          <a:p>
            <a:r>
              <a:rPr lang="ar-SA" sz="4400" dirty="0" smtClean="0">
                <a:solidFill>
                  <a:schemeClr val="tx1"/>
                </a:solidFill>
              </a:rPr>
              <a:t>للمجتمع، ليستفيد منها الأجيال </a:t>
            </a:r>
            <a:r>
              <a:rPr lang="ar-SA" sz="4400" dirty="0" err="1" smtClean="0">
                <a:solidFill>
                  <a:schemeClr val="tx1"/>
                </a:solidFill>
              </a:rPr>
              <a:t>القادمة </a:t>
            </a:r>
            <a:r>
              <a:rPr lang="ar-SA" sz="4400" dirty="0" smtClean="0">
                <a:solidFill>
                  <a:schemeClr val="tx1"/>
                </a:solidFill>
              </a:rPr>
              <a:t>، وتحقق تقدم المجتمع الفكري والحضاري </a:t>
            </a:r>
            <a:r>
              <a:rPr lang="ar-SA" sz="4400" dirty="0" err="1" smtClean="0">
                <a:solidFill>
                  <a:schemeClr val="tx1"/>
                </a:solidFill>
              </a:rPr>
              <a:t>والعلمي .</a:t>
            </a:r>
            <a:endParaRPr lang="ar-SA" sz="4400" dirty="0" smtClean="0">
              <a:solidFill>
                <a:schemeClr val="tx1"/>
              </a:solidFill>
            </a:endParaRPr>
          </a:p>
          <a:p>
            <a:r>
              <a:rPr lang="ar-SA" sz="4400" b="1" dirty="0" smtClean="0">
                <a:solidFill>
                  <a:srgbClr val="C00000"/>
                </a:solidFill>
              </a:rPr>
              <a:t>2- تنظيم مصادر </a:t>
            </a:r>
            <a:r>
              <a:rPr lang="ar-SA" sz="4400" b="1" dirty="0" err="1" smtClean="0">
                <a:solidFill>
                  <a:srgbClr val="C00000"/>
                </a:solidFill>
              </a:rPr>
              <a:t>المعلومات:</a:t>
            </a:r>
            <a:endParaRPr lang="ar-SA" sz="4400" b="1" dirty="0" smtClean="0">
              <a:solidFill>
                <a:srgbClr val="C00000"/>
              </a:solidFill>
            </a:endParaRPr>
          </a:p>
          <a:p>
            <a:r>
              <a:rPr lang="ar-SA" sz="4400" dirty="0" smtClean="0">
                <a:solidFill>
                  <a:schemeClr val="tx1"/>
                </a:solidFill>
              </a:rPr>
              <a:t>يوجد في المكتبات مجموعة كبيرة من مصادر المعلومات بمختلف الأشكال والموضوعات مما يستلزم</a:t>
            </a:r>
          </a:p>
          <a:p>
            <a:r>
              <a:rPr lang="ar-SA" sz="4400" dirty="0" smtClean="0">
                <a:solidFill>
                  <a:schemeClr val="tx1"/>
                </a:solidFill>
              </a:rPr>
              <a:t>إعدادها وتنظيمها وفق طرق </a:t>
            </a:r>
            <a:r>
              <a:rPr lang="ar-SA" sz="4400" dirty="0" err="1" smtClean="0">
                <a:solidFill>
                  <a:schemeClr val="tx1"/>
                </a:solidFill>
              </a:rPr>
              <a:t>معينة </a:t>
            </a:r>
            <a:r>
              <a:rPr lang="ar-SA" sz="4400" dirty="0" smtClean="0">
                <a:solidFill>
                  <a:srgbClr val="FF0000"/>
                </a:solidFill>
              </a:rPr>
              <a:t>( التصنيف والفهرسة) </a:t>
            </a:r>
            <a:r>
              <a:rPr lang="ar-SA" sz="4400" dirty="0" smtClean="0">
                <a:solidFill>
                  <a:schemeClr val="tx1"/>
                </a:solidFill>
              </a:rPr>
              <a:t>وتبرز أهمية ذلك في تسهيل العثور على مصادر المعلومات التي نحتاج</a:t>
            </a:r>
          </a:p>
          <a:p>
            <a:r>
              <a:rPr lang="ar-SA" sz="4400" dirty="0" smtClean="0">
                <a:solidFill>
                  <a:schemeClr val="tx1"/>
                </a:solidFill>
              </a:rPr>
              <a:t>إليها، في أسرع وقت وأقل جهد ممكن.</a:t>
            </a:r>
          </a:p>
          <a:p>
            <a:r>
              <a:rPr lang="ar-SA" sz="5400" dirty="0" smtClean="0">
                <a:solidFill>
                  <a:srgbClr val="C00000"/>
                </a:solidFill>
              </a:rPr>
              <a:t> 3.تقديم خدمات </a:t>
            </a:r>
            <a:r>
              <a:rPr lang="ar-SA" sz="5400" dirty="0" err="1" smtClean="0">
                <a:solidFill>
                  <a:srgbClr val="C00000"/>
                </a:solidFill>
              </a:rPr>
              <a:t>المعلومات:</a:t>
            </a:r>
            <a:endParaRPr lang="ar-SA" sz="5400" dirty="0" smtClean="0">
              <a:solidFill>
                <a:srgbClr val="C00000"/>
              </a:solidFill>
            </a:endParaRPr>
          </a:p>
          <a:p>
            <a:r>
              <a:rPr lang="ar-SA" sz="5400" dirty="0" smtClean="0">
                <a:solidFill>
                  <a:schemeClr val="tx1"/>
                </a:solidFill>
              </a:rPr>
              <a:t>تقدم المكتبات عدداً من الخدمات المعلوماتية كالإجابة المباشرة على أسئلة المستفيدين وإعارة</a:t>
            </a:r>
          </a:p>
          <a:p>
            <a:r>
              <a:rPr lang="ar-SA" sz="5400" dirty="0" smtClean="0">
                <a:solidFill>
                  <a:schemeClr val="tx1"/>
                </a:solidFill>
              </a:rPr>
              <a:t>المصادر القابلة للإعارة، وتوفير الاتصال بالمكتبات، وإحاطة المهتمين بالجديد من مصادر المعلومات</a:t>
            </a:r>
          </a:p>
          <a:p>
            <a:r>
              <a:rPr lang="ar-SA" sz="5400" dirty="0" smtClean="0">
                <a:solidFill>
                  <a:schemeClr val="tx1"/>
                </a:solidFill>
              </a:rPr>
              <a:t>وتبرز أهمية ذلك في إعانة المستفيدين على الإفادة القصوى مما توفره من معلومات متنوعة</a:t>
            </a:r>
            <a:r>
              <a:rPr lang="ar-SA" sz="5400" dirty="0" smtClean="0"/>
              <a:t>.</a:t>
            </a:r>
            <a:endParaRPr lang="en-US" sz="5400" dirty="0">
              <a:solidFill>
                <a:schemeClr val="accent3">
                  <a:lumMod val="40000"/>
                  <a:lumOff val="60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60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00"/>
                            </p:stCondLst>
                            <p:childTnLst>
                              <p:par>
                                <p:cTn id="10" presetID="22" presetClass="entr" presetSubtype="8" fill="hold" grpId="3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00"/>
                            </p:stCondLst>
                            <p:childTnLst>
                              <p:par>
                                <p:cTn id="14" presetID="2" presetClass="entr" presetSubtype="8" fill="hold" grpId="4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450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50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9" presetClass="entr" presetSubtype="16" fill="hold" grpId="5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21" dur="45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800"/>
                            </p:stCondLst>
                            <p:childTnLst>
                              <p:par>
                                <p:cTn id="23" presetID="9" presetClass="entr" presetSubtype="16" fill="hold" grpId="15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25" dur="45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5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3" grpId="1" animBg="1" advAuto="0"/>
      <p:bldP spid="295" grpId="3" animBg="1" advAuto="0"/>
      <p:bldP spid="296" grpId="4" animBg="1" advAuto="0"/>
      <p:bldP spid="297" grpId="5" animBg="1" advAuto="0"/>
      <p:bldP spid="307" grpId="15" animBg="1" advAuto="0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3314700" y="1143000"/>
            <a:ext cx="19831049" cy="1015663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r>
              <a:rPr lang="ar-SA" sz="6000" b="1" dirty="0" smtClean="0"/>
              <a:t>أنواع المكتبات </a:t>
            </a:r>
            <a:endParaRPr lang="ar-SA" sz="6000" b="1" dirty="0"/>
          </a:p>
        </p:txBody>
      </p:sp>
      <p:sp>
        <p:nvSpPr>
          <p:cNvPr id="3" name="مستطيل 2"/>
          <p:cNvSpPr/>
          <p:nvPr/>
        </p:nvSpPr>
        <p:spPr>
          <a:xfrm>
            <a:off x="19259550" y="2914650"/>
            <a:ext cx="3257550" cy="331470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المكتبات المدرسية</a:t>
            </a:r>
            <a:endParaRPr lang="ar-SA" dirty="0"/>
          </a:p>
        </p:txBody>
      </p:sp>
      <p:sp>
        <p:nvSpPr>
          <p:cNvPr id="4" name="مستطيل 3"/>
          <p:cNvSpPr/>
          <p:nvPr/>
        </p:nvSpPr>
        <p:spPr>
          <a:xfrm>
            <a:off x="15411450" y="2914650"/>
            <a:ext cx="3257550" cy="331470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المكتبات العامة</a:t>
            </a:r>
            <a:endParaRPr lang="ar-SA" dirty="0"/>
          </a:p>
        </p:txBody>
      </p:sp>
      <p:sp>
        <p:nvSpPr>
          <p:cNvPr id="5" name="مستطيل 4"/>
          <p:cNvSpPr/>
          <p:nvPr/>
        </p:nvSpPr>
        <p:spPr>
          <a:xfrm>
            <a:off x="11668125" y="2914650"/>
            <a:ext cx="3257550" cy="331470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المكتبات الجامعية </a:t>
            </a:r>
            <a:endParaRPr lang="ar-SA" dirty="0"/>
          </a:p>
        </p:txBody>
      </p:sp>
      <p:sp>
        <p:nvSpPr>
          <p:cNvPr id="6" name="مستطيل 5"/>
          <p:cNvSpPr/>
          <p:nvPr/>
        </p:nvSpPr>
        <p:spPr>
          <a:xfrm>
            <a:off x="7896225" y="2914650"/>
            <a:ext cx="3257550" cy="331470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المكتبات المتخصصة</a:t>
            </a:r>
            <a:endParaRPr lang="ar-SA" dirty="0"/>
          </a:p>
        </p:txBody>
      </p:sp>
      <p:sp>
        <p:nvSpPr>
          <p:cNvPr id="7" name="مستطيل 6"/>
          <p:cNvSpPr/>
          <p:nvPr/>
        </p:nvSpPr>
        <p:spPr>
          <a:xfrm>
            <a:off x="4038600" y="2914650"/>
            <a:ext cx="3257550" cy="331470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المكتبات الخاصة </a:t>
            </a:r>
            <a:endParaRPr lang="ar-SA" dirty="0"/>
          </a:p>
        </p:txBody>
      </p:sp>
      <p:sp>
        <p:nvSpPr>
          <p:cNvPr id="8" name="مستطيل 7"/>
          <p:cNvSpPr/>
          <p:nvPr/>
        </p:nvSpPr>
        <p:spPr>
          <a:xfrm>
            <a:off x="19259550" y="6838950"/>
            <a:ext cx="3257550" cy="331470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المكتبات المتنقلة</a:t>
            </a:r>
            <a:endParaRPr lang="ar-SA" dirty="0"/>
          </a:p>
        </p:txBody>
      </p:sp>
      <p:sp>
        <p:nvSpPr>
          <p:cNvPr id="9" name="مستطيل 8"/>
          <p:cNvSpPr/>
          <p:nvPr/>
        </p:nvSpPr>
        <p:spPr>
          <a:xfrm>
            <a:off x="15411450" y="6838950"/>
            <a:ext cx="3257550" cy="331470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مكتبات المساجد</a:t>
            </a:r>
            <a:endParaRPr lang="ar-SA" dirty="0"/>
          </a:p>
        </p:txBody>
      </p:sp>
      <p:sp>
        <p:nvSpPr>
          <p:cNvPr id="10" name="مستطيل 9"/>
          <p:cNvSpPr/>
          <p:nvPr/>
        </p:nvSpPr>
        <p:spPr>
          <a:xfrm>
            <a:off x="11668125" y="6838950"/>
            <a:ext cx="3257550" cy="331470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مكتبات</a:t>
            </a:r>
          </a:p>
          <a:p>
            <a:pPr algn="ctr"/>
            <a:r>
              <a:rPr lang="ar-SA" dirty="0" smtClean="0"/>
              <a:t> الأطفال</a:t>
            </a:r>
            <a:endParaRPr lang="ar-SA" dirty="0"/>
          </a:p>
        </p:txBody>
      </p:sp>
      <p:sp>
        <p:nvSpPr>
          <p:cNvPr id="11" name="مستطيل 10"/>
          <p:cNvSpPr/>
          <p:nvPr/>
        </p:nvSpPr>
        <p:spPr>
          <a:xfrm>
            <a:off x="7896225" y="6838950"/>
            <a:ext cx="3257550" cy="331470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المكتبات الناطقة</a:t>
            </a:r>
            <a:endParaRPr lang="ar-SA" dirty="0"/>
          </a:p>
        </p:txBody>
      </p:sp>
      <p:sp>
        <p:nvSpPr>
          <p:cNvPr id="12" name="مستطيل 11"/>
          <p:cNvSpPr/>
          <p:nvPr/>
        </p:nvSpPr>
        <p:spPr>
          <a:xfrm>
            <a:off x="4038600" y="6838950"/>
            <a:ext cx="3257550" cy="331470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/>
              <a:t>المكتبات الوطنية</a:t>
            </a:r>
            <a:endParaRPr lang="ar-SA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4229100" y="2600325"/>
            <a:ext cx="18916650" cy="86177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b="1" dirty="0" smtClean="0">
                <a:solidFill>
                  <a:srgbClr val="C00000"/>
                </a:solidFill>
              </a:rPr>
              <a:t>بما أن هناك أنواع مختلفة من </a:t>
            </a:r>
            <a:r>
              <a:rPr lang="ar-SA" b="1" dirty="0" err="1" smtClean="0">
                <a:solidFill>
                  <a:srgbClr val="C00000"/>
                </a:solidFill>
              </a:rPr>
              <a:t>المكتبات.</a:t>
            </a:r>
            <a:r>
              <a:rPr lang="ar-SA" b="1" dirty="0" smtClean="0">
                <a:solidFill>
                  <a:srgbClr val="C00000"/>
                </a:solidFill>
              </a:rPr>
              <a:t> فإن ذلك الاختلاف يرجع إلى عوامل عدة </a:t>
            </a:r>
            <a:r>
              <a:rPr lang="ar-SA" b="1" dirty="0" err="1" smtClean="0">
                <a:solidFill>
                  <a:srgbClr val="C00000"/>
                </a:solidFill>
              </a:rPr>
              <a:t>أهمها:</a:t>
            </a:r>
            <a:endParaRPr lang="ar-SA" b="1" dirty="0">
              <a:solidFill>
                <a:srgbClr val="C00000"/>
              </a:solidFill>
            </a:endParaRPr>
          </a:p>
        </p:txBody>
      </p:sp>
      <p:sp>
        <p:nvSpPr>
          <p:cNvPr id="3" name="مربع نص 2"/>
          <p:cNvSpPr txBox="1"/>
          <p:nvPr/>
        </p:nvSpPr>
        <p:spPr>
          <a:xfrm>
            <a:off x="4229100" y="4365099"/>
            <a:ext cx="18173700" cy="378565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marL="609600" indent="-609600" algn="r" eaLnBrk="1" hangingPunct="1">
              <a:buSzPct val="115000"/>
            </a:pPr>
            <a:r>
              <a:rPr kumimoji="1" lang="ar-SA" sz="6000" b="1" dirty="0" smtClean="0"/>
              <a:t>اختلاف الاهداف من مكتبة </a:t>
            </a:r>
            <a:r>
              <a:rPr kumimoji="1" lang="ar-SA" sz="6000" b="1" dirty="0" err="1" smtClean="0"/>
              <a:t>لأخري.</a:t>
            </a:r>
            <a:endParaRPr kumimoji="1" lang="ar-SA" sz="6000" b="1" dirty="0" smtClean="0"/>
          </a:p>
          <a:p>
            <a:pPr marL="609600" indent="-609600" algn="r" eaLnBrk="1" hangingPunct="1">
              <a:buSzPct val="115000"/>
            </a:pPr>
            <a:r>
              <a:rPr kumimoji="1" lang="ar-SA" sz="6000" b="1" dirty="0" smtClean="0"/>
              <a:t>اختلاف طبيعة وعدد مصادر المعلومات المتوافرة في كل نوع.</a:t>
            </a:r>
          </a:p>
          <a:p>
            <a:pPr marL="609600" indent="-609600" algn="r" eaLnBrk="1" hangingPunct="1">
              <a:buSzPct val="115000"/>
            </a:pPr>
            <a:r>
              <a:rPr kumimoji="1" lang="ar-SA" sz="6000" b="1" dirty="0" smtClean="0"/>
              <a:t>اختلاف اهتمامات المستفيدين وحاجاتهم.</a:t>
            </a:r>
          </a:p>
          <a:p>
            <a:pPr marL="609600" indent="-609600" algn="r" eaLnBrk="1" hangingPunct="1">
              <a:buSzPct val="115000"/>
            </a:pPr>
            <a:r>
              <a:rPr kumimoji="1" lang="ar-SA" sz="6000" b="1" dirty="0" smtClean="0"/>
              <a:t>اختلاف الجهة المشرفة والممولة للمكتبة.</a:t>
            </a:r>
          </a:p>
        </p:txBody>
      </p:sp>
      <p:sp>
        <p:nvSpPr>
          <p:cNvPr id="4" name="مربع نص 3"/>
          <p:cNvSpPr txBox="1"/>
          <p:nvPr/>
        </p:nvSpPr>
        <p:spPr>
          <a:xfrm>
            <a:off x="3543300" y="9012525"/>
            <a:ext cx="19602450" cy="86177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SA" b="1" dirty="0" smtClean="0">
                <a:solidFill>
                  <a:srgbClr val="FF0000"/>
                </a:solidFill>
              </a:rPr>
              <a:t>مما سبق اتضح الاختلاف بين انواع المكتبات إلا أنها تتفق جميعها في هدف أساسي، فما </a:t>
            </a:r>
            <a:r>
              <a:rPr lang="ar-SA" b="1" dirty="0" err="1" smtClean="0">
                <a:solidFill>
                  <a:srgbClr val="FF0000"/>
                </a:solidFill>
              </a:rPr>
              <a:t>هوه؟</a:t>
            </a:r>
            <a:endParaRPr lang="ar-SA" b="1" dirty="0">
              <a:solidFill>
                <a:srgbClr val="FF00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4229100" y="10344150"/>
            <a:ext cx="18173700" cy="86177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 smtClean="0"/>
              <a:t>وضع ما يتوفر من مصادر المعلومات في متناول المستفيدين من أجل استخدامها بفاعلية</a:t>
            </a:r>
            <a:endParaRPr lang="ar-SA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 animBg="1"/>
      <p:bldP spid="3" grpId="0" build="p" animBg="1"/>
      <p:bldP spid="4" grpId="0" build="p" animBg="1"/>
      <p:bldP spid="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0" name="AutoShape 4"/>
          <p:cNvSpPr>
            <a:spLocks noChangeArrowheads="1"/>
          </p:cNvSpPr>
          <p:nvPr/>
        </p:nvSpPr>
        <p:spPr bwMode="auto">
          <a:xfrm>
            <a:off x="3657599" y="1143000"/>
            <a:ext cx="20050125" cy="1981200"/>
          </a:xfrm>
          <a:prstGeom prst="ribbon">
            <a:avLst>
              <a:gd name="adj1" fmla="val 33333"/>
              <a:gd name="adj2" fmla="val 72731"/>
            </a:avLst>
          </a:prstGeom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217709" tIns="108855" rIns="217709" bIns="108855" anchor="ctr"/>
          <a:lstStyle/>
          <a:p>
            <a:pPr algn="ctr"/>
            <a:r>
              <a:rPr lang="ar-SA" sz="9500" b="1" dirty="0"/>
              <a:t>خدمات </a:t>
            </a:r>
            <a:r>
              <a:rPr lang="ar-SA" sz="9500" b="1" dirty="0" smtClean="0"/>
              <a:t>المكتبات</a:t>
            </a:r>
            <a:endParaRPr lang="en-US" sz="9500" b="1" dirty="0"/>
          </a:p>
        </p:txBody>
      </p:sp>
      <p:sp>
        <p:nvSpPr>
          <p:cNvPr id="34821" name="AutoShape 5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299199" y="3943350"/>
            <a:ext cx="16865600" cy="1504950"/>
          </a:xfrm>
          <a:prstGeom prst="actionButtonBlank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217709" tIns="108855" rIns="217709" bIns="108855" anchor="ctr"/>
          <a:lstStyle/>
          <a:p>
            <a:pPr algn="ctr"/>
            <a:endParaRPr lang="ar-SA" b="1" dirty="0"/>
          </a:p>
          <a:p>
            <a:pPr algn="ctr"/>
            <a:r>
              <a:rPr lang="ar-SA" sz="9500" b="1" dirty="0"/>
              <a:t>1- الاعارة</a:t>
            </a:r>
            <a:endParaRPr lang="en-US" sz="9500" b="1" dirty="0"/>
          </a:p>
          <a:p>
            <a:pPr algn="ctr"/>
            <a:endParaRPr lang="en-US" dirty="0"/>
          </a:p>
        </p:txBody>
      </p:sp>
      <p:sp>
        <p:nvSpPr>
          <p:cNvPr id="34822" name="AutoShape 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299199" y="6029325"/>
            <a:ext cx="16865600" cy="1457325"/>
          </a:xfrm>
          <a:prstGeom prst="actionButtonBlank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217709" tIns="108855" rIns="217709" bIns="108855" anchor="ctr"/>
          <a:lstStyle/>
          <a:p>
            <a:pPr algn="ctr"/>
            <a:r>
              <a:rPr lang="ar-SA" sz="9500" b="1" dirty="0"/>
              <a:t>2- الخدمات المرجعية</a:t>
            </a:r>
            <a:endParaRPr lang="en-US" sz="9500" b="1" dirty="0"/>
          </a:p>
        </p:txBody>
      </p:sp>
      <p:sp>
        <p:nvSpPr>
          <p:cNvPr id="34823" name="AutoShape 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299199" y="8143875"/>
            <a:ext cx="16865600" cy="1438275"/>
          </a:xfrm>
          <a:prstGeom prst="actionButtonBlank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217709" tIns="108855" rIns="217709" bIns="108855" anchor="ctr"/>
          <a:lstStyle/>
          <a:p>
            <a:pPr algn="ctr"/>
            <a:r>
              <a:rPr lang="ar-SA" sz="9500" b="1" dirty="0"/>
              <a:t>3- التصوير</a:t>
            </a:r>
            <a:endParaRPr lang="en-US" sz="9500" b="1" dirty="0"/>
          </a:p>
        </p:txBody>
      </p:sp>
      <p:sp>
        <p:nvSpPr>
          <p:cNvPr id="34824" name="AutoShape 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299199" y="10086975"/>
            <a:ext cx="16865600" cy="1247775"/>
          </a:xfrm>
          <a:prstGeom prst="actionButtonBlank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217709" tIns="108855" rIns="217709" bIns="108855" anchor="ctr"/>
          <a:lstStyle/>
          <a:p>
            <a:pPr algn="ctr"/>
            <a:r>
              <a:rPr lang="ar-SA" sz="9500" b="1" dirty="0"/>
              <a:t>4- الاحاطة الجارية</a:t>
            </a:r>
            <a:endParaRPr lang="en-US" sz="9500" b="1" dirty="0"/>
          </a:p>
        </p:txBody>
      </p:sp>
      <p:sp>
        <p:nvSpPr>
          <p:cNvPr id="34825" name="AutoShape 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299199" y="11701462"/>
            <a:ext cx="16865600" cy="1457325"/>
          </a:xfrm>
          <a:prstGeom prst="actionButtonBlank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217709" tIns="108855" rIns="217709" bIns="108855" anchor="ctr"/>
          <a:lstStyle/>
          <a:p>
            <a:pPr algn="ctr"/>
            <a:r>
              <a:rPr lang="ar-SA" sz="9500" b="1" dirty="0"/>
              <a:t>5- البث الانتقائي للمعلومات</a:t>
            </a:r>
            <a:endParaRPr lang="en-US" sz="95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48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48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48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48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348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48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48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348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1" grpId="0" animBg="1"/>
      <p:bldP spid="34822" grpId="0" animBg="1"/>
      <p:bldP spid="34823" grpId="0" animBg="1"/>
      <p:bldP spid="34824" grpId="0" animBg="1"/>
      <p:bldP spid="3482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3200401"/>
            <a:ext cx="23164800" cy="2628899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kumimoji="1" lang="ar-SA" sz="6700" b="1" dirty="0" smtClean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kumimoji="1" lang="ar-SA" sz="6700" b="1" dirty="0" smtClean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eaLnBrk="1" hangingPunct="1">
              <a:lnSpc>
                <a:spcPct val="90000"/>
              </a:lnSpc>
            </a:pPr>
            <a:endParaRPr kumimoji="1" lang="ar-SA" sz="6700" b="1" dirty="0" smtClean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eaLnBrk="1" hangingPunct="1">
              <a:lnSpc>
                <a:spcPct val="90000"/>
              </a:lnSpc>
              <a:buNone/>
            </a:pPr>
            <a:endParaRPr lang="en-US" sz="6700" dirty="0" smtClean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35844" name="AutoShape 4"/>
          <p:cNvSpPr>
            <a:spLocks noChangeArrowheads="1"/>
          </p:cNvSpPr>
          <p:nvPr/>
        </p:nvSpPr>
        <p:spPr bwMode="auto">
          <a:xfrm>
            <a:off x="2981325" y="6705600"/>
            <a:ext cx="20393025" cy="1676400"/>
          </a:xfrm>
          <a:prstGeom prst="flowChartAlternateProcess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lIns="217709" tIns="108855" rIns="217709" bIns="108855" anchor="ctr"/>
          <a:lstStyle/>
          <a:p>
            <a:r>
              <a:rPr lang="ar-SA" sz="6700" b="1" dirty="0" err="1" smtClean="0">
                <a:solidFill>
                  <a:srgbClr val="FF0000"/>
                </a:solidFill>
              </a:rPr>
              <a:t>سؤال </a:t>
            </a:r>
            <a:r>
              <a:rPr lang="ar-SA" sz="6700" b="1" dirty="0" smtClean="0">
                <a:solidFill>
                  <a:srgbClr val="FF0000"/>
                </a:solidFill>
              </a:rPr>
              <a:t>: هل يمكن للمستفيد استعارة أي مصدر من مصادر المعلومات  </a:t>
            </a:r>
          </a:p>
          <a:p>
            <a:r>
              <a:rPr lang="ar-SA" sz="6700" b="1" dirty="0" smtClean="0">
                <a:solidFill>
                  <a:srgbClr val="FF0000"/>
                </a:solidFill>
              </a:rPr>
              <a:t>الموجودة في </a:t>
            </a:r>
            <a:r>
              <a:rPr lang="ar-SA" sz="6700" b="1" dirty="0" err="1" smtClean="0">
                <a:solidFill>
                  <a:srgbClr val="FF0000"/>
                </a:solidFill>
              </a:rPr>
              <a:t>المكتبة ؟</a:t>
            </a:r>
            <a:endParaRPr lang="en-US" sz="6700" b="1" dirty="0">
              <a:solidFill>
                <a:srgbClr val="FF0000"/>
              </a:solidFill>
            </a:endParaRPr>
          </a:p>
        </p:txBody>
      </p:sp>
      <p:sp>
        <p:nvSpPr>
          <p:cNvPr id="35845" name="AutoShape 5"/>
          <p:cNvSpPr>
            <a:spLocks noChangeArrowheads="1"/>
          </p:cNvSpPr>
          <p:nvPr/>
        </p:nvSpPr>
        <p:spPr bwMode="auto">
          <a:xfrm>
            <a:off x="6502400" y="609600"/>
            <a:ext cx="11379200" cy="1981200"/>
          </a:xfrm>
          <a:prstGeom prst="ribbon">
            <a:avLst>
              <a:gd name="adj1" fmla="val 29648"/>
              <a:gd name="adj2" fmla="val 50000"/>
            </a:avLst>
          </a:prstGeom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217709" tIns="108855" rIns="217709" bIns="108855" anchor="ctr"/>
          <a:lstStyle/>
          <a:p>
            <a:pPr algn="ctr"/>
            <a:r>
              <a:rPr lang="ar-SA" sz="9500" b="1" dirty="0"/>
              <a:t>الإعارة</a:t>
            </a:r>
            <a:endParaRPr lang="en-US" sz="9500" b="1" dirty="0"/>
          </a:p>
        </p:txBody>
      </p:sp>
      <p:sp>
        <p:nvSpPr>
          <p:cNvPr id="5" name="مربع نص 4"/>
          <p:cNvSpPr txBox="1"/>
          <p:nvPr/>
        </p:nvSpPr>
        <p:spPr>
          <a:xfrm>
            <a:off x="3771901" y="9372600"/>
            <a:ext cx="19602450" cy="233602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kumimoji="1" lang="ar-SA" sz="54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يمكن للمستفيد ان يستعير المصادر المتاحة للإعارة فقط ولا يستطيع استعارة المصادر غير </a:t>
            </a:r>
            <a:r>
              <a:rPr kumimoji="1" lang="ar-SA" sz="5400" b="1" dirty="0" err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المتاحة.</a:t>
            </a:r>
            <a:r>
              <a:rPr kumimoji="1" lang="ar-SA" sz="54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 فأي مكتبة قد تحتوي على مصادر مثل: كتب </a:t>
            </a:r>
            <a:r>
              <a:rPr kumimoji="1" lang="ar-SA" sz="5400" b="1" dirty="0" err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المراجع </a:t>
            </a:r>
            <a:r>
              <a:rPr kumimoji="1" lang="ar-SA" sz="54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، الدوريات، الكتب النادرة، المخطوطات، وهذه غالبا لا تعار.</a:t>
            </a:r>
            <a:endParaRPr kumimoji="1" lang="en-US" sz="5400" b="1" dirty="0" smtClean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3771900" y="3200401"/>
            <a:ext cx="19145249" cy="233602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eaLnBrk="1" hangingPunct="1">
              <a:lnSpc>
                <a:spcPct val="90000"/>
              </a:lnSpc>
            </a:pPr>
            <a:r>
              <a:rPr kumimoji="1" lang="ar-SA" sz="5400" b="1" dirty="0" err="1" smtClean="0">
                <a:solidFill>
                  <a:schemeClr val="hlink"/>
                </a:solidFill>
              </a:rPr>
              <a:t>1 </a:t>
            </a:r>
            <a:r>
              <a:rPr kumimoji="1" lang="ar-SA" sz="5400" b="1" dirty="0" smtClean="0">
                <a:solidFill>
                  <a:schemeClr val="hlink"/>
                </a:solidFill>
              </a:rPr>
              <a:t>– خدمة </a:t>
            </a:r>
            <a:r>
              <a:rPr kumimoji="1" lang="ar-SA" sz="5400" b="1" dirty="0" err="1" smtClean="0">
                <a:solidFill>
                  <a:schemeClr val="hlink"/>
                </a:solidFill>
              </a:rPr>
              <a:t>الإعارة:</a:t>
            </a:r>
            <a:endParaRPr kumimoji="1" lang="ar-SA" sz="5400" b="1" dirty="0" smtClean="0">
              <a:solidFill>
                <a:schemeClr val="hlink"/>
              </a:solidFill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kumimoji="1" lang="ar-SA" sz="54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هي عملية تسجيل المصادر التي يختارها المستفيد والسماح له بإخراجها من المكتبة لمدة زمنية </a:t>
            </a:r>
            <a:r>
              <a:rPr kumimoji="1" lang="ar-SA" sz="54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محددة.</a:t>
            </a:r>
            <a:endParaRPr kumimoji="1" lang="ar-SA" sz="5400" b="1" dirty="0" smtClean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5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5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4" grpId="0" animBg="1"/>
      <p:bldP spid="35845" grpId="0" animBg="1"/>
      <p:bldP spid="5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3200400"/>
            <a:ext cx="23164800" cy="10515600"/>
          </a:xfrm>
        </p:spPr>
        <p:txBody>
          <a:bodyPr/>
          <a:lstStyle/>
          <a:p>
            <a:pPr eaLnBrk="1" hangingPunct="1"/>
            <a:r>
              <a:rPr kumimoji="1" lang="ar-SA" b="1" dirty="0" err="1" smtClean="0">
                <a:solidFill>
                  <a:srgbClr val="CC9900"/>
                </a:solidFill>
              </a:rPr>
              <a:t>2 </a:t>
            </a:r>
            <a:r>
              <a:rPr kumimoji="1" lang="ar-SA" b="1" dirty="0" smtClean="0">
                <a:solidFill>
                  <a:srgbClr val="CC9900"/>
                </a:solidFill>
              </a:rPr>
              <a:t>– الخدمات </a:t>
            </a:r>
            <a:r>
              <a:rPr kumimoji="1" lang="ar-SA" b="1" dirty="0" err="1" smtClean="0">
                <a:solidFill>
                  <a:srgbClr val="CC9900"/>
                </a:solidFill>
              </a:rPr>
              <a:t>المرجعية :</a:t>
            </a:r>
            <a:endParaRPr kumimoji="1" lang="ar-SA" b="1" dirty="0" smtClean="0">
              <a:solidFill>
                <a:srgbClr val="CC9900"/>
              </a:solidFill>
            </a:endParaRPr>
          </a:p>
          <a:p>
            <a:pPr eaLnBrk="1" hangingPunct="1">
              <a:buFont typeface="Wingdings" pitchFamily="2" charset="2"/>
              <a:buNone/>
            </a:pPr>
            <a:r>
              <a:rPr kumimoji="1" lang="ar-SA" b="1" dirty="0" smtClean="0">
                <a:solidFill>
                  <a:srgbClr val="CC9900"/>
                </a:solidFill>
              </a:rPr>
              <a:t>وهي الجهود التي تقدمها المكتبة لمساعدة المستفيدين في الحصول على المعلومات.</a:t>
            </a:r>
          </a:p>
          <a:p>
            <a:pPr eaLnBrk="1" hangingPunct="1">
              <a:buFont typeface="Wingdings" pitchFamily="2" charset="2"/>
              <a:buNone/>
            </a:pPr>
            <a:r>
              <a:rPr kumimoji="1" lang="ar-SA" b="1" u="sng" dirty="0" smtClean="0">
                <a:solidFill>
                  <a:schemeClr val="tx2"/>
                </a:solidFill>
              </a:rPr>
              <a:t>ومن أهم مجالات الخدمات </a:t>
            </a:r>
            <a:r>
              <a:rPr kumimoji="1" lang="ar-SA" b="1" u="sng" dirty="0" err="1" smtClean="0">
                <a:solidFill>
                  <a:schemeClr val="tx2"/>
                </a:solidFill>
              </a:rPr>
              <a:t>المرجعية :</a:t>
            </a:r>
            <a:endParaRPr kumimoji="1" lang="ar-SA" b="1" u="sng" dirty="0" smtClean="0">
              <a:solidFill>
                <a:schemeClr val="tx2"/>
              </a:solidFill>
            </a:endParaRPr>
          </a:p>
          <a:p>
            <a:pPr lvl="1" eaLnBrk="1" hangingPunct="1"/>
            <a:r>
              <a:rPr kumimoji="1" lang="ar-SA" b="1" dirty="0" smtClean="0">
                <a:solidFill>
                  <a:srgbClr val="0000CC"/>
                </a:solidFill>
              </a:rPr>
              <a:t>ارشاد المستفيدين وتوجيههم الى مصادر </a:t>
            </a:r>
            <a:r>
              <a:rPr kumimoji="1" lang="ar-SA" b="1" dirty="0" err="1" smtClean="0">
                <a:solidFill>
                  <a:srgbClr val="0000CC"/>
                </a:solidFill>
              </a:rPr>
              <a:t>المعلومات .</a:t>
            </a:r>
            <a:endParaRPr kumimoji="1" lang="ar-SA" b="1" dirty="0" smtClean="0">
              <a:solidFill>
                <a:srgbClr val="0000CC"/>
              </a:solidFill>
            </a:endParaRPr>
          </a:p>
          <a:p>
            <a:pPr lvl="1" eaLnBrk="1" hangingPunct="1"/>
            <a:r>
              <a:rPr kumimoji="1" lang="ar-SA" b="1" dirty="0" smtClean="0">
                <a:solidFill>
                  <a:srgbClr val="0000CC"/>
                </a:solidFill>
              </a:rPr>
              <a:t> تعليم المستفيدين استخدام مصادر المعلومات وتدريبهم على </a:t>
            </a:r>
            <a:r>
              <a:rPr kumimoji="1" lang="ar-SA" b="1" dirty="0" err="1" smtClean="0">
                <a:solidFill>
                  <a:srgbClr val="0000CC"/>
                </a:solidFill>
              </a:rPr>
              <a:t>ذلك .</a:t>
            </a:r>
            <a:endParaRPr kumimoji="1" lang="ar-SA" b="1" dirty="0" smtClean="0">
              <a:solidFill>
                <a:srgbClr val="0000CC"/>
              </a:solidFill>
            </a:endParaRPr>
          </a:p>
          <a:p>
            <a:pPr lvl="1" eaLnBrk="1" hangingPunct="1"/>
            <a:r>
              <a:rPr kumimoji="1" lang="ar-SA" b="1" dirty="0" smtClean="0">
                <a:solidFill>
                  <a:srgbClr val="0000CC"/>
                </a:solidFill>
              </a:rPr>
              <a:t> اعداد قوائم بمصادر المعلومات الموجودة في المكتبة والمطلوبة من قبل </a:t>
            </a:r>
            <a:r>
              <a:rPr kumimoji="1" lang="ar-SA" b="1" dirty="0" err="1" smtClean="0">
                <a:solidFill>
                  <a:srgbClr val="0000CC"/>
                </a:solidFill>
              </a:rPr>
              <a:t>المستفيدين .</a:t>
            </a:r>
            <a:endParaRPr kumimoji="1" lang="ar-SA" b="1" dirty="0" smtClean="0">
              <a:solidFill>
                <a:srgbClr val="0000CC"/>
              </a:solidFill>
            </a:endParaRPr>
          </a:p>
          <a:p>
            <a:pPr eaLnBrk="1" hangingPunct="1">
              <a:buFont typeface="Wingdings" pitchFamily="2" charset="2"/>
              <a:buNone/>
            </a:pPr>
            <a:endParaRPr kumimoji="1" lang="en-US" b="1" dirty="0" smtClean="0">
              <a:solidFill>
                <a:srgbClr val="0000CC"/>
              </a:solidFill>
            </a:endParaRPr>
          </a:p>
        </p:txBody>
      </p:sp>
      <p:sp>
        <p:nvSpPr>
          <p:cNvPr id="36868" name="AutoShape 4"/>
          <p:cNvSpPr>
            <a:spLocks noGrp="1" noChangeArrowheads="1"/>
          </p:cNvSpPr>
          <p:nvPr>
            <p:ph type="title"/>
          </p:nvPr>
        </p:nvSpPr>
        <p:spPr>
          <a:xfrm>
            <a:off x="4314825" y="485775"/>
            <a:ext cx="18316575" cy="2286000"/>
          </a:xfrm>
          <a:prstGeom prst="ribbon">
            <a:avLst>
              <a:gd name="adj1" fmla="val 29648"/>
              <a:gd name="adj2" fmla="val 50000"/>
            </a:avLst>
          </a:prstGeom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 eaLnBrk="1" hangingPunct="1"/>
            <a:r>
              <a:rPr kumimoji="1" lang="ar-SA" sz="9500" b="1" dirty="0" smtClean="0">
                <a:solidFill>
                  <a:schemeClr val="tx1"/>
                </a:solidFill>
              </a:rPr>
              <a:t>الخدمات المرجعية</a:t>
            </a:r>
            <a:endParaRPr kumimoji="1" lang="en-US" sz="95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3686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350"/>
                            </p:stCondLst>
                            <p:childTnLst>
                              <p:par>
                                <p:cTn id="23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000"/>
                            </p:stCondLst>
                            <p:childTnLst>
                              <p:par>
                                <p:cTn id="66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000"/>
                            </p:stCondLst>
                            <p:childTnLst>
                              <p:par>
                                <p:cTn id="8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06400" y="3200401"/>
            <a:ext cx="23368000" cy="5172074"/>
          </a:xfrm>
        </p:spPr>
        <p:txBody>
          <a:bodyPr/>
          <a:lstStyle/>
          <a:p>
            <a:pPr eaLnBrk="1" hangingPunct="1"/>
            <a:r>
              <a:rPr kumimoji="1" lang="ar-SA" b="1" dirty="0" err="1" smtClean="0">
                <a:solidFill>
                  <a:srgbClr val="C00000"/>
                </a:solidFill>
              </a:rPr>
              <a:t>3 </a:t>
            </a:r>
            <a:r>
              <a:rPr kumimoji="1" lang="ar-SA" b="1" dirty="0" smtClean="0">
                <a:solidFill>
                  <a:srgbClr val="C00000"/>
                </a:solidFill>
              </a:rPr>
              <a:t>- </a:t>
            </a:r>
            <a:r>
              <a:rPr kumimoji="1" lang="ar-SA" b="1" dirty="0" err="1" smtClean="0">
                <a:solidFill>
                  <a:srgbClr val="C00000"/>
                </a:solidFill>
              </a:rPr>
              <a:t>التصوير :</a:t>
            </a:r>
            <a:r>
              <a:rPr kumimoji="1" lang="ar-SA" b="1" dirty="0" smtClean="0">
                <a:solidFill>
                  <a:srgbClr val="C00000"/>
                </a:solidFill>
              </a:rPr>
              <a:t> </a:t>
            </a:r>
          </a:p>
          <a:p>
            <a:pPr eaLnBrk="1" hangingPunct="1">
              <a:buFont typeface="Wingdings" pitchFamily="2" charset="2"/>
              <a:buNone/>
            </a:pPr>
            <a:r>
              <a:rPr kumimoji="1" lang="ar-SA" b="1" dirty="0" smtClean="0"/>
              <a:t>تتوافر هذه الخدمة في معظم المكتبات ومراكز المعلومات لإتاحة تصوير  بعض مصادر </a:t>
            </a:r>
            <a:r>
              <a:rPr kumimoji="1" lang="ar-SA" b="1" dirty="0" smtClean="0"/>
              <a:t>المعلومات، </a:t>
            </a:r>
            <a:r>
              <a:rPr kumimoji="1" lang="ar-SA" b="1" dirty="0" smtClean="0"/>
              <a:t>وخاصة تلك التي لا تعار كمقالات </a:t>
            </a:r>
            <a:r>
              <a:rPr kumimoji="1" lang="ar-SA" b="1" dirty="0" err="1" smtClean="0"/>
              <a:t>والدوريات </a:t>
            </a:r>
            <a:r>
              <a:rPr kumimoji="1" lang="ar-SA" b="1" dirty="0" smtClean="0"/>
              <a:t>،  والكتب </a:t>
            </a:r>
            <a:r>
              <a:rPr kumimoji="1" lang="ar-SA" b="1" dirty="0" err="1" smtClean="0"/>
              <a:t>المرجعية .</a:t>
            </a:r>
            <a:endParaRPr kumimoji="1" lang="ar-SA" b="1" dirty="0" smtClean="0"/>
          </a:p>
          <a:p>
            <a:pPr eaLnBrk="1" hangingPunct="1">
              <a:buFont typeface="Wingdings" pitchFamily="2" charset="2"/>
              <a:buNone/>
            </a:pPr>
            <a:endParaRPr kumimoji="1" lang="en-US" b="1" dirty="0" smtClean="0"/>
          </a:p>
          <a:p>
            <a:pPr eaLnBrk="1" hangingPunct="1"/>
            <a:endParaRPr lang="en-US" dirty="0" smtClean="0"/>
          </a:p>
        </p:txBody>
      </p:sp>
      <p:sp>
        <p:nvSpPr>
          <p:cNvPr id="37892" name="AutoShape 4"/>
          <p:cNvSpPr>
            <a:spLocks noGrp="1" noChangeArrowheads="1"/>
          </p:cNvSpPr>
          <p:nvPr>
            <p:ph type="title"/>
          </p:nvPr>
        </p:nvSpPr>
        <p:spPr>
          <a:xfrm>
            <a:off x="4543425" y="304800"/>
            <a:ext cx="16144875" cy="2286000"/>
          </a:xfrm>
          <a:prstGeom prst="ribbon">
            <a:avLst>
              <a:gd name="adj1" fmla="val 29648"/>
              <a:gd name="adj2" fmla="val 50000"/>
            </a:avLst>
          </a:prstGeom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 eaLnBrk="1" hangingPunct="1"/>
            <a:r>
              <a:rPr kumimoji="1" lang="ar-SA" b="1" dirty="0" smtClean="0">
                <a:solidFill>
                  <a:schemeClr val="tx1"/>
                </a:solidFill>
              </a:rPr>
              <a:t>التصوير</a:t>
            </a:r>
            <a:endParaRPr kumimoji="1" lang="en-US" b="1" dirty="0" smtClean="0">
              <a:solidFill>
                <a:schemeClr val="tx1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3228975" y="8372475"/>
            <a:ext cx="18402300" cy="470898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endParaRPr lang="ar-SA" dirty="0" smtClean="0"/>
          </a:p>
          <a:p>
            <a:r>
              <a:rPr lang="ar-SA" b="1" dirty="0" smtClean="0">
                <a:solidFill>
                  <a:srgbClr val="FF0000"/>
                </a:solidFill>
              </a:rPr>
              <a:t>تلتزم كثير من </a:t>
            </a:r>
            <a:r>
              <a:rPr lang="ar-SA" b="1" dirty="0" err="1" smtClean="0">
                <a:solidFill>
                  <a:srgbClr val="FF0000"/>
                </a:solidFill>
              </a:rPr>
              <a:t>الدول </a:t>
            </a:r>
            <a:r>
              <a:rPr lang="ar-SA" b="1" dirty="0" smtClean="0">
                <a:solidFill>
                  <a:srgbClr val="FF0000"/>
                </a:solidFill>
              </a:rPr>
              <a:t>، ومنها المملكة العربية السعودية بنظام حماية </a:t>
            </a:r>
          </a:p>
          <a:p>
            <a:r>
              <a:rPr lang="ar-SA" b="1" dirty="0" smtClean="0">
                <a:solidFill>
                  <a:srgbClr val="FF0000"/>
                </a:solidFill>
              </a:rPr>
              <a:t>حق </a:t>
            </a:r>
            <a:r>
              <a:rPr lang="ar-SA" b="1" dirty="0" err="1" smtClean="0">
                <a:solidFill>
                  <a:srgbClr val="FF0000"/>
                </a:solidFill>
              </a:rPr>
              <a:t>المؤلف </a:t>
            </a:r>
            <a:r>
              <a:rPr lang="ar-SA" b="1" dirty="0" smtClean="0">
                <a:solidFill>
                  <a:srgbClr val="FF0000"/>
                </a:solidFill>
              </a:rPr>
              <a:t>، الذي يتضمن الاقتصار على تصوير جزء محدد من الكتب </a:t>
            </a:r>
          </a:p>
          <a:p>
            <a:r>
              <a:rPr lang="ar-SA" b="1" dirty="0" smtClean="0">
                <a:solidFill>
                  <a:srgbClr val="FF0000"/>
                </a:solidFill>
              </a:rPr>
              <a:t>لاستخدام الشخصي </a:t>
            </a:r>
            <a:r>
              <a:rPr lang="ar-SA" b="1" dirty="0" err="1" smtClean="0">
                <a:solidFill>
                  <a:srgbClr val="FF0000"/>
                </a:solidFill>
              </a:rPr>
              <a:t>فقط .</a:t>
            </a:r>
            <a:endParaRPr lang="en-US" b="1" dirty="0" smtClean="0">
              <a:solidFill>
                <a:srgbClr val="FF0000"/>
              </a:solidFill>
            </a:endParaRPr>
          </a:p>
          <a:p>
            <a:endParaRPr lang="en-US" b="1" dirty="0" smtClean="0"/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7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1" grpId="0" build="p"/>
      <p:bldP spid="37892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2590800"/>
            <a:ext cx="24384000" cy="3924300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kumimoji="1" lang="ar-SA" sz="6700" b="1" dirty="0" smtClean="0"/>
              <a:t>هي </a:t>
            </a:r>
            <a:r>
              <a:rPr kumimoji="1" lang="ar-SA" sz="6700" b="1" dirty="0" smtClean="0"/>
              <a:t>احاطة المستفيدين بما ورد الى المكتبة حديثا من مصادر </a:t>
            </a:r>
            <a:r>
              <a:rPr kumimoji="1" lang="ar-SA" sz="6700" b="1" dirty="0" smtClean="0"/>
              <a:t>المعلومات، </a:t>
            </a:r>
            <a:r>
              <a:rPr kumimoji="1" lang="ar-SA" sz="6700" b="1" dirty="0" smtClean="0"/>
              <a:t>وذلك بعرض اغلفة عناوين مصادر المعلومات في لوحة اعلانات </a:t>
            </a:r>
            <a:r>
              <a:rPr kumimoji="1" lang="ar-SA" sz="6700" b="1" dirty="0" smtClean="0"/>
              <a:t>المكتبة، </a:t>
            </a:r>
            <a:r>
              <a:rPr kumimoji="1" lang="ar-SA" sz="6700" b="1" dirty="0" smtClean="0"/>
              <a:t>او ارسال قائمة </a:t>
            </a:r>
            <a:r>
              <a:rPr kumimoji="1" lang="ar-SA" sz="6700" b="1" dirty="0" err="1" smtClean="0"/>
              <a:t>بها</a:t>
            </a:r>
            <a:r>
              <a:rPr kumimoji="1" lang="ar-SA" sz="6700" b="1" dirty="0" smtClean="0"/>
              <a:t> الى المستفيدين اما </a:t>
            </a:r>
            <a:r>
              <a:rPr kumimoji="1" lang="ar-SA" sz="6700" b="1" dirty="0" smtClean="0"/>
              <a:t>بالفاكس او </a:t>
            </a:r>
            <a:r>
              <a:rPr kumimoji="1" lang="ar-SA" sz="6700" b="1" dirty="0" smtClean="0"/>
              <a:t>بالبريد العادي او البريد </a:t>
            </a:r>
            <a:r>
              <a:rPr kumimoji="1" lang="ar-SA" sz="6700" b="1" dirty="0" smtClean="0"/>
              <a:t>الالكتروني</a:t>
            </a:r>
            <a:r>
              <a:rPr kumimoji="1" lang="ar-SA" sz="6700" b="1" dirty="0" smtClean="0">
                <a:solidFill>
                  <a:srgbClr val="DE6854"/>
                </a:solidFill>
              </a:rPr>
              <a:t>.</a:t>
            </a:r>
            <a:endParaRPr kumimoji="1" lang="ar-SA" sz="6700" b="1" dirty="0" smtClean="0">
              <a:solidFill>
                <a:srgbClr val="DE6854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kumimoji="1" lang="ar-SA" sz="6700" b="1" dirty="0" smtClean="0">
              <a:solidFill>
                <a:srgbClr val="DE6854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kumimoji="1" lang="ar-SA" sz="6700" b="1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kumimoji="1" lang="ar-SA" sz="6700" b="1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kumimoji="1" lang="ar-SA" sz="6700" b="1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kumimoji="1" lang="en-US" sz="6700" b="1" dirty="0" smtClean="0"/>
          </a:p>
          <a:p>
            <a:pPr eaLnBrk="1" hangingPunct="1">
              <a:lnSpc>
                <a:spcPct val="80000"/>
              </a:lnSpc>
            </a:pPr>
            <a:endParaRPr lang="en-US" sz="6700" dirty="0" smtClean="0"/>
          </a:p>
        </p:txBody>
      </p:sp>
      <p:sp>
        <p:nvSpPr>
          <p:cNvPr id="38916" name="AutoShape 4"/>
          <p:cNvSpPr>
            <a:spLocks noChangeArrowheads="1"/>
          </p:cNvSpPr>
          <p:nvPr>
            <p:ph type="title"/>
          </p:nvPr>
        </p:nvSpPr>
        <p:spPr>
          <a:xfrm>
            <a:off x="3454400" y="152400"/>
            <a:ext cx="17475200" cy="2286000"/>
          </a:xfrm>
          <a:prstGeom prst="ribbon">
            <a:avLst>
              <a:gd name="adj1" fmla="val 29648"/>
              <a:gd name="adj2" fmla="val 50000"/>
            </a:avLst>
          </a:prstGeom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 eaLnBrk="1" hangingPunct="1"/>
            <a:r>
              <a:rPr kumimoji="1" lang="ar-SA" b="1" dirty="0" smtClean="0">
                <a:solidFill>
                  <a:schemeClr val="tx1"/>
                </a:solidFill>
              </a:rPr>
              <a:t>الاحاطة الجارية</a:t>
            </a:r>
            <a:endParaRPr kumimoji="1" lang="en-US" b="1" dirty="0" smtClean="0">
              <a:solidFill>
                <a:schemeClr val="tx1"/>
              </a:solidFill>
            </a:endParaRPr>
          </a:p>
        </p:txBody>
      </p:sp>
      <p:sp>
        <p:nvSpPr>
          <p:cNvPr id="38917" name="AutoShape 5"/>
          <p:cNvSpPr>
            <a:spLocks noChangeArrowheads="1"/>
          </p:cNvSpPr>
          <p:nvPr/>
        </p:nvSpPr>
        <p:spPr bwMode="auto">
          <a:xfrm>
            <a:off x="5080000" y="5715000"/>
            <a:ext cx="15849600" cy="2286000"/>
          </a:xfrm>
          <a:prstGeom prst="ribbon">
            <a:avLst>
              <a:gd name="adj1" fmla="val 29648"/>
              <a:gd name="adj2" fmla="val 50000"/>
            </a:avLst>
          </a:prstGeom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217709" tIns="108855" rIns="217709" bIns="108855" anchor="ctr"/>
          <a:lstStyle/>
          <a:p>
            <a:pPr algn="l"/>
            <a:r>
              <a:rPr lang="ar-SA" sz="9500" b="1" dirty="0">
                <a:latin typeface="Arial" pitchFamily="34" charset="0"/>
              </a:rPr>
              <a:t>البث الانتقائي</a:t>
            </a:r>
            <a:endParaRPr lang="en-US" sz="9500" b="1" dirty="0">
              <a:latin typeface="Arial" pitchFamily="34" charset="0"/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1857375" y="8743950"/>
            <a:ext cx="21202650" cy="208672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kumimoji="1" lang="ar-SA" sz="5400" b="1" dirty="0" smtClean="0"/>
              <a:t>هي عملية اعلام </a:t>
            </a:r>
            <a:r>
              <a:rPr kumimoji="1" lang="ar-SA" sz="5400" b="1" dirty="0" err="1" smtClean="0"/>
              <a:t>المستفيدين </a:t>
            </a:r>
            <a:r>
              <a:rPr kumimoji="1" lang="ar-SA" sz="5400" b="1" dirty="0" smtClean="0"/>
              <a:t>– كل في مجال </a:t>
            </a:r>
            <a:r>
              <a:rPr kumimoji="1" lang="ar-SA" sz="5400" b="1" dirty="0" err="1" smtClean="0"/>
              <a:t>اهتمامه </a:t>
            </a:r>
            <a:r>
              <a:rPr kumimoji="1" lang="ar-SA" sz="5400" b="1" dirty="0" smtClean="0"/>
              <a:t>– بما يصل الى المكتبة من مصادر </a:t>
            </a:r>
            <a:r>
              <a:rPr kumimoji="1" lang="ar-SA" sz="5400" b="1" dirty="0" err="1" smtClean="0"/>
              <a:t>المعلومات </a:t>
            </a:r>
            <a:r>
              <a:rPr kumimoji="1" lang="ar-SA" sz="5400" b="1" dirty="0" smtClean="0"/>
              <a:t>، وذلك بعد </a:t>
            </a:r>
            <a:r>
              <a:rPr kumimoji="1" lang="ar-SA" sz="5400" b="1" dirty="0" err="1" smtClean="0"/>
              <a:t>مقابلة </a:t>
            </a:r>
            <a:r>
              <a:rPr kumimoji="1" lang="ar-SA" sz="5400" b="1" dirty="0" smtClean="0"/>
              <a:t>( </a:t>
            </a:r>
            <a:r>
              <a:rPr kumimoji="1" lang="ar-SA" sz="5400" b="1" dirty="0" err="1" smtClean="0"/>
              <a:t>مضاهاة </a:t>
            </a:r>
            <a:r>
              <a:rPr kumimoji="1" lang="ar-SA" sz="5400" b="1" dirty="0" smtClean="0"/>
              <a:t>) موضوعات اهتمامات المستفيدين بموضوعات مصادر المعلومات المضافة حديثا الى المكتبة او مركز </a:t>
            </a:r>
            <a:r>
              <a:rPr kumimoji="1" lang="ar-SA" sz="5400" b="1" dirty="0" smtClean="0"/>
              <a:t>المعلومات.</a:t>
            </a:r>
            <a:endParaRPr kumimoji="1" lang="en-US" sz="5400" b="1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8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8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5" grpId="0" build="p"/>
      <p:bldP spid="38916" grpId="0" animBg="1"/>
      <p:bldP spid="38917" grpId="0" animBg="1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Shape 288"/>
          <p:cNvSpPr/>
          <p:nvPr/>
        </p:nvSpPr>
        <p:spPr>
          <a:xfrm>
            <a:off x="10988384" y="3830260"/>
            <a:ext cx="2342676" cy="32220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lnSpc>
                <a:spcPct val="150000"/>
              </a:lnSpc>
              <a:defRPr sz="20000">
                <a:solidFill>
                  <a:srgbClr val="44BE9B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20000" dirty="0">
                <a:solidFill>
                  <a:schemeClr val="accent3"/>
                </a:solidFill>
              </a:rPr>
              <a:t></a:t>
            </a:r>
          </a:p>
        </p:txBody>
      </p:sp>
      <p:sp>
        <p:nvSpPr>
          <p:cNvPr id="290" name="Shape 290"/>
          <p:cNvSpPr/>
          <p:nvPr/>
        </p:nvSpPr>
        <p:spPr>
          <a:xfrm>
            <a:off x="7639478" y="1614268"/>
            <a:ext cx="9230828" cy="1477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defTabSz="647700">
              <a:lnSpc>
                <a:spcPct val="120000"/>
              </a:lnSpc>
              <a:spcBef>
                <a:spcPts val="1700"/>
              </a:spcBef>
              <a:defRPr sz="45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lang="ar-SA" sz="9600" dirty="0" smtClean="0">
                <a:solidFill>
                  <a:srgbClr val="FF0000"/>
                </a:solidFill>
              </a:rPr>
              <a:t>نشاط ؟</a:t>
            </a:r>
            <a:endParaRPr sz="34400" dirty="0">
              <a:solidFill>
                <a:srgbClr val="FF0000"/>
              </a:solidFill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4115622" y="9597092"/>
            <a:ext cx="1843087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6000" b="1" dirty="0" smtClean="0">
                <a:solidFill>
                  <a:schemeClr val="tx1"/>
                </a:solidFill>
              </a:rPr>
              <a:t>قم بزيارة </a:t>
            </a:r>
            <a:r>
              <a:rPr lang="ar-SA" sz="6000" b="1" dirty="0" smtClean="0">
                <a:solidFill>
                  <a:schemeClr val="tx1"/>
                </a:solidFill>
              </a:rPr>
              <a:t>لإحدى </a:t>
            </a:r>
            <a:r>
              <a:rPr lang="ar-SA" sz="6000" b="1" dirty="0" err="1" smtClean="0">
                <a:solidFill>
                  <a:schemeClr val="tx1"/>
                </a:solidFill>
              </a:rPr>
              <a:t>المكتبات </a:t>
            </a:r>
            <a:r>
              <a:rPr lang="ar-SA" sz="6000" b="1" dirty="0" smtClean="0">
                <a:solidFill>
                  <a:schemeClr val="tx1"/>
                </a:solidFill>
              </a:rPr>
              <a:t>(واقعية أو افتراضية) </a:t>
            </a:r>
            <a:r>
              <a:rPr lang="ar-SA" sz="6000" b="1" dirty="0" smtClean="0">
                <a:solidFill>
                  <a:schemeClr val="tx1"/>
                </a:solidFill>
              </a:rPr>
              <a:t>واكتب تقريراً موجزاً متضمناً أهم </a:t>
            </a:r>
            <a:r>
              <a:rPr lang="ar-SA" sz="6000" b="1" dirty="0" smtClean="0">
                <a:solidFill>
                  <a:schemeClr val="tx1"/>
                </a:solidFill>
              </a:rPr>
              <a:t>الخدمات التي تقدمها للمستفيدين.</a:t>
            </a:r>
            <a:endParaRPr lang="ar-SA" sz="5400" dirty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7170" name="Picture 2" descr="نتيجة الصورة لـ نشاط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3725" y="3091596"/>
            <a:ext cx="11258550" cy="588043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fill="hold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5" name="Shape 1605"/>
          <p:cNvSpPr/>
          <p:nvPr/>
        </p:nvSpPr>
        <p:spPr>
          <a:xfrm>
            <a:off x="10894953" y="3830260"/>
            <a:ext cx="2529538" cy="32220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lnSpc>
                <a:spcPct val="150000"/>
              </a:lnSpc>
              <a:defRPr sz="20000">
                <a:solidFill>
                  <a:srgbClr val="FB8734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20000" dirty="0">
                <a:solidFill>
                  <a:schemeClr val="accent5"/>
                </a:solidFill>
              </a:rPr>
              <a:t></a:t>
            </a:r>
          </a:p>
        </p:txBody>
      </p:sp>
      <p:sp>
        <p:nvSpPr>
          <p:cNvPr id="5" name="مستطيل 4"/>
          <p:cNvSpPr/>
          <p:nvPr/>
        </p:nvSpPr>
        <p:spPr>
          <a:xfrm>
            <a:off x="6572250" y="7052295"/>
            <a:ext cx="112014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7200" b="1" dirty="0" smtClean="0">
                <a:solidFill>
                  <a:schemeClr val="accent3"/>
                </a:solidFill>
                <a:latin typeface="Calibri" pitchFamily="34" charset="0"/>
              </a:rPr>
              <a:t>انتهى الدرس</a:t>
            </a:r>
          </a:p>
          <a:p>
            <a:r>
              <a:rPr lang="ar-SA" sz="7200" b="1" dirty="0" smtClean="0">
                <a:solidFill>
                  <a:schemeClr val="accent3"/>
                </a:solidFill>
                <a:latin typeface="Calibri" pitchFamily="34" charset="0"/>
              </a:rPr>
              <a:t>شكرا لكم</a:t>
            </a:r>
          </a:p>
          <a:p>
            <a:endParaRPr lang="ar-SA" sz="7200" dirty="0">
              <a:solidFill>
                <a:schemeClr val="accent3"/>
              </a:solidFill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16" fill="hold" grpId="1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7" dur="450"/>
                                        <p:tgtEl>
                                          <p:spTgt spid="1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5" grpId="1" animBg="1" advAuto="0"/>
      <p:bldP spid="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27189198fdf992ea2412369f927715b41d781616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theme/theme1.xml><?xml version="1.0" encoding="utf-8"?>
<a:theme xmlns:a="http://schemas.openxmlformats.org/drawingml/2006/main" name="انقلاب">
  <a:themeElements>
    <a:clrScheme name="انقلاب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انقلاب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انقلاب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635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508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562</TotalTime>
  <Words>803</Words>
  <Application>Microsoft Office PowerPoint</Application>
  <PresentationFormat>مخصص</PresentationFormat>
  <Paragraphs>113</Paragraphs>
  <Slides>15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15</vt:i4>
      </vt:variant>
    </vt:vector>
  </HeadingPairs>
  <TitlesOfParts>
    <vt:vector size="16" baseType="lpstr">
      <vt:lpstr>انقلاب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الخدمات المرجعية</vt:lpstr>
      <vt:lpstr>التصوير</vt:lpstr>
      <vt:lpstr>الاحاطة الجارية</vt:lpstr>
      <vt:lpstr>الشريحة 14</vt:lpstr>
      <vt:lpstr>الشريحة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 7</dc:creator>
  <cp:lastModifiedBy>الحريري</cp:lastModifiedBy>
  <cp:revision>114</cp:revision>
  <dcterms:modified xsi:type="dcterms:W3CDTF">2017-10-01T17:46:07Z</dcterms:modified>
</cp:coreProperties>
</file>