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Hacen Tunisia" charset="1" panose="02000500000000000000"/>
      <p:regular r:id="rId10"/>
    </p:embeddedFont>
    <p:embeddedFont>
      <p:font typeface="Hacen Tunisia Bold" charset="1" panose="02000500000000000000"/>
      <p:regular r:id="rId11"/>
    </p:embeddedFont>
    <p:embeddedFont>
      <p:font typeface="Hacen Tunisia Light" charset="1" panose="020005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slides/slide1.xml" Type="http://schemas.openxmlformats.org/officeDocument/2006/relationships/slide"/><Relationship Id="rId14" Target="slides/slide2.xml" Type="http://schemas.openxmlformats.org/officeDocument/2006/relationships/slide"/><Relationship Id="rId15" Target="slides/slide3.xml" Type="http://schemas.openxmlformats.org/officeDocument/2006/relationships/slide"/><Relationship Id="rId16" Target="slides/slide4.xml" Type="http://schemas.openxmlformats.org/officeDocument/2006/relationships/slide"/><Relationship Id="rId17" Target="slides/slide5.xml" Type="http://schemas.openxmlformats.org/officeDocument/2006/relationships/slide"/><Relationship Id="rId18" Target="slides/slide6.xml" Type="http://schemas.openxmlformats.org/officeDocument/2006/relationships/slide"/><Relationship Id="rId19" Target="slides/slide7.xml" Type="http://schemas.openxmlformats.org/officeDocument/2006/relationships/slide"/><Relationship Id="rId2" Target="presProps.xml" Type="http://schemas.openxmlformats.org/officeDocument/2006/relationships/presProps"/><Relationship Id="rId20" Target="slides/slide8.xml" Type="http://schemas.openxmlformats.org/officeDocument/2006/relationships/slide"/><Relationship Id="rId21" Target="slides/slide9.xml" Type="http://schemas.openxmlformats.org/officeDocument/2006/relationships/slide"/><Relationship Id="rId22" Target="slides/slide10.xml" Type="http://schemas.openxmlformats.org/officeDocument/2006/relationships/slide"/><Relationship Id="rId23" Target="slides/slide11.xml" Type="http://schemas.openxmlformats.org/officeDocument/2006/relationships/slide"/><Relationship Id="rId24" Target="slides/slide12.xml" Type="http://schemas.openxmlformats.org/officeDocument/2006/relationships/slide"/><Relationship Id="rId25" Target="slides/slide13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png" Type="http://schemas.openxmlformats.org/officeDocument/2006/relationships/image"/><Relationship Id="rId4" Target="../media/image25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jpe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Relationship Id="rId3" Target="../media/image34.svg" Type="http://schemas.openxmlformats.org/officeDocument/2006/relationships/image"/><Relationship Id="rId4" Target="../media/image35.jpeg" Type="http://schemas.openxmlformats.org/officeDocument/2006/relationships/image"/><Relationship Id="rId5" Target="../media/image36.png" Type="http://schemas.openxmlformats.org/officeDocument/2006/relationships/image"/><Relationship Id="rId6" Target="../media/image37.jpe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jpe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png" Type="http://schemas.openxmlformats.org/officeDocument/2006/relationships/image"/><Relationship Id="rId11" Target="../media/image46.sv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41.png" Type="http://schemas.openxmlformats.org/officeDocument/2006/relationships/image"/><Relationship Id="rId7" Target="../media/image42.svg" Type="http://schemas.openxmlformats.org/officeDocument/2006/relationships/image"/><Relationship Id="rId8" Target="../media/image43.png" Type="http://schemas.openxmlformats.org/officeDocument/2006/relationships/image"/><Relationship Id="rId9" Target="../media/image44.sv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png" Type="http://schemas.openxmlformats.org/officeDocument/2006/relationships/image"/><Relationship Id="rId3" Target="../media/image48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B4B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68471" y="3529960"/>
            <a:ext cx="8217084" cy="2606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13"/>
              </a:lnSpc>
            </a:pPr>
            <a:r>
              <a:rPr lang="en-US" sz="9425">
                <a:solidFill>
                  <a:srgbClr val="F7B4A7"/>
                </a:solidFill>
                <a:cs typeface="Hacen Tunisia Bold"/>
              </a:rPr>
              <a:t>الانترنت و أساليب البحث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0">
            <a:off x="10349524" y="-1921745"/>
            <a:ext cx="6755642" cy="4114800"/>
          </a:xfrm>
          <a:custGeom>
            <a:avLst/>
            <a:gdLst/>
            <a:ahLst/>
            <a:cxnLst/>
            <a:rect r="r" b="b" t="t" l="l"/>
            <a:pathLst>
              <a:path h="4114800" w="6755642">
                <a:moveTo>
                  <a:pt x="6755642" y="0"/>
                </a:moveTo>
                <a:lnTo>
                  <a:pt x="0" y="0"/>
                </a:lnTo>
                <a:lnTo>
                  <a:pt x="0" y="4114800"/>
                </a:lnTo>
                <a:lnTo>
                  <a:pt x="6755642" y="4114800"/>
                </a:lnTo>
                <a:lnTo>
                  <a:pt x="675564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0789839" y="1790711"/>
            <a:ext cx="1194327" cy="2586142"/>
          </a:xfrm>
          <a:custGeom>
            <a:avLst/>
            <a:gdLst/>
            <a:ahLst/>
            <a:cxnLst/>
            <a:rect r="r" b="b" t="t" l="l"/>
            <a:pathLst>
              <a:path h="2586142" w="1194327">
                <a:moveTo>
                  <a:pt x="1194327" y="0"/>
                </a:moveTo>
                <a:lnTo>
                  <a:pt x="0" y="0"/>
                </a:lnTo>
                <a:lnTo>
                  <a:pt x="0" y="2586142"/>
                </a:lnTo>
                <a:lnTo>
                  <a:pt x="1194327" y="2586142"/>
                </a:lnTo>
                <a:lnTo>
                  <a:pt x="119432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835057" y="2021154"/>
            <a:ext cx="5357753" cy="5591583"/>
          </a:xfrm>
          <a:custGeom>
            <a:avLst/>
            <a:gdLst/>
            <a:ahLst/>
            <a:cxnLst/>
            <a:rect r="r" b="b" t="t" l="l"/>
            <a:pathLst>
              <a:path h="5591583" w="5357753">
                <a:moveTo>
                  <a:pt x="0" y="0"/>
                </a:moveTo>
                <a:lnTo>
                  <a:pt x="5357753" y="0"/>
                </a:lnTo>
                <a:lnTo>
                  <a:pt x="5357753" y="5591582"/>
                </a:lnTo>
                <a:lnTo>
                  <a:pt x="0" y="55915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6091108" y="1264426"/>
            <a:ext cx="3144039" cy="2440918"/>
          </a:xfrm>
          <a:custGeom>
            <a:avLst/>
            <a:gdLst/>
            <a:ahLst/>
            <a:cxnLst/>
            <a:rect r="r" b="b" t="t" l="l"/>
            <a:pathLst>
              <a:path h="2440918" w="3144039">
                <a:moveTo>
                  <a:pt x="3144040" y="0"/>
                </a:moveTo>
                <a:lnTo>
                  <a:pt x="0" y="0"/>
                </a:lnTo>
                <a:lnTo>
                  <a:pt x="0" y="2440918"/>
                </a:lnTo>
                <a:lnTo>
                  <a:pt x="3144040" y="2440918"/>
                </a:lnTo>
                <a:lnTo>
                  <a:pt x="314404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5768833" y="5005800"/>
            <a:ext cx="1894295" cy="4252500"/>
          </a:xfrm>
          <a:custGeom>
            <a:avLst/>
            <a:gdLst/>
            <a:ahLst/>
            <a:cxnLst/>
            <a:rect r="r" b="b" t="t" l="l"/>
            <a:pathLst>
              <a:path h="4252500" w="1894295">
                <a:moveTo>
                  <a:pt x="1894295" y="0"/>
                </a:moveTo>
                <a:lnTo>
                  <a:pt x="0" y="0"/>
                </a:lnTo>
                <a:lnTo>
                  <a:pt x="0" y="4252500"/>
                </a:lnTo>
                <a:lnTo>
                  <a:pt x="1894295" y="4252500"/>
                </a:lnTo>
                <a:lnTo>
                  <a:pt x="1894295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0789839" y="7612736"/>
            <a:ext cx="3486358" cy="4114800"/>
          </a:xfrm>
          <a:custGeom>
            <a:avLst/>
            <a:gdLst/>
            <a:ahLst/>
            <a:cxnLst/>
            <a:rect r="r" b="b" t="t" l="l"/>
            <a:pathLst>
              <a:path h="4114800" w="3486358">
                <a:moveTo>
                  <a:pt x="3486358" y="0"/>
                </a:moveTo>
                <a:lnTo>
                  <a:pt x="0" y="0"/>
                </a:lnTo>
                <a:lnTo>
                  <a:pt x="0" y="4114800"/>
                </a:lnTo>
                <a:lnTo>
                  <a:pt x="3486358" y="4114800"/>
                </a:lnTo>
                <a:lnTo>
                  <a:pt x="3486358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B4B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76644" y="1315937"/>
            <a:ext cx="11012535" cy="7313430"/>
            <a:chOff x="0" y="0"/>
            <a:chExt cx="14683380" cy="9751240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5448524" y="-85725"/>
              <a:ext cx="8617520" cy="17530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9892"/>
                </a:lnSpc>
              </a:pPr>
              <a:r>
                <a:rPr lang="en-US" sz="8243">
                  <a:solidFill>
                    <a:srgbClr val="F7B4A7"/>
                  </a:solidFill>
                  <a:cs typeface="Hacen Tunisia Bold"/>
                </a:rPr>
                <a:t>اهداف الدرس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4598750"/>
              <a:ext cx="14683380" cy="50568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4345"/>
                </a:lnSpc>
              </a:pPr>
              <a:r>
                <a:rPr lang="en-US" sz="3104">
                  <a:solidFill>
                    <a:srgbClr val="94DDDE"/>
                  </a:solidFill>
                  <a:latin typeface="Hacen Tunisia Light"/>
                </a:rPr>
                <a:t>1-يبين مفهوم الإنترنت.</a:t>
              </a:r>
            </a:p>
            <a:p>
              <a:pPr algn="just">
                <a:lnSpc>
                  <a:spcPts val="4345"/>
                </a:lnSpc>
              </a:pPr>
              <a:r>
                <a:rPr lang="en-US" sz="3104">
                  <a:solidFill>
                    <a:srgbClr val="94DDDE"/>
                  </a:solidFill>
                  <a:latin typeface="Hacen Tunisia Light"/>
                </a:rPr>
                <a:t>2- يوضح خدمات الإنترنت المعلوماتية. </a:t>
              </a:r>
            </a:p>
            <a:p>
              <a:pPr algn="just">
                <a:lnSpc>
                  <a:spcPts val="4345"/>
                </a:lnSpc>
              </a:pPr>
              <a:r>
                <a:rPr lang="en-US" sz="3104">
                  <a:solidFill>
                    <a:srgbClr val="94DDDE"/>
                  </a:solidFill>
                  <a:latin typeface="Hacen Tunisia Light"/>
                </a:rPr>
                <a:t>3- يشرح أهم أساليب البحث في الإنترنت.</a:t>
              </a:r>
            </a:p>
            <a:p>
              <a:pPr algn="just">
                <a:lnSpc>
                  <a:spcPts val="4345"/>
                </a:lnSpc>
              </a:pPr>
              <a:r>
                <a:rPr lang="en-US" sz="3104">
                  <a:solidFill>
                    <a:srgbClr val="94DDDE"/>
                  </a:solidFill>
                  <a:latin typeface="Hacen Tunisia Light"/>
                </a:rPr>
                <a:t>4- يوضح مفهوم محركات البحث.</a:t>
              </a:r>
            </a:p>
            <a:p>
              <a:pPr algn="just">
                <a:lnSpc>
                  <a:spcPts val="4345"/>
                </a:lnSpc>
              </a:pPr>
              <a:r>
                <a:rPr lang="en-US" sz="3104">
                  <a:solidFill>
                    <a:srgbClr val="94DDDE"/>
                  </a:solidFill>
                  <a:latin typeface="Hacen Tunisia Light"/>
                </a:rPr>
                <a:t>5- يتعرف على محركات البحث و فوائد استخدامه.</a:t>
              </a:r>
            </a:p>
            <a:p>
              <a:pPr algn="just">
                <a:lnSpc>
                  <a:spcPts val="4345"/>
                </a:lnSpc>
              </a:pPr>
              <a:r>
                <a:rPr lang="en-US" sz="3104">
                  <a:solidFill>
                    <a:srgbClr val="94DDDE"/>
                  </a:solidFill>
                  <a:latin typeface="Hacen Tunisia Light"/>
                </a:rPr>
                <a:t>6- يحدد اهم محركات البحث العالمية.</a:t>
              </a:r>
            </a:p>
            <a:p>
              <a:pPr algn="just">
                <a:lnSpc>
                  <a:spcPts val="4345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0">
            <a:off x="13103696" y="1684366"/>
            <a:ext cx="3874545" cy="5122596"/>
          </a:xfrm>
          <a:custGeom>
            <a:avLst/>
            <a:gdLst/>
            <a:ahLst/>
            <a:cxnLst/>
            <a:rect r="r" b="b" t="t" l="l"/>
            <a:pathLst>
              <a:path h="5122596" w="3874545">
                <a:moveTo>
                  <a:pt x="3874546" y="0"/>
                </a:moveTo>
                <a:lnTo>
                  <a:pt x="0" y="0"/>
                </a:lnTo>
                <a:lnTo>
                  <a:pt x="0" y="5122596"/>
                </a:lnTo>
                <a:lnTo>
                  <a:pt x="3874546" y="5122596"/>
                </a:lnTo>
                <a:lnTo>
                  <a:pt x="387454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2032479" y="2475095"/>
            <a:ext cx="3874545" cy="5122596"/>
          </a:xfrm>
          <a:custGeom>
            <a:avLst/>
            <a:gdLst/>
            <a:ahLst/>
            <a:cxnLst/>
            <a:rect r="r" b="b" t="t" l="l"/>
            <a:pathLst>
              <a:path h="5122596" w="3874545">
                <a:moveTo>
                  <a:pt x="3874545" y="0"/>
                </a:moveTo>
                <a:lnTo>
                  <a:pt x="0" y="0"/>
                </a:lnTo>
                <a:lnTo>
                  <a:pt x="0" y="5122595"/>
                </a:lnTo>
                <a:lnTo>
                  <a:pt x="3874545" y="5122595"/>
                </a:lnTo>
                <a:lnTo>
                  <a:pt x="387454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53876" y="2660798"/>
            <a:ext cx="11635404" cy="5574918"/>
            <a:chOff x="0" y="0"/>
            <a:chExt cx="15513873" cy="7433224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-95250"/>
              <a:ext cx="15513873" cy="17843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19"/>
                </a:lnSpc>
              </a:pPr>
              <a:r>
                <a:rPr lang="en-US" sz="8349">
                  <a:solidFill>
                    <a:srgbClr val="F0ABC1"/>
                  </a:solidFill>
                  <a:cs typeface="Hacen Tunisia Bold"/>
                </a:rPr>
                <a:t>الإنترنت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2785023"/>
              <a:ext cx="15513873" cy="39014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619"/>
                </a:lnSpc>
              </a:pPr>
              <a:r>
                <a:rPr lang="en-US" sz="3299">
                  <a:solidFill>
                    <a:srgbClr val="2B4B82"/>
                  </a:solidFill>
                  <a:cs typeface="Hacen Tunisia Light"/>
                </a:rPr>
                <a:t>شبكة عالمية تضم ملايين من الحاسبات الآلية </a:t>
              </a:r>
            </a:p>
            <a:p>
              <a:pPr algn="ctr">
                <a:lnSpc>
                  <a:spcPts val="4619"/>
                </a:lnSpc>
              </a:pPr>
              <a:r>
                <a:rPr lang="en-US" sz="3299">
                  <a:solidFill>
                    <a:srgbClr val="2B4B82"/>
                  </a:solidFill>
                  <a:cs typeface="Hacen Tunisia Light"/>
                </a:rPr>
                <a:t>ترتبط ببعضها عن طريق الشبكة الهاتفية</a:t>
              </a:r>
            </a:p>
            <a:p>
              <a:pPr algn="ctr">
                <a:lnSpc>
                  <a:spcPts val="4619"/>
                </a:lnSpc>
              </a:pPr>
              <a:r>
                <a:rPr lang="en-US" sz="3299">
                  <a:solidFill>
                    <a:srgbClr val="2B4B82"/>
                  </a:solidFill>
                  <a:latin typeface="Hacen Tunisia Light"/>
                </a:rPr>
                <a:t> والأقمار الصناعية , وتعد أكبر شبكة </a:t>
              </a:r>
            </a:p>
            <a:p>
              <a:pPr algn="ctr">
                <a:lnSpc>
                  <a:spcPts val="4759"/>
                </a:lnSpc>
              </a:pPr>
              <a:r>
                <a:rPr lang="en-US" sz="3399">
                  <a:solidFill>
                    <a:srgbClr val="2B4B82"/>
                  </a:solidFill>
                  <a:cs typeface="Hacen Tunisia Light"/>
                </a:rPr>
                <a:t>حاسبات في العالم .</a:t>
              </a:r>
            </a:p>
            <a:p>
              <a:pPr algn="ctr">
                <a:lnSpc>
                  <a:spcPts val="461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0">
            <a:off x="13690562" y="-963412"/>
            <a:ext cx="4597438" cy="2842053"/>
          </a:xfrm>
          <a:custGeom>
            <a:avLst/>
            <a:gdLst/>
            <a:ahLst/>
            <a:cxnLst/>
            <a:rect r="r" b="b" t="t" l="l"/>
            <a:pathLst>
              <a:path h="2842053" w="4597438">
                <a:moveTo>
                  <a:pt x="4597438" y="0"/>
                </a:moveTo>
                <a:lnTo>
                  <a:pt x="0" y="0"/>
                </a:lnTo>
                <a:lnTo>
                  <a:pt x="0" y="2842052"/>
                </a:lnTo>
                <a:lnTo>
                  <a:pt x="4597438" y="2842052"/>
                </a:lnTo>
                <a:lnTo>
                  <a:pt x="459743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659495" y="390596"/>
            <a:ext cx="2076668" cy="1276207"/>
          </a:xfrm>
          <a:custGeom>
            <a:avLst/>
            <a:gdLst/>
            <a:ahLst/>
            <a:cxnLst/>
            <a:rect r="r" b="b" t="t" l="l"/>
            <a:pathLst>
              <a:path h="1276207" w="2076668">
                <a:moveTo>
                  <a:pt x="0" y="0"/>
                </a:moveTo>
                <a:lnTo>
                  <a:pt x="2076668" y="0"/>
                </a:lnTo>
                <a:lnTo>
                  <a:pt x="2076668" y="1276208"/>
                </a:lnTo>
                <a:lnTo>
                  <a:pt x="0" y="12762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311332" y="-2447996"/>
            <a:ext cx="3837986" cy="4114800"/>
          </a:xfrm>
          <a:custGeom>
            <a:avLst/>
            <a:gdLst/>
            <a:ahLst/>
            <a:cxnLst/>
            <a:rect r="r" b="b" t="t" l="l"/>
            <a:pathLst>
              <a:path h="4114800" w="3837986">
                <a:moveTo>
                  <a:pt x="3837987" y="0"/>
                </a:moveTo>
                <a:lnTo>
                  <a:pt x="0" y="0"/>
                </a:lnTo>
                <a:lnTo>
                  <a:pt x="0" y="4114800"/>
                </a:lnTo>
                <a:lnTo>
                  <a:pt x="3837987" y="4114800"/>
                </a:lnTo>
                <a:lnTo>
                  <a:pt x="383798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7936002" y="-3759204"/>
            <a:ext cx="5357753" cy="5591583"/>
          </a:xfrm>
          <a:custGeom>
            <a:avLst/>
            <a:gdLst/>
            <a:ahLst/>
            <a:cxnLst/>
            <a:rect r="r" b="b" t="t" l="l"/>
            <a:pathLst>
              <a:path h="5591583" w="5357753">
                <a:moveTo>
                  <a:pt x="5357752" y="0"/>
                </a:moveTo>
                <a:lnTo>
                  <a:pt x="0" y="0"/>
                </a:lnTo>
                <a:lnTo>
                  <a:pt x="0" y="5591583"/>
                </a:lnTo>
                <a:lnTo>
                  <a:pt x="5357752" y="5591583"/>
                </a:lnTo>
                <a:lnTo>
                  <a:pt x="5357752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060562" y="3471374"/>
            <a:ext cx="13198738" cy="530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67"/>
              </a:lnSpc>
            </a:pPr>
            <a:r>
              <a:rPr lang="en-US" sz="3099">
                <a:solidFill>
                  <a:srgbClr val="94DDDE"/>
                </a:solidFill>
                <a:cs typeface="Hacen Tunisia Light"/>
              </a:rPr>
              <a:t>ا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548336" y="4164801"/>
            <a:ext cx="13382562" cy="5093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005"/>
              </a:lnSpc>
            </a:pPr>
            <a:r>
              <a:rPr lang="en-US" sz="5718">
                <a:solidFill>
                  <a:srgbClr val="94DDDE"/>
                </a:solidFill>
                <a:latin typeface="Hacen Tunisia Light"/>
              </a:rPr>
              <a:t>1/ البحث في مصادر المعلومات.</a:t>
            </a:r>
          </a:p>
          <a:p>
            <a:pPr algn="just">
              <a:lnSpc>
                <a:spcPts val="8005"/>
              </a:lnSpc>
            </a:pPr>
          </a:p>
          <a:p>
            <a:pPr algn="ctr">
              <a:lnSpc>
                <a:spcPts val="8005"/>
              </a:lnSpc>
            </a:pPr>
            <a:r>
              <a:rPr lang="en-US" sz="5718">
                <a:solidFill>
                  <a:srgbClr val="94DDDE"/>
                </a:solidFill>
                <a:latin typeface="Hacen Tunisia Light"/>
              </a:rPr>
              <a:t>2/ الخدمة المرجعية الالكترونية.</a:t>
            </a:r>
          </a:p>
          <a:p>
            <a:pPr algn="just">
              <a:lnSpc>
                <a:spcPts val="8005"/>
              </a:lnSpc>
            </a:pPr>
          </a:p>
          <a:p>
            <a:pPr algn="just">
              <a:lnSpc>
                <a:spcPts val="8005"/>
              </a:lnSpc>
            </a:pPr>
            <a:r>
              <a:rPr lang="en-US" sz="5718">
                <a:solidFill>
                  <a:srgbClr val="94DDDE"/>
                </a:solidFill>
                <a:latin typeface="Hacen Tunisia Light"/>
              </a:rPr>
              <a:t>3/ البث الانتقائي للمعلومات.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1224372" y="3769951"/>
            <a:ext cx="2420526" cy="2108729"/>
          </a:xfrm>
          <a:custGeom>
            <a:avLst/>
            <a:gdLst/>
            <a:ahLst/>
            <a:cxnLst/>
            <a:rect r="r" b="b" t="t" l="l"/>
            <a:pathLst>
              <a:path h="2108729" w="2420526">
                <a:moveTo>
                  <a:pt x="0" y="0"/>
                </a:moveTo>
                <a:lnTo>
                  <a:pt x="2420526" y="0"/>
                </a:lnTo>
                <a:lnTo>
                  <a:pt x="2420526" y="2108729"/>
                </a:lnTo>
                <a:lnTo>
                  <a:pt x="0" y="21087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65184" y="5640660"/>
            <a:ext cx="2648521" cy="2332280"/>
          </a:xfrm>
          <a:custGeom>
            <a:avLst/>
            <a:gdLst/>
            <a:ahLst/>
            <a:cxnLst/>
            <a:rect r="r" b="b" t="t" l="l"/>
            <a:pathLst>
              <a:path h="2332280" w="2648521">
                <a:moveTo>
                  <a:pt x="0" y="0"/>
                </a:moveTo>
                <a:lnTo>
                  <a:pt x="2648521" y="0"/>
                </a:lnTo>
                <a:lnTo>
                  <a:pt x="2648521" y="2332280"/>
                </a:lnTo>
                <a:lnTo>
                  <a:pt x="0" y="2332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975470" y="7419549"/>
            <a:ext cx="2669427" cy="2360336"/>
          </a:xfrm>
          <a:custGeom>
            <a:avLst/>
            <a:gdLst/>
            <a:ahLst/>
            <a:cxnLst/>
            <a:rect r="r" b="b" t="t" l="l"/>
            <a:pathLst>
              <a:path h="2360336" w="2669427">
                <a:moveTo>
                  <a:pt x="0" y="0"/>
                </a:moveTo>
                <a:lnTo>
                  <a:pt x="2669428" y="0"/>
                </a:lnTo>
                <a:lnTo>
                  <a:pt x="2669428" y="2360336"/>
                </a:lnTo>
                <a:lnTo>
                  <a:pt x="0" y="23603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684469" y="2003630"/>
            <a:ext cx="13574831" cy="8943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47"/>
              </a:lnSpc>
            </a:pPr>
            <a:r>
              <a:rPr lang="en-US" sz="5950">
                <a:solidFill>
                  <a:srgbClr val="F7B4A7"/>
                </a:solidFill>
                <a:cs typeface="Hacen Tunisia Bold"/>
              </a:rPr>
              <a:t>خدمات الانترنت المعلوماتية: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B4B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183593" y="4020789"/>
            <a:ext cx="10578305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739"/>
              </a:lnSpc>
            </a:pPr>
            <a:r>
              <a:rPr lang="en-US" sz="6450">
                <a:solidFill>
                  <a:srgbClr val="F7B4A7"/>
                </a:solidFill>
                <a:cs typeface="Hacen Tunisia"/>
              </a:rPr>
              <a:t>أهم أساليب البحث في الإنترنت: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0">
            <a:off x="1623553" y="1710976"/>
            <a:ext cx="3662625" cy="5642699"/>
          </a:xfrm>
          <a:custGeom>
            <a:avLst/>
            <a:gdLst/>
            <a:ahLst/>
            <a:cxnLst/>
            <a:rect r="r" b="b" t="t" l="l"/>
            <a:pathLst>
              <a:path h="5642699" w="3662625">
                <a:moveTo>
                  <a:pt x="3662625" y="0"/>
                </a:moveTo>
                <a:lnTo>
                  <a:pt x="0" y="0"/>
                </a:lnTo>
                <a:lnTo>
                  <a:pt x="0" y="5642699"/>
                </a:lnTo>
                <a:lnTo>
                  <a:pt x="3662625" y="5642699"/>
                </a:lnTo>
                <a:lnTo>
                  <a:pt x="366262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4DD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693572" y="816946"/>
            <a:ext cx="11594428" cy="2064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19"/>
              </a:lnSpc>
            </a:pPr>
            <a:r>
              <a:rPr lang="en-US" sz="8000">
                <a:solidFill>
                  <a:srgbClr val="F3F2F2"/>
                </a:solidFill>
                <a:latin typeface="Hacen Tunisia"/>
              </a:rPr>
              <a:t>1/ الوصول المباشر من خلال عناوين الموقع.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0">
            <a:off x="1022538" y="3018272"/>
            <a:ext cx="7411325" cy="4635447"/>
          </a:xfrm>
          <a:custGeom>
            <a:avLst/>
            <a:gdLst/>
            <a:ahLst/>
            <a:cxnLst/>
            <a:rect r="r" b="b" t="t" l="l"/>
            <a:pathLst>
              <a:path h="4635447" w="7411325">
                <a:moveTo>
                  <a:pt x="7411325" y="0"/>
                </a:moveTo>
                <a:lnTo>
                  <a:pt x="0" y="0"/>
                </a:lnTo>
                <a:lnTo>
                  <a:pt x="0" y="4635447"/>
                </a:lnTo>
                <a:lnTo>
                  <a:pt x="7411325" y="4635447"/>
                </a:lnTo>
                <a:lnTo>
                  <a:pt x="741132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5284180" y="8613636"/>
            <a:ext cx="4338720" cy="2713672"/>
          </a:xfrm>
          <a:custGeom>
            <a:avLst/>
            <a:gdLst/>
            <a:ahLst/>
            <a:cxnLst/>
            <a:rect r="r" b="b" t="t" l="l"/>
            <a:pathLst>
              <a:path h="2713672" w="4338720">
                <a:moveTo>
                  <a:pt x="4338720" y="0"/>
                </a:moveTo>
                <a:lnTo>
                  <a:pt x="0" y="0"/>
                </a:lnTo>
                <a:lnTo>
                  <a:pt x="0" y="2713671"/>
                </a:lnTo>
                <a:lnTo>
                  <a:pt x="4338720" y="2713671"/>
                </a:lnTo>
                <a:lnTo>
                  <a:pt x="433872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022538" y="7483497"/>
            <a:ext cx="3289448" cy="2057400"/>
          </a:xfrm>
          <a:custGeom>
            <a:avLst/>
            <a:gdLst/>
            <a:ahLst/>
            <a:cxnLst/>
            <a:rect r="r" b="b" t="t" l="l"/>
            <a:pathLst>
              <a:path h="2057400" w="3289448">
                <a:moveTo>
                  <a:pt x="3289448" y="0"/>
                </a:moveTo>
                <a:lnTo>
                  <a:pt x="0" y="0"/>
                </a:lnTo>
                <a:lnTo>
                  <a:pt x="0" y="2057400"/>
                </a:lnTo>
                <a:lnTo>
                  <a:pt x="3289448" y="2057400"/>
                </a:lnTo>
                <a:lnTo>
                  <a:pt x="328944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678204" y="712171"/>
            <a:ext cx="3289448" cy="2057400"/>
          </a:xfrm>
          <a:custGeom>
            <a:avLst/>
            <a:gdLst/>
            <a:ahLst/>
            <a:cxnLst/>
            <a:rect r="r" b="b" t="t" l="l"/>
            <a:pathLst>
              <a:path h="2057400" w="3289448">
                <a:moveTo>
                  <a:pt x="3289448" y="0"/>
                </a:moveTo>
                <a:lnTo>
                  <a:pt x="0" y="0"/>
                </a:lnTo>
                <a:lnTo>
                  <a:pt x="0" y="2057400"/>
                </a:lnTo>
                <a:lnTo>
                  <a:pt x="3289448" y="2057400"/>
                </a:lnTo>
                <a:lnTo>
                  <a:pt x="328944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453540" y="4163695"/>
            <a:ext cx="10737178" cy="2064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19"/>
              </a:lnSpc>
            </a:pPr>
            <a:r>
              <a:rPr lang="en-US" sz="8000">
                <a:solidFill>
                  <a:srgbClr val="000000"/>
                </a:solidFill>
                <a:latin typeface="Hacen Tunisia"/>
              </a:rPr>
              <a:t>2/ البحث من خلال الأدلة الموضوعية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693572" y="7891844"/>
            <a:ext cx="11308678" cy="2064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19"/>
              </a:lnSpc>
            </a:pPr>
            <a:r>
              <a:rPr lang="en-US" sz="8000">
                <a:solidFill>
                  <a:srgbClr val="F7B4A7"/>
                </a:solidFill>
                <a:latin typeface="Hacen Tunisia"/>
              </a:rPr>
              <a:t>3/ البحث من خلال محركات البحث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B4B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4058" y="4026960"/>
            <a:ext cx="8253456" cy="5231340"/>
          </a:xfrm>
          <a:custGeom>
            <a:avLst/>
            <a:gdLst/>
            <a:ahLst/>
            <a:cxnLst/>
            <a:rect r="r" b="b" t="t" l="l"/>
            <a:pathLst>
              <a:path h="5231340" w="8253456">
                <a:moveTo>
                  <a:pt x="0" y="0"/>
                </a:moveTo>
                <a:lnTo>
                  <a:pt x="8253455" y="0"/>
                </a:lnTo>
                <a:lnTo>
                  <a:pt x="8253455" y="5231340"/>
                </a:lnTo>
                <a:lnTo>
                  <a:pt x="0" y="5231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120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811658" y="1836928"/>
            <a:ext cx="8489114" cy="3295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39"/>
              </a:lnSpc>
            </a:pPr>
            <a:r>
              <a:rPr lang="en-US" sz="10449">
                <a:solidFill>
                  <a:srgbClr val="F7B4A7"/>
                </a:solidFill>
                <a:cs typeface="Hacen Tunisia Bold"/>
              </a:rPr>
              <a:t>محركات البحث الإلكترونية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4DD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028700" y="5115027"/>
            <a:ext cx="5131837" cy="4114800"/>
          </a:xfrm>
          <a:custGeom>
            <a:avLst/>
            <a:gdLst/>
            <a:ahLst/>
            <a:cxnLst/>
            <a:rect r="r" b="b" t="t" l="l"/>
            <a:pathLst>
              <a:path h="4114800" w="5131837">
                <a:moveTo>
                  <a:pt x="5131837" y="0"/>
                </a:moveTo>
                <a:lnTo>
                  <a:pt x="0" y="0"/>
                </a:lnTo>
                <a:lnTo>
                  <a:pt x="0" y="4114800"/>
                </a:lnTo>
                <a:lnTo>
                  <a:pt x="5131837" y="4114800"/>
                </a:lnTo>
                <a:lnTo>
                  <a:pt x="513183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156709" y="741347"/>
            <a:ext cx="12551626" cy="5418532"/>
            <a:chOff x="0" y="0"/>
            <a:chExt cx="16735502" cy="7224709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699114"/>
              <a:ext cx="16735502" cy="168397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9419"/>
                </a:lnSpc>
              </a:pPr>
              <a:r>
                <a:rPr lang="en-US" sz="7849">
                  <a:solidFill>
                    <a:srgbClr val="31356E"/>
                  </a:solidFill>
                  <a:cs typeface="Hacen Tunisia"/>
                </a:rPr>
                <a:t>تعريف محركات البحث الالكترونية: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701265" y="4326533"/>
              <a:ext cx="16034237" cy="2867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2"/>
                </a:lnSpc>
              </a:pPr>
              <a:r>
                <a:rPr lang="en-US" sz="4660">
                  <a:solidFill>
                    <a:srgbClr val="2B4B82"/>
                  </a:solidFill>
                  <a:cs typeface="Hacen Tunisia Light"/>
                </a:rPr>
                <a:t>برامج مجانية متوفرة من خلال مواقع خاصة على الانترنت تتيح للمستخدم البحث عن معلومات أو اشخاص أو ملفات محددة ضمن مصادر الانترنت المختلفة.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94DD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23950" y="962025"/>
            <a:ext cx="16135350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80"/>
              </a:lnSpc>
            </a:pPr>
            <a:r>
              <a:rPr lang="en-US" sz="6400">
                <a:solidFill>
                  <a:srgbClr val="2B4B82"/>
                </a:solidFill>
                <a:cs typeface="Hacen Tunisia Bold"/>
              </a:rPr>
              <a:t>فوائد محركات البحث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585849" y="4417565"/>
            <a:ext cx="3852005" cy="2166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77"/>
              </a:lnSpc>
            </a:pPr>
            <a:r>
              <a:rPr lang="en-US" sz="4055">
                <a:solidFill>
                  <a:srgbClr val="2B4B82"/>
                </a:solidFill>
                <a:cs typeface="Hacen Tunisia Bold"/>
              </a:rPr>
              <a:t>الوصول الى كم كبير وشامل من المعلومات.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1733254" y="4061988"/>
            <a:ext cx="3871473" cy="2431179"/>
            <a:chOff x="0" y="0"/>
            <a:chExt cx="5161964" cy="3241572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114300"/>
              <a:ext cx="5161964" cy="8341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046"/>
                </a:lnSpc>
              </a:pP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111972"/>
              <a:ext cx="5161964" cy="21296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360"/>
                </a:lnSpc>
              </a:pPr>
              <a:r>
                <a:rPr lang="en-US" sz="4543">
                  <a:solidFill>
                    <a:srgbClr val="2B4B82"/>
                  </a:solidFill>
                  <a:cs typeface="Hacen Tunisia Bold"/>
                </a:rPr>
                <a:t>الحصول على معلومات حديثة..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499383" y="4518157"/>
            <a:ext cx="3792338" cy="1975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1"/>
              </a:lnSpc>
            </a:pPr>
            <a:r>
              <a:rPr lang="en-US" sz="3700">
                <a:solidFill>
                  <a:srgbClr val="2B4B82"/>
                </a:solidFill>
                <a:cs typeface="Hacen Tunisia Bold"/>
              </a:rPr>
              <a:t>افضل مكان للبدء عند البحث عن معلومات محددة.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499383" y="3258915"/>
            <a:ext cx="14736647" cy="973423"/>
            <a:chOff x="0" y="0"/>
            <a:chExt cx="19648863" cy="1297897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18478800" y="-190500"/>
              <a:ext cx="1170063" cy="14883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959"/>
                </a:lnSpc>
              </a:pPr>
              <a:r>
                <a:rPr lang="en-US" sz="6399">
                  <a:solidFill>
                    <a:srgbClr val="2B4B82"/>
                  </a:solidFill>
                  <a:latin typeface="Hacen Tunisia Bold"/>
                </a:rPr>
                <a:t>1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11824166" y="-190500"/>
              <a:ext cx="1170063" cy="14883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959"/>
                </a:lnSpc>
              </a:pPr>
              <a:r>
                <a:rPr lang="en-US" sz="6399">
                  <a:solidFill>
                    <a:srgbClr val="2B4B82"/>
                  </a:solidFill>
                  <a:latin typeface="Hacen Tunisia Bold"/>
                </a:rPr>
                <a:t>2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5495570" y="-190500"/>
              <a:ext cx="1170063" cy="14883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959"/>
                </a:lnSpc>
              </a:pPr>
              <a:r>
                <a:rPr lang="en-US" sz="6399">
                  <a:solidFill>
                    <a:srgbClr val="2B4B82"/>
                  </a:solidFill>
                  <a:latin typeface="Hacen Tunisia Bold"/>
                </a:rPr>
                <a:t>3</a:t>
              </a:r>
            </a:p>
          </p:txBody>
        </p:sp>
        <p:sp>
          <p:nvSpPr>
            <p:cNvPr name="AutoShape 12" id="12"/>
            <p:cNvSpPr/>
            <p:nvPr/>
          </p:nvSpPr>
          <p:spPr>
            <a:xfrm>
              <a:off x="13345513" y="602771"/>
              <a:ext cx="5133287" cy="0"/>
            </a:xfrm>
            <a:prstGeom prst="line">
              <a:avLst/>
            </a:prstGeom>
            <a:ln cap="flat" w="55413">
              <a:solidFill>
                <a:srgbClr val="2B4B82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3" id="13"/>
            <p:cNvSpPr/>
            <p:nvPr/>
          </p:nvSpPr>
          <p:spPr>
            <a:xfrm>
              <a:off x="6665633" y="602771"/>
              <a:ext cx="5133287" cy="0"/>
            </a:xfrm>
            <a:prstGeom prst="line">
              <a:avLst/>
            </a:prstGeom>
            <a:ln cap="flat" w="55413">
              <a:solidFill>
                <a:srgbClr val="2B4B82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4" id="14"/>
            <p:cNvSpPr/>
            <p:nvPr/>
          </p:nvSpPr>
          <p:spPr>
            <a:xfrm>
              <a:off x="0" y="602771"/>
              <a:ext cx="5133287" cy="0"/>
            </a:xfrm>
            <a:prstGeom prst="line">
              <a:avLst/>
            </a:prstGeom>
            <a:ln cap="flat" w="55413">
              <a:solidFill>
                <a:srgbClr val="2B4B82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B4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569828" y="-1095217"/>
            <a:ext cx="6414740" cy="6631780"/>
          </a:xfrm>
          <a:custGeom>
            <a:avLst/>
            <a:gdLst/>
            <a:ahLst/>
            <a:cxnLst/>
            <a:rect r="r" b="b" t="t" l="l"/>
            <a:pathLst>
              <a:path h="6631780" w="6414740">
                <a:moveTo>
                  <a:pt x="6414740" y="0"/>
                </a:moveTo>
                <a:lnTo>
                  <a:pt x="0" y="0"/>
                </a:lnTo>
                <a:lnTo>
                  <a:pt x="0" y="6631780"/>
                </a:lnTo>
                <a:lnTo>
                  <a:pt x="6414740" y="6631780"/>
                </a:lnTo>
                <a:lnTo>
                  <a:pt x="641474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046990" y="7121069"/>
            <a:ext cx="4742989" cy="1811717"/>
          </a:xfrm>
          <a:custGeom>
            <a:avLst/>
            <a:gdLst/>
            <a:ahLst/>
            <a:cxnLst/>
            <a:rect r="r" b="b" t="t" l="l"/>
            <a:pathLst>
              <a:path h="1811717" w="4742989">
                <a:moveTo>
                  <a:pt x="0" y="0"/>
                </a:moveTo>
                <a:lnTo>
                  <a:pt x="4742989" y="0"/>
                </a:lnTo>
                <a:lnTo>
                  <a:pt x="4742989" y="1811717"/>
                </a:lnTo>
                <a:lnTo>
                  <a:pt x="0" y="18117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193" t="-47250" r="-14634" b="-4982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647174" y="7121069"/>
            <a:ext cx="4256816" cy="2137231"/>
          </a:xfrm>
          <a:custGeom>
            <a:avLst/>
            <a:gdLst/>
            <a:ahLst/>
            <a:cxnLst/>
            <a:rect r="r" b="b" t="t" l="l"/>
            <a:pathLst>
              <a:path h="2137231" w="4256816">
                <a:moveTo>
                  <a:pt x="0" y="0"/>
                </a:moveTo>
                <a:lnTo>
                  <a:pt x="4256816" y="0"/>
                </a:lnTo>
                <a:lnTo>
                  <a:pt x="4256816" y="2137231"/>
                </a:lnTo>
                <a:lnTo>
                  <a:pt x="0" y="21372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519" t="-19545" r="-11653" b="-4533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18922" y="7121069"/>
            <a:ext cx="4274462" cy="2137231"/>
          </a:xfrm>
          <a:custGeom>
            <a:avLst/>
            <a:gdLst/>
            <a:ahLst/>
            <a:cxnLst/>
            <a:rect r="r" b="b" t="t" l="l"/>
            <a:pathLst>
              <a:path h="2137231" w="4274462">
                <a:moveTo>
                  <a:pt x="0" y="0"/>
                </a:moveTo>
                <a:lnTo>
                  <a:pt x="4274461" y="0"/>
                </a:lnTo>
                <a:lnTo>
                  <a:pt x="4274461" y="2137231"/>
                </a:lnTo>
                <a:lnTo>
                  <a:pt x="0" y="21372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466139" y="824590"/>
            <a:ext cx="10875701" cy="3229680"/>
            <a:chOff x="0" y="0"/>
            <a:chExt cx="14500935" cy="4306241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180975"/>
              <a:ext cx="14500935" cy="14547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6884"/>
                </a:lnSpc>
              </a:pPr>
              <a:r>
                <a:rPr lang="en-US" sz="8099">
                  <a:solidFill>
                    <a:srgbClr val="2B4B82"/>
                  </a:solidFill>
                  <a:cs typeface="Hacen Tunisia Bold"/>
                </a:rPr>
                <a:t>أهم محركات البحث العالمية: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2895652"/>
              <a:ext cx="14500935" cy="10194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659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795089" y="5942425"/>
            <a:ext cx="6464211" cy="758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878"/>
              </a:lnSpc>
            </a:pPr>
            <a:r>
              <a:rPr lang="en-US" sz="4198">
                <a:solidFill>
                  <a:srgbClr val="2B4B82"/>
                </a:solidFill>
                <a:cs typeface="Hacen Tunisia Bold"/>
              </a:rPr>
              <a:t>جوجل  Google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667252" y="5982400"/>
            <a:ext cx="5959843" cy="718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19"/>
              </a:lnSpc>
            </a:pPr>
            <a:r>
              <a:rPr lang="en-US" sz="3871">
                <a:solidFill>
                  <a:srgbClr val="2B4B82"/>
                </a:solidFill>
                <a:cs typeface="Hacen Tunisia Bold"/>
              </a:rPr>
              <a:t>بينج    Bing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-569828" y="5945482"/>
            <a:ext cx="5909441" cy="842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471"/>
              </a:lnSpc>
            </a:pPr>
            <a:r>
              <a:rPr lang="en-US" sz="4622">
                <a:solidFill>
                  <a:srgbClr val="2B4B82"/>
                </a:solidFill>
                <a:cs typeface="Hacen Tunisia Bold"/>
              </a:rPr>
              <a:t>ياهو   Yahoo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375233" y="0"/>
            <a:ext cx="6912767" cy="10287000"/>
          </a:xfrm>
          <a:custGeom>
            <a:avLst/>
            <a:gdLst/>
            <a:ahLst/>
            <a:cxnLst/>
            <a:rect r="r" b="b" t="t" l="l"/>
            <a:pathLst>
              <a:path h="10287000" w="6912767">
                <a:moveTo>
                  <a:pt x="6912767" y="0"/>
                </a:moveTo>
                <a:lnTo>
                  <a:pt x="0" y="0"/>
                </a:lnTo>
                <a:lnTo>
                  <a:pt x="0" y="10287000"/>
                </a:lnTo>
                <a:lnTo>
                  <a:pt x="6912767" y="10287000"/>
                </a:lnTo>
                <a:lnTo>
                  <a:pt x="6912767" y="0"/>
                </a:lnTo>
                <a:close/>
              </a:path>
            </a:pathLst>
          </a:custGeom>
          <a:blipFill>
            <a:blip r:embed="rId2"/>
            <a:stretch>
              <a:fillRect l="-26224" t="0" r="-96992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354256"/>
            <a:ext cx="9400996" cy="5265904"/>
            <a:chOff x="0" y="0"/>
            <a:chExt cx="12534661" cy="7021205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-66675"/>
              <a:ext cx="12534661" cy="1377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7769"/>
                </a:lnSpc>
              </a:pPr>
              <a:r>
                <a:rPr lang="en-US" sz="6474">
                  <a:solidFill>
                    <a:srgbClr val="2B4B82"/>
                  </a:solidFill>
                  <a:cs typeface="Hacen Tunisia Bold"/>
                </a:rPr>
                <a:t>عمليات البحث: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1975737"/>
              <a:ext cx="12534661" cy="50454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7719"/>
                </a:lnSpc>
              </a:pPr>
              <a:r>
                <a:rPr lang="en-US" sz="4172">
                  <a:solidFill>
                    <a:srgbClr val="2B4B82"/>
                  </a:solidFill>
                  <a:cs typeface="Hacen Tunisia Light"/>
                </a:rPr>
                <a:t>عن طريق ادخال مصطلح البحث ثم النقر على مربع بحث قوقل.(ENTER)</a:t>
              </a:r>
            </a:p>
            <a:p>
              <a:pPr algn="r">
                <a:lnSpc>
                  <a:spcPts val="7719"/>
                </a:lnSpc>
              </a:pPr>
            </a:p>
            <a:p>
              <a:pPr algn="r">
                <a:lnSpc>
                  <a:spcPts val="7719"/>
                </a:lnSpc>
              </a:pPr>
              <a:r>
                <a:rPr lang="en-US" sz="4172">
                  <a:solidFill>
                    <a:srgbClr val="2B4B82"/>
                  </a:solidFill>
                  <a:latin typeface="Hacen Tunisia Light"/>
                </a:rPr>
                <a:t>       </a:t>
              </a:r>
              <a:r>
                <a:rPr lang="en-US" sz="4172">
                  <a:solidFill>
                    <a:srgbClr val="2B4B82"/>
                  </a:solidFill>
                  <a:latin typeface="Hacen Tunisia Light"/>
                </a:rPr>
                <a:t>.رز ضربة حظ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B4B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26714" y="3248856"/>
            <a:ext cx="9319119" cy="4502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692"/>
              </a:lnSpc>
            </a:pPr>
            <a:r>
              <a:rPr lang="en-US" sz="7975">
                <a:solidFill>
                  <a:srgbClr val="94DDDE"/>
                </a:solidFill>
                <a:cs typeface="Hacen Tunisia Bold"/>
              </a:rPr>
              <a:t>إن التكنولوجيا أداة فعالة تجعل التعليم أكثر فائدة وإشراكًا للمعلمين والطلاب على حد سواء.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0">
            <a:off x="11031495" y="1441513"/>
            <a:ext cx="2645731" cy="1625922"/>
          </a:xfrm>
          <a:custGeom>
            <a:avLst/>
            <a:gdLst/>
            <a:ahLst/>
            <a:cxnLst/>
            <a:rect r="r" b="b" t="t" l="l"/>
            <a:pathLst>
              <a:path h="1625922" w="2645731">
                <a:moveTo>
                  <a:pt x="2645731" y="0"/>
                </a:moveTo>
                <a:lnTo>
                  <a:pt x="0" y="0"/>
                </a:lnTo>
                <a:lnTo>
                  <a:pt x="0" y="1625922"/>
                </a:lnTo>
                <a:lnTo>
                  <a:pt x="2645731" y="1625922"/>
                </a:lnTo>
                <a:lnTo>
                  <a:pt x="264573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5408687" y="5316566"/>
            <a:ext cx="5758626" cy="4114800"/>
          </a:xfrm>
          <a:custGeom>
            <a:avLst/>
            <a:gdLst/>
            <a:ahLst/>
            <a:cxnLst/>
            <a:rect r="r" b="b" t="t" l="l"/>
            <a:pathLst>
              <a:path h="4114800" w="5758626">
                <a:moveTo>
                  <a:pt x="5758626" y="0"/>
                </a:moveTo>
                <a:lnTo>
                  <a:pt x="0" y="0"/>
                </a:lnTo>
                <a:lnTo>
                  <a:pt x="0" y="4114800"/>
                </a:lnTo>
                <a:lnTo>
                  <a:pt x="5758626" y="4114800"/>
                </a:lnTo>
                <a:lnTo>
                  <a:pt x="575862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0456066" y="-1788377"/>
            <a:ext cx="1491622" cy="3229890"/>
          </a:xfrm>
          <a:custGeom>
            <a:avLst/>
            <a:gdLst/>
            <a:ahLst/>
            <a:cxnLst/>
            <a:rect r="r" b="b" t="t" l="l"/>
            <a:pathLst>
              <a:path h="3229890" w="1491622">
                <a:moveTo>
                  <a:pt x="1491622" y="0"/>
                </a:moveTo>
                <a:lnTo>
                  <a:pt x="0" y="0"/>
                </a:lnTo>
                <a:lnTo>
                  <a:pt x="0" y="3229890"/>
                </a:lnTo>
                <a:lnTo>
                  <a:pt x="1491622" y="3229890"/>
                </a:lnTo>
                <a:lnTo>
                  <a:pt x="14916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6297488" y="-1536821"/>
            <a:ext cx="3748344" cy="3073642"/>
          </a:xfrm>
          <a:custGeom>
            <a:avLst/>
            <a:gdLst/>
            <a:ahLst/>
            <a:cxnLst/>
            <a:rect r="r" b="b" t="t" l="l"/>
            <a:pathLst>
              <a:path h="3073642" w="3748344">
                <a:moveTo>
                  <a:pt x="3748345" y="0"/>
                </a:moveTo>
                <a:lnTo>
                  <a:pt x="0" y="0"/>
                </a:lnTo>
                <a:lnTo>
                  <a:pt x="0" y="3073642"/>
                </a:lnTo>
                <a:lnTo>
                  <a:pt x="3748345" y="3073642"/>
                </a:lnTo>
                <a:lnTo>
                  <a:pt x="3748345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4536770" y="-2441088"/>
            <a:ext cx="4317873" cy="5892879"/>
          </a:xfrm>
          <a:custGeom>
            <a:avLst/>
            <a:gdLst/>
            <a:ahLst/>
            <a:cxnLst/>
            <a:rect r="r" b="b" t="t" l="l"/>
            <a:pathLst>
              <a:path h="5892879" w="4317873">
                <a:moveTo>
                  <a:pt x="4317873" y="0"/>
                </a:moveTo>
                <a:lnTo>
                  <a:pt x="0" y="0"/>
                </a:lnTo>
                <a:lnTo>
                  <a:pt x="0" y="5892879"/>
                </a:lnTo>
                <a:lnTo>
                  <a:pt x="4317873" y="5892879"/>
                </a:lnTo>
                <a:lnTo>
                  <a:pt x="4317873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947688" y="3067435"/>
            <a:ext cx="4597438" cy="2842053"/>
          </a:xfrm>
          <a:custGeom>
            <a:avLst/>
            <a:gdLst/>
            <a:ahLst/>
            <a:cxnLst/>
            <a:rect r="r" b="b" t="t" l="l"/>
            <a:pathLst>
              <a:path h="2842053" w="4597438">
                <a:moveTo>
                  <a:pt x="0" y="0"/>
                </a:moveTo>
                <a:lnTo>
                  <a:pt x="4597438" y="0"/>
                </a:lnTo>
                <a:lnTo>
                  <a:pt x="4597438" y="2842053"/>
                </a:lnTo>
                <a:lnTo>
                  <a:pt x="0" y="28420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B4B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179723" y="617458"/>
            <a:ext cx="7079577" cy="1762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989"/>
              </a:lnSpc>
            </a:pPr>
            <a:r>
              <a:rPr lang="en-US" sz="10824">
                <a:solidFill>
                  <a:srgbClr val="94DDDE"/>
                </a:solidFill>
                <a:cs typeface="Hacen Tunisia Bold"/>
              </a:rPr>
              <a:t>الفوائد للطلاب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918607" y="4301392"/>
            <a:ext cx="6196693" cy="2500644"/>
            <a:chOff x="0" y="0"/>
            <a:chExt cx="8262257" cy="3334193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-142875"/>
              <a:ext cx="8262257" cy="10939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6591"/>
                </a:lnSpc>
              </a:pPr>
              <a:r>
                <a:rPr lang="en-US" sz="4708">
                  <a:solidFill>
                    <a:srgbClr val="94DDDE"/>
                  </a:solidFill>
                  <a:cs typeface="Hacen Tunisia Bold"/>
                </a:rPr>
                <a:t>إثراء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1467703"/>
              <a:ext cx="8262257" cy="926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5650"/>
                </a:lnSpc>
              </a:pPr>
              <a:r>
                <a:rPr lang="en-US" sz="4035">
                  <a:solidFill>
                    <a:srgbClr val="FEFEFE"/>
                  </a:solidFill>
                  <a:cs typeface="Hacen Tunisia Light"/>
                </a:rPr>
                <a:t>اوامر البحث المتقدم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true" flipV="false" rot="0">
            <a:off x="12341215" y="5551714"/>
            <a:ext cx="4618653" cy="4114800"/>
          </a:xfrm>
          <a:custGeom>
            <a:avLst/>
            <a:gdLst/>
            <a:ahLst/>
            <a:cxnLst/>
            <a:rect r="r" b="b" t="t" l="l"/>
            <a:pathLst>
              <a:path h="4114800" w="4618653">
                <a:moveTo>
                  <a:pt x="4618653" y="0"/>
                </a:moveTo>
                <a:lnTo>
                  <a:pt x="0" y="0"/>
                </a:lnTo>
                <a:lnTo>
                  <a:pt x="0" y="4114800"/>
                </a:lnTo>
                <a:lnTo>
                  <a:pt x="4618653" y="4114800"/>
                </a:lnTo>
                <a:lnTo>
                  <a:pt x="461865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2905668" y="2690120"/>
            <a:ext cx="3489749" cy="2861594"/>
          </a:xfrm>
          <a:custGeom>
            <a:avLst/>
            <a:gdLst/>
            <a:ahLst/>
            <a:cxnLst/>
            <a:rect r="r" b="b" t="t" l="l"/>
            <a:pathLst>
              <a:path h="2861594" w="3489749">
                <a:moveTo>
                  <a:pt x="3489748" y="0"/>
                </a:moveTo>
                <a:lnTo>
                  <a:pt x="0" y="0"/>
                </a:lnTo>
                <a:lnTo>
                  <a:pt x="0" y="2861594"/>
                </a:lnTo>
                <a:lnTo>
                  <a:pt x="3489748" y="2861594"/>
                </a:lnTo>
                <a:lnTo>
                  <a:pt x="348974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DAFtr4qMxpY</dc:identifier>
  <dcterms:modified xsi:type="dcterms:W3CDTF">2011-08-01T06:04:30Z</dcterms:modified>
  <cp:revision>1</cp:revision>
  <dc:title>الانترنت و أساليب البحث</dc:title>
</cp:coreProperties>
</file>