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5" r:id="rId5"/>
    <p:sldId id="270" r:id="rId6"/>
    <p:sldId id="271" r:id="rId7"/>
    <p:sldId id="273" r:id="rId8"/>
    <p:sldId id="272" r:id="rId9"/>
    <p:sldId id="274" r:id="rId10"/>
    <p:sldId id="277" r:id="rId11"/>
    <p:sldId id="276" r:id="rId12"/>
    <p:sldId id="278" r:id="rId13"/>
    <p:sldId id="283" r:id="rId14"/>
    <p:sldId id="284" r:id="rId15"/>
    <p:sldId id="286" r:id="rId16"/>
    <p:sldId id="304" r:id="rId17"/>
    <p:sldId id="288" r:id="rId18"/>
  </p:sldIdLst>
  <p:sldSz cx="24384000" cy="13716000"/>
  <p:notesSz cx="6858000" cy="9144000"/>
  <p:custDataLst>
    <p:tags r:id="rId20"/>
  </p:custDataLst>
  <p:defaultTextStyle>
    <a:lvl1pPr algn="ctr" defTabSz="584200">
      <a:defRPr sz="5000">
        <a:latin typeface="+mn-lt"/>
        <a:ea typeface="+mn-ea"/>
        <a:cs typeface="+mn-cs"/>
        <a:sym typeface="Helvetica Light"/>
      </a:defRPr>
    </a:lvl1pPr>
    <a:lvl2pPr indent="228600" algn="ctr" defTabSz="584200">
      <a:defRPr sz="5000">
        <a:latin typeface="+mn-lt"/>
        <a:ea typeface="+mn-ea"/>
        <a:cs typeface="+mn-cs"/>
        <a:sym typeface="Helvetica Light"/>
      </a:defRPr>
    </a:lvl2pPr>
    <a:lvl3pPr indent="457200" algn="ctr" defTabSz="584200">
      <a:defRPr sz="5000">
        <a:latin typeface="+mn-lt"/>
        <a:ea typeface="+mn-ea"/>
        <a:cs typeface="+mn-cs"/>
        <a:sym typeface="Helvetica Light"/>
      </a:defRPr>
    </a:lvl3pPr>
    <a:lvl4pPr indent="685800" algn="ctr" defTabSz="584200">
      <a:defRPr sz="5000">
        <a:latin typeface="+mn-lt"/>
        <a:ea typeface="+mn-ea"/>
        <a:cs typeface="+mn-cs"/>
        <a:sym typeface="Helvetica Light"/>
      </a:defRPr>
    </a:lvl4pPr>
    <a:lvl5pPr indent="914400" algn="ctr" defTabSz="584200">
      <a:defRPr sz="5000">
        <a:latin typeface="+mn-lt"/>
        <a:ea typeface="+mn-ea"/>
        <a:cs typeface="+mn-cs"/>
        <a:sym typeface="Helvetica Light"/>
      </a:defRPr>
    </a:lvl5pPr>
    <a:lvl6pPr indent="1143000" algn="ctr" defTabSz="584200">
      <a:defRPr sz="5000">
        <a:latin typeface="+mn-lt"/>
        <a:ea typeface="+mn-ea"/>
        <a:cs typeface="+mn-cs"/>
        <a:sym typeface="Helvetica Light"/>
      </a:defRPr>
    </a:lvl6pPr>
    <a:lvl7pPr indent="1371600" algn="ctr" defTabSz="584200">
      <a:defRPr sz="5000">
        <a:latin typeface="+mn-lt"/>
        <a:ea typeface="+mn-ea"/>
        <a:cs typeface="+mn-cs"/>
        <a:sym typeface="Helvetica Light"/>
      </a:defRPr>
    </a:lvl7pPr>
    <a:lvl8pPr indent="1600200" algn="ctr" defTabSz="584200">
      <a:defRPr sz="5000">
        <a:latin typeface="+mn-lt"/>
        <a:ea typeface="+mn-ea"/>
        <a:cs typeface="+mn-cs"/>
        <a:sym typeface="Helvetica Light"/>
      </a:defRPr>
    </a:lvl8pPr>
    <a:lvl9pPr indent="1828800" algn="ctr" defTabSz="584200">
      <a:defRPr sz="5000"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0" d="100"/>
          <a:sy n="20" d="100"/>
        </p:scale>
        <p:origin x="-108" y="-624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9" d="100"/>
        <a:sy n="2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xmlns="" val="292269248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3215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visors">
    <p:bg>
      <p:bgPr>
        <a:solidFill>
          <a:srgbClr val="2D36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ck">
    <p:bg>
      <p:bgPr>
        <a:solidFill>
          <a:srgbClr val="191B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6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21760268" y="-190110"/>
            <a:ext cx="668618" cy="1270001"/>
          </a:xfrm>
          <a:prstGeom prst="roundRect">
            <a:avLst>
              <a:gd name="adj" fmla="val 20716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sldNum" sz="quarter" idx="2"/>
          </p:nvPr>
        </p:nvSpPr>
        <p:spPr>
          <a:xfrm>
            <a:off x="21869469" y="215921"/>
            <a:ext cx="450216" cy="44767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normAutofit/>
          </a:bodyPr>
          <a:lstStyle>
            <a:lvl1pPr>
              <a:defRPr sz="2000">
                <a:solidFill>
                  <a:srgbClr val="FFFFFF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iming>
    <p:tnLst>
      <p:par>
        <p:cTn id="1" dur="indefinite" restart="never" nodeType="tmRoot"/>
      </p:par>
    </p:tnLst>
  </p:timing>
  <p:txStyles>
    <p:titleStyle>
      <a:lvl1pPr algn="ctr" defTabSz="584200">
        <a:defRPr sz="11200">
          <a:latin typeface="+mn-lt"/>
          <a:ea typeface="+mn-ea"/>
          <a:cs typeface="+mn-cs"/>
          <a:sym typeface="Helvetica Light"/>
        </a:defRPr>
      </a:lvl1pPr>
      <a:lvl2pPr indent="228600" algn="ctr" defTabSz="584200">
        <a:defRPr sz="11200">
          <a:latin typeface="+mn-lt"/>
          <a:ea typeface="+mn-ea"/>
          <a:cs typeface="+mn-cs"/>
          <a:sym typeface="Helvetica Light"/>
        </a:defRPr>
      </a:lvl2pPr>
      <a:lvl3pPr indent="457200" algn="ctr" defTabSz="584200">
        <a:defRPr sz="11200">
          <a:latin typeface="+mn-lt"/>
          <a:ea typeface="+mn-ea"/>
          <a:cs typeface="+mn-cs"/>
          <a:sym typeface="Helvetica Light"/>
        </a:defRPr>
      </a:lvl3pPr>
      <a:lvl4pPr indent="685800" algn="ctr" defTabSz="584200">
        <a:defRPr sz="11200">
          <a:latin typeface="+mn-lt"/>
          <a:ea typeface="+mn-ea"/>
          <a:cs typeface="+mn-cs"/>
          <a:sym typeface="Helvetica Light"/>
        </a:defRPr>
      </a:lvl4pPr>
      <a:lvl5pPr indent="914400" algn="ctr" defTabSz="584200">
        <a:defRPr sz="11200">
          <a:latin typeface="+mn-lt"/>
          <a:ea typeface="+mn-ea"/>
          <a:cs typeface="+mn-cs"/>
          <a:sym typeface="Helvetica Light"/>
        </a:defRPr>
      </a:lvl5pPr>
      <a:lvl6pPr indent="1143000" algn="ctr" defTabSz="584200">
        <a:defRPr sz="11200">
          <a:latin typeface="+mn-lt"/>
          <a:ea typeface="+mn-ea"/>
          <a:cs typeface="+mn-cs"/>
          <a:sym typeface="Helvetica Light"/>
        </a:defRPr>
      </a:lvl6pPr>
      <a:lvl7pPr indent="1371600" algn="ctr" defTabSz="584200">
        <a:defRPr sz="11200">
          <a:latin typeface="+mn-lt"/>
          <a:ea typeface="+mn-ea"/>
          <a:cs typeface="+mn-cs"/>
          <a:sym typeface="Helvetica Light"/>
        </a:defRPr>
      </a:lvl7pPr>
      <a:lvl8pPr indent="1600200" algn="ctr" defTabSz="584200">
        <a:defRPr sz="11200">
          <a:latin typeface="+mn-lt"/>
          <a:ea typeface="+mn-ea"/>
          <a:cs typeface="+mn-cs"/>
          <a:sym typeface="Helvetica Light"/>
        </a:defRPr>
      </a:lvl8pPr>
      <a:lvl9pPr indent="1828800" algn="ctr" defTabSz="584200">
        <a:defRPr sz="11200">
          <a:latin typeface="+mn-lt"/>
          <a:ea typeface="+mn-ea"/>
          <a:cs typeface="+mn-cs"/>
          <a:sym typeface="Helvetica Light"/>
        </a:defRPr>
      </a:lvl9pPr>
    </p:titleStyle>
    <p:bodyStyle>
      <a:lvl1pPr marL="617361" indent="-617361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1pPr>
      <a:lvl2pPr marL="691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2pPr>
      <a:lvl3pPr marL="1135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3pPr>
      <a:lvl4pPr marL="1580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4pPr>
      <a:lvl5pPr marL="2024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5pPr>
      <a:lvl6pPr marL="2469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6pPr>
      <a:lvl7pPr marL="2913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7pPr>
      <a:lvl8pPr marL="33584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8pPr>
      <a:lvl9pPr marL="3802944" indent="-246944" defTabSz="584200">
        <a:spcBef>
          <a:spcPts val="4200"/>
        </a:spcBef>
        <a:buSzPct val="75000"/>
        <a:buChar char="•"/>
        <a:defRPr sz="2000">
          <a:solidFill>
            <a:srgbClr val="656565"/>
          </a:solidFill>
          <a:latin typeface="Lato"/>
          <a:ea typeface="Lato"/>
          <a:cs typeface="Lato"/>
          <a:sym typeface="Lato"/>
        </a:defRPr>
      </a:lvl9pPr>
    </p:bodyStyle>
    <p:otherStyle>
      <a:lvl1pPr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1pPr>
      <a:lvl2pPr indent="2286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2pPr>
      <a:lvl3pPr indent="4572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3pPr>
      <a:lvl4pPr indent="6858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4pPr>
      <a:lvl5pPr indent="9144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5pPr>
      <a:lvl6pPr indent="11430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6pPr>
      <a:lvl7pPr indent="13716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7pPr>
      <a:lvl8pPr indent="16002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8pPr>
      <a:lvl9pPr indent="1828800" algn="ctr" defTabSz="584200">
        <a:defRPr sz="2000">
          <a:solidFill>
            <a:schemeClr val="tx1"/>
          </a:solidFill>
          <a:latin typeface="+mn-lt"/>
          <a:ea typeface="+mn-ea"/>
          <a:cs typeface="+mn-cs"/>
          <a:sym typeface="Lato Blac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1510396" y="5214597"/>
            <a:ext cx="14891654" cy="16414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12700" algn="l" defTabSz="825500">
              <a:defRPr sz="10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10000" dirty="0" smtClean="0">
                <a:solidFill>
                  <a:srgbClr val="FFC000"/>
                </a:solidFill>
              </a:rPr>
              <a:t>خدمات</a:t>
            </a:r>
            <a:r>
              <a:rPr lang="ar-SA" sz="10000" dirty="0" smtClean="0">
                <a:solidFill>
                  <a:schemeClr val="bg1"/>
                </a:solidFill>
              </a:rPr>
              <a:t> ... محركات البحث </a:t>
            </a:r>
            <a:endParaRPr sz="10000">
              <a:solidFill>
                <a:schemeClr val="bg1"/>
              </a:solidFill>
            </a:endParaRPr>
          </a:p>
        </p:txBody>
      </p:sp>
      <p:sp>
        <p:nvSpPr>
          <p:cNvPr id="14" name="Shape 14"/>
          <p:cNvSpPr/>
          <p:nvPr/>
        </p:nvSpPr>
        <p:spPr>
          <a:xfrm>
            <a:off x="13921680" y="5142026"/>
            <a:ext cx="2480370" cy="1891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50800" tIns="50800" rIns="50800" bIns="50800" anchor="ctr"/>
          <a:lstStyle/>
          <a:p>
            <a:pPr lvl="0" defTabSz="8255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714049" y="7033304"/>
            <a:ext cx="10468135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2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0" name="Shape 20"/>
          <p:cNvSpPr/>
          <p:nvPr/>
        </p:nvSpPr>
        <p:spPr>
          <a:xfrm>
            <a:off x="1710827" y="215921"/>
            <a:ext cx="20965098" cy="13542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8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Segoe UI" pitchFamily="34" charset="0"/>
                <a:ea typeface="Segoe UI" pitchFamily="34" charset="0"/>
                <a:cs typeface="Segoe UI" pitchFamily="34" charset="0"/>
              </a:rPr>
              <a:t>تمهيد</a:t>
            </a:r>
            <a:endParaRPr sz="8800" b="1" dirty="0">
              <a:solidFill>
                <a:schemeClr val="bg1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22" name="Shape 22"/>
          <p:cNvSpPr/>
          <p:nvPr/>
        </p:nvSpPr>
        <p:spPr>
          <a:xfrm>
            <a:off x="7000876" y="12098656"/>
            <a:ext cx="9928402" cy="45719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3" name="Shape 23"/>
          <p:cNvSpPr/>
          <p:nvPr/>
        </p:nvSpPr>
        <p:spPr>
          <a:xfrm>
            <a:off x="3914775" y="10796974"/>
            <a:ext cx="15399817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0" defTabSz="647700">
              <a:spcBef>
                <a:spcPts val="1700"/>
              </a:spcBef>
              <a:defRPr sz="1800"/>
            </a:pPr>
            <a:r>
              <a:rPr lang="ar-SA" sz="5400" dirty="0" smtClean="0">
                <a:solidFill>
                  <a:srgbClr val="FFFF00"/>
                </a:solidFill>
                <a:latin typeface="Segoe UI" pitchFamily="34" charset="0"/>
                <a:ea typeface="Segoe UI" pitchFamily="34" charset="0"/>
                <a:cs typeface="Segoe UI" pitchFamily="34" charset="0"/>
                <a:sym typeface="Lato"/>
              </a:rPr>
              <a:t>ما أهم الخدمات التي توفرها محركات البحث العالمية للمستفيدين ؟؟</a:t>
            </a:r>
            <a:endParaRPr>
              <a:solidFill>
                <a:srgbClr val="FFFF00"/>
              </a:solidFill>
              <a:latin typeface="Segoe UI" pitchFamily="34" charset="0"/>
              <a:ea typeface="Segoe UI" pitchFamily="34" charset="0"/>
              <a:cs typeface="Segoe UI" pitchFamily="34" charset="0"/>
              <a:sym typeface="Lato"/>
            </a:endParaRPr>
          </a:p>
        </p:txBody>
      </p:sp>
      <p:pic>
        <p:nvPicPr>
          <p:cNvPr id="8" name="صورة 7" descr="612201262613Adlpage_al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72210" y="2244862"/>
            <a:ext cx="13842382" cy="78562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3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1730176" y="1389780"/>
            <a:ext cx="9915328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أولاً : خدمة البحث عن الكتب </a:t>
            </a:r>
            <a:r>
              <a:rPr lang="ar-SA" sz="1800" b="1" dirty="0" smtClean="0"/>
              <a:t>:</a:t>
            </a:r>
            <a:endParaRPr sz="4800" b="1" dirty="0">
              <a:solidFill>
                <a:srgbClr val="FFC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30" name="Shape 30"/>
          <p:cNvSpPr/>
          <p:nvPr/>
        </p:nvSpPr>
        <p:spPr>
          <a:xfrm>
            <a:off x="342900" y="2854382"/>
            <a:ext cx="15459075" cy="6924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ar-SA" dirty="0" smtClean="0"/>
              <a:t>من خلال </a:t>
            </a:r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خدمة محرك البحث في الكتب تستطيع تصفح مئات بل ملايين من الكتب والبحث فيها , من</a:t>
            </a:r>
          </a:p>
          <a:p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مختلف التخصصات , ومختلف اللغات حيث تستطيع أن تجد فيها الكتب العلمية , والمراجع الجامعية,</a:t>
            </a:r>
          </a:p>
          <a:p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والقواميس , والموسوعات وكذلك القصص والروايات وكتب خاصة بالأطفال ، كما تجد كتبا تربوية </a:t>
            </a:r>
            <a:r>
              <a:rPr lang="ar-SA" b="1" dirty="0" err="1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و</a:t>
            </a:r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 طبية</a:t>
            </a:r>
          </a:p>
          <a:p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و العديد من الأنواع الأخرى حيث قامت </a:t>
            </a:r>
            <a:r>
              <a:rPr lang="ar-SA" b="1" dirty="0" err="1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جوجل</a:t>
            </a:r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 بفهرسة كل هذه الكتب لكي يصبح من السهل تصفحها</a:t>
            </a:r>
          </a:p>
          <a:p>
            <a:r>
              <a:rPr lang="ar-SA" b="1" dirty="0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والبحث فيها .</a:t>
            </a:r>
            <a:endParaRPr b="1">
              <a:solidFill>
                <a:schemeClr val="accent5">
                  <a:lumMod val="75000"/>
                </a:schemeClr>
              </a:solidFill>
              <a:latin typeface="Microsoft Sans Serif" pitchFamily="34" charset="0"/>
              <a:ea typeface="Arial Unicode MS" pitchFamily="34" charset="-128"/>
              <a:cs typeface="Microsoft Sans Serif" pitchFamily="34" charset="0"/>
              <a:sym typeface="Lato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1730176" y="11017648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3304976" y="9829800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4881736" y="11017648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 37"/>
          <p:cNvSpPr/>
          <p:nvPr/>
        </p:nvSpPr>
        <p:spPr>
          <a:xfrm>
            <a:off x="6458495" y="9829800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 39"/>
          <p:cNvSpPr/>
          <p:nvPr/>
        </p:nvSpPr>
        <p:spPr>
          <a:xfrm>
            <a:off x="8041568" y="11017648"/>
            <a:ext cx="1187847" cy="1187848"/>
          </a:xfrm>
          <a:prstGeom prst="roundRect">
            <a:avLst>
              <a:gd name="adj" fmla="val 20667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 41"/>
          <p:cNvSpPr/>
          <p:nvPr/>
        </p:nvSpPr>
        <p:spPr>
          <a:xfrm>
            <a:off x="9625586" y="9829800"/>
            <a:ext cx="1187847" cy="1187848"/>
          </a:xfrm>
          <a:prstGeom prst="roundRect">
            <a:avLst>
              <a:gd name="adj" fmla="val 20667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 49"/>
          <p:cNvSpPr/>
          <p:nvPr/>
        </p:nvSpPr>
        <p:spPr>
          <a:xfrm>
            <a:off x="2918024" y="2514599"/>
            <a:ext cx="10676740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2" name="Shape 39"/>
          <p:cNvSpPr/>
          <p:nvPr/>
        </p:nvSpPr>
        <p:spPr>
          <a:xfrm>
            <a:off x="12239428" y="1112781"/>
            <a:ext cx="1187847" cy="1187848"/>
          </a:xfrm>
          <a:prstGeom prst="roundRect">
            <a:avLst>
              <a:gd name="adj" fmla="val 2066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01974" y="3257550"/>
            <a:ext cx="8105775" cy="694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31" grpId="0" animBg="1"/>
      <p:bldP spid="33" grpId="0" animBg="1"/>
      <p:bldP spid="35" grpId="0" animBg="1"/>
      <p:bldP spid="37" grpId="0" animBg="1"/>
      <p:bldP spid="39" grpId="0" animBg="1"/>
      <p:bldP spid="41" grpId="0" animBg="1"/>
      <p:bldP spid="49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4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3000573" y="1864254"/>
            <a:ext cx="14887378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000" b="1" dirty="0" smtClean="0">
                <a:solidFill>
                  <a:schemeClr val="accent5">
                    <a:lumMod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يتبع</a:t>
            </a:r>
            <a:endParaRPr sz="6000" b="1" dirty="0">
              <a:solidFill>
                <a:schemeClr val="accent5">
                  <a:lumMod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74" name="Shape 174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21818691" y="1864254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22031145" y="1864254"/>
            <a:ext cx="577080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1"/>
                </a:solidFill>
              </a:rPr>
              <a:t></a:t>
            </a:r>
          </a:p>
        </p:txBody>
      </p:sp>
      <p:sp>
        <p:nvSpPr>
          <p:cNvPr id="194" name="Shape 194"/>
          <p:cNvSpPr/>
          <p:nvPr/>
        </p:nvSpPr>
        <p:spPr>
          <a:xfrm>
            <a:off x="6000751" y="9344025"/>
            <a:ext cx="13944600" cy="1484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فسر ما الذي يحكم طريقة عرض الكتب في خدمة </a:t>
            </a:r>
            <a:r>
              <a:rPr lang="ar-SA" sz="3600" dirty="0" err="1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جوجل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 ولماذا نجد بعض</a:t>
            </a:r>
          </a:p>
          <a:p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الكتب لا تعرض بالكامل مقتطفات فقط والبعض </a:t>
            </a:r>
            <a:r>
              <a:rPr lang="ar-SA" sz="3600" dirty="0" err="1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الاخر</a:t>
            </a:r>
            <a:r>
              <a:rPr lang="ar-SA" sz="3600" dirty="0" smtClean="0">
                <a:solidFill>
                  <a:schemeClr val="accent5">
                    <a:lumMod val="75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 تعرض بالكامل ؟</a:t>
            </a:r>
            <a:endParaRPr sz="3200" b="1">
              <a:solidFill>
                <a:schemeClr val="accent5">
                  <a:lumMod val="75000"/>
                </a:schemeClr>
              </a:solidFill>
              <a:latin typeface="Microsoft Sans Serif" pitchFamily="34" charset="0"/>
              <a:ea typeface="Arial Unicode MS" pitchFamily="34" charset="-128"/>
              <a:cs typeface="Microsoft Sans Serif" pitchFamily="34" charset="0"/>
            </a:endParaRPr>
          </a:p>
        </p:txBody>
      </p:sp>
      <p:sp>
        <p:nvSpPr>
          <p:cNvPr id="16" name="Shape 194"/>
          <p:cNvSpPr/>
          <p:nvPr/>
        </p:nvSpPr>
        <p:spPr>
          <a:xfrm>
            <a:off x="1714049" y="3734940"/>
            <a:ext cx="20965096" cy="4140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30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ar-SA" sz="3600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يوفر </a:t>
            </a:r>
            <a:r>
              <a:rPr lang="ar-SA" sz="3600" dirty="0" err="1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جوجل</a:t>
            </a:r>
            <a:r>
              <a:rPr lang="ar-SA" sz="3600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 خدمة البحث عن الكتاب الذي تريد ، لكن تبقى مسألة تصفح الكتاب أو الحصول عليه رهينة</a:t>
            </a:r>
          </a:p>
          <a:p>
            <a:r>
              <a:rPr lang="ar-SA" sz="3600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بحقوق المؤلف فإذا كانت حقوق المؤلف لا تسمح بالاطلاع الكامل على الكتاب فإن </a:t>
            </a:r>
            <a:r>
              <a:rPr lang="ar-SA" sz="3600" dirty="0" err="1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جوجل</a:t>
            </a:r>
            <a:r>
              <a:rPr lang="ar-SA" sz="3600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 يخضع لهذا الأمر</a:t>
            </a:r>
          </a:p>
          <a:p>
            <a:r>
              <a:rPr lang="ar-SA" sz="3600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و لا يمكّنك إلا من الاطلاع على بعض فقرات منه ، أي مقتطفات منه حسب اتفاقه مع المؤلف ، ثم يرشدك إلى</a:t>
            </a:r>
          </a:p>
          <a:p>
            <a:r>
              <a:rPr lang="ar-SA" sz="3600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مكان اقتنائه ، أما إذا كان الكتاب غير مقرون بأي حقوق تمنع الاطلاع عليه فإن </a:t>
            </a:r>
            <a:r>
              <a:rPr lang="ar-SA" sz="3600" dirty="0" err="1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جوجل</a:t>
            </a:r>
            <a:r>
              <a:rPr lang="ar-SA" sz="3600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 يسمح </a:t>
            </a:r>
            <a:r>
              <a:rPr lang="ar-SA" sz="3600" dirty="0" err="1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لك</a:t>
            </a:r>
            <a:r>
              <a:rPr lang="ar-SA" sz="3600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 بتصفح</a:t>
            </a:r>
          </a:p>
          <a:p>
            <a:r>
              <a:rPr lang="ar-SA" sz="3600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الكتاب على موقعه ، بل يمكن أن تقوم بتحميله حسب توفر هذه الخدمة.</a:t>
            </a:r>
            <a:endParaRPr sz="3600" b="1">
              <a:solidFill>
                <a:srgbClr val="FFC000"/>
              </a:solidFill>
              <a:latin typeface="Microsoft Sans Serif" pitchFamily="34" charset="0"/>
              <a:ea typeface="Arial Unicode MS" pitchFamily="34" charset="-128"/>
              <a:cs typeface="Microsoft Sans Serif" pitchFamily="34" charset="0"/>
            </a:endParaRPr>
          </a:p>
        </p:txBody>
      </p:sp>
      <p:pic>
        <p:nvPicPr>
          <p:cNvPr id="17" name="صورة 16" descr="imagesCAGJ5ZV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40346" y="8036007"/>
            <a:ext cx="2810010" cy="2707888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  <p:bldP spid="174" grpId="0" animBg="1"/>
      <p:bldP spid="176" grpId="0" animBg="1"/>
      <p:bldP spid="177" grpId="0" animBg="1"/>
      <p:bldP spid="194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5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93" name="Shape 293"/>
          <p:cNvSpPr/>
          <p:nvPr/>
        </p:nvSpPr>
        <p:spPr>
          <a:xfrm>
            <a:off x="3163748" y="2169054"/>
            <a:ext cx="19053053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1800" b="1" dirty="0" smtClean="0"/>
              <a:t>ك</a:t>
            </a:r>
            <a:r>
              <a:rPr lang="ar-SA" sz="3600" b="1" dirty="0" smtClean="0">
                <a:solidFill>
                  <a:srgbClr val="FFC000"/>
                </a:solidFill>
                <a:cs typeface="Led Italic Font" pitchFamily="2" charset="-78"/>
              </a:rPr>
              <a:t>كيفية</a:t>
            </a:r>
            <a:r>
              <a:rPr lang="ar-SA" sz="2800" b="1" dirty="0" smtClean="0">
                <a:solidFill>
                  <a:srgbClr val="FFC000"/>
                </a:solidFill>
                <a:cs typeface="Led Italic Font" pitchFamily="2" charset="-78"/>
              </a:rPr>
              <a:t> </a:t>
            </a:r>
            <a:r>
              <a:rPr lang="ar-SA" sz="3600" b="1" dirty="0" smtClean="0">
                <a:solidFill>
                  <a:srgbClr val="FFC000"/>
                </a:solidFill>
                <a:cs typeface="Led Italic Font" pitchFamily="2" charset="-78"/>
              </a:rPr>
              <a:t>استخدام خدمة </a:t>
            </a:r>
            <a:r>
              <a:rPr lang="ar-SA" sz="3600" b="1" dirty="0" err="1" smtClean="0">
                <a:solidFill>
                  <a:srgbClr val="FFC000"/>
                </a:solidFill>
                <a:cs typeface="Led Italic Font" pitchFamily="2" charset="-78"/>
              </a:rPr>
              <a:t>جوجل</a:t>
            </a:r>
            <a:r>
              <a:rPr lang="ar-SA" sz="3600" b="1" dirty="0" smtClean="0">
                <a:solidFill>
                  <a:srgbClr val="FFC000"/>
                </a:solidFill>
                <a:cs typeface="Led Italic Font" pitchFamily="2" charset="-78"/>
              </a:rPr>
              <a:t> للكتب</a:t>
            </a:r>
            <a:endParaRPr sz="4400" dirty="0">
              <a:solidFill>
                <a:srgbClr val="FFFF00"/>
              </a:solidFill>
              <a:latin typeface="Segoe UI" pitchFamily="34" charset="0"/>
              <a:ea typeface="Segoe UI" pitchFamily="34" charset="0"/>
              <a:cs typeface="Led Italic Font" pitchFamily="2" charset="-78"/>
            </a:endParaRPr>
          </a:p>
        </p:txBody>
      </p:sp>
      <p:sp>
        <p:nvSpPr>
          <p:cNvPr id="295" name="Shape 295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296" name="Shape 296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7" name="Shape 297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5"/>
                </a:solidFill>
              </a:rPr>
              <a:t></a:t>
            </a:r>
          </a:p>
        </p:txBody>
      </p:sp>
      <p:sp>
        <p:nvSpPr>
          <p:cNvPr id="302" name="Shape 302"/>
          <p:cNvSpPr/>
          <p:nvPr/>
        </p:nvSpPr>
        <p:spPr>
          <a:xfrm>
            <a:off x="22679145" y="4619828"/>
            <a:ext cx="1187848" cy="118784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8" name="Shape 308"/>
          <p:cNvSpPr/>
          <p:nvPr/>
        </p:nvSpPr>
        <p:spPr>
          <a:xfrm>
            <a:off x="12921044" y="5405399"/>
            <a:ext cx="9758101" cy="2877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2500" b="1">
                <a:solidFill>
                  <a:srgbClr val="002641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algn="ctr"/>
            <a:r>
              <a:rPr lang="ar-SA" dirty="0" smtClean="0"/>
              <a:t>- </a:t>
            </a:r>
            <a:r>
              <a:rPr lang="ar-SA" sz="3200" dirty="0" smtClean="0">
                <a:solidFill>
                  <a:srgbClr val="FFC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انتقل لموقع الصفحة الرئيسة لهذه الخدمة وهي </a:t>
            </a:r>
            <a:r>
              <a:rPr lang="en-US" sz="3200" dirty="0" smtClean="0">
                <a:solidFill>
                  <a:srgbClr val="FFC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www.books.google.com </a:t>
            </a:r>
            <a:r>
              <a:rPr lang="ar-SA" sz="3200" dirty="0" err="1" smtClean="0">
                <a:solidFill>
                  <a:srgbClr val="FFC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او</a:t>
            </a:r>
            <a:r>
              <a:rPr lang="ar-SA" sz="3200" dirty="0" smtClean="0">
                <a:solidFill>
                  <a:srgbClr val="FFC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من خلال</a:t>
            </a:r>
          </a:p>
          <a:p>
            <a:pPr algn="ctr"/>
            <a:r>
              <a:rPr lang="ar-SA" sz="3200" dirty="0" smtClean="0">
                <a:solidFill>
                  <a:srgbClr val="FFC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الصفحة الرئيسة </a:t>
            </a:r>
            <a:r>
              <a:rPr lang="ar-SA" sz="3200" dirty="0" err="1" smtClean="0">
                <a:solidFill>
                  <a:srgbClr val="FFC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لجوجل</a:t>
            </a:r>
            <a:r>
              <a:rPr lang="ar-SA" sz="3200" dirty="0" smtClean="0">
                <a:solidFill>
                  <a:srgbClr val="FFC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 واختر المزيد ثم اختر الكتب صورة رقم </a:t>
            </a:r>
            <a:r>
              <a:rPr lang="ar-SA" sz="4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1</a:t>
            </a:r>
            <a:endParaRPr sz="3200" b="1">
              <a:solidFill>
                <a:schemeClr val="accent5">
                  <a:lumMod val="60000"/>
                  <a:lumOff val="40000"/>
                </a:schemeClr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9" name="صورة 18" descr=";;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94639" y="969814"/>
            <a:ext cx="6813021" cy="175323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594" y="4619828"/>
            <a:ext cx="11736056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hape 938"/>
          <p:cNvSpPr/>
          <p:nvPr/>
        </p:nvSpPr>
        <p:spPr>
          <a:xfrm>
            <a:off x="650041" y="8972550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 smtClean="0">
                <a:solidFill>
                  <a:srgbClr val="FFC000"/>
                </a:solidFill>
              </a:rPr>
              <a:t>1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2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3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" grpId="0" animBg="1"/>
      <p:bldP spid="296" grpId="0" animBg="1"/>
      <p:bldP spid="297" grpId="0" animBg="1"/>
      <p:bldP spid="302" grpId="0" animBg="1"/>
      <p:bldP spid="308" grpId="0" animBg="1"/>
      <p:bldP spid="11" grpId="0" animBg="1" advAuto="0"/>
      <p:bldP spid="1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6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329" name="Shape 329"/>
          <p:cNvSpPr/>
          <p:nvPr/>
        </p:nvSpPr>
        <p:spPr>
          <a:xfrm>
            <a:off x="862014" y="663597"/>
            <a:ext cx="21582924" cy="3612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/>
            <a:r>
              <a:rPr lang="ar-SA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- </a:t>
            </a:r>
            <a:r>
              <a:rPr lang="ar-SA" sz="7200" b="1" dirty="0" smtClean="0">
                <a:solidFill>
                  <a:srgbClr val="92D050"/>
                </a:solidFill>
              </a:rPr>
              <a:t>2</a:t>
            </a:r>
            <a:r>
              <a:rPr lang="ar-SA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- لدينا مثل هذه الصفحة . الأولى : من متصفح انترنت </a:t>
            </a:r>
            <a:r>
              <a:rPr lang="ar-SA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اكسبلورر</a:t>
            </a:r>
            <a:r>
              <a:rPr lang="ar-SA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</a:t>
            </a:r>
            <a:r>
              <a:rPr lang="ar-SA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والاخرى</a:t>
            </a:r>
            <a:r>
              <a:rPr lang="ar-SA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:من متصفح </a:t>
            </a:r>
            <a:r>
              <a:rPr lang="ar-SA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جوجل</a:t>
            </a:r>
            <a:endParaRPr lang="ar-SA" b="1" dirty="0" smtClean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ar-SA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كروم نضع في مربع للبحث اسم الكتاب أو موضوعه نفترض موضوع البحث الذي نريد كتب عنه هو</a:t>
            </a:r>
          </a:p>
          <a:p>
            <a:pPr algn="ctr"/>
            <a:r>
              <a:rPr lang="ar-SA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 ( </a:t>
            </a:r>
            <a:r>
              <a:rPr lang="ar-SA" b="1" dirty="0" smtClean="0">
                <a:solidFill>
                  <a:srgbClr val="92D050"/>
                </a:solidFill>
              </a:rPr>
              <a:t>الإعجاز العلمي في القرآن الكريم</a:t>
            </a:r>
            <a:r>
              <a:rPr lang="ar-SA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) كما في الصورة </a:t>
            </a:r>
            <a:r>
              <a:rPr lang="ar-SA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</a:t>
            </a:r>
            <a:endParaRPr sz="4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33" name="Shape 333"/>
          <p:cNvSpPr/>
          <p:nvPr/>
        </p:nvSpPr>
        <p:spPr>
          <a:xfrm>
            <a:off x="20259675" y="663597"/>
            <a:ext cx="1120474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6"/>
                </a:solidFill>
              </a:rPr>
              <a:t>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30524" y="4161052"/>
            <a:ext cx="8390101" cy="46386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014" y="4275868"/>
            <a:ext cx="8731093" cy="46291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4" name="Shape 374"/>
          <p:cNvSpPr/>
          <p:nvPr/>
        </p:nvSpPr>
        <p:spPr>
          <a:xfrm>
            <a:off x="12115799" y="9629775"/>
            <a:ext cx="11157827" cy="3283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/>
            <a:r>
              <a:rPr lang="ar-SA" sz="6000" b="1" dirty="0" smtClean="0">
                <a:solidFill>
                  <a:schemeClr val="accent4"/>
                </a:solidFill>
              </a:rPr>
              <a:t>3</a:t>
            </a:r>
            <a:r>
              <a:rPr lang="ar-SA" b="1" dirty="0" smtClean="0">
                <a:solidFill>
                  <a:srgbClr val="FFC000"/>
                </a:solidFill>
              </a:rPr>
              <a:t>- يتضح من نتائج البحث تصوير لأغلفة الكتب التي تتعلق بالإعجاز العلمي في القرآن الكريم</a:t>
            </a:r>
          </a:p>
          <a:p>
            <a:pPr algn="ctr"/>
            <a:r>
              <a:rPr lang="ar-SA" b="1" dirty="0" smtClean="0">
                <a:solidFill>
                  <a:srgbClr val="FFC000"/>
                </a:solidFill>
              </a:rPr>
              <a:t>ومعلومات عنها كما في الصورة </a:t>
            </a:r>
            <a:r>
              <a:rPr lang="ar-SA" sz="6600" b="1" dirty="0" smtClean="0">
                <a:solidFill>
                  <a:schemeClr val="accent4"/>
                </a:solidFill>
              </a:rPr>
              <a:t>3</a:t>
            </a:r>
            <a:endParaRPr sz="4000" dirty="0">
              <a:solidFill>
                <a:schemeClr val="accent4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014" y="9085709"/>
            <a:ext cx="8731093" cy="4087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Shape 938"/>
          <p:cNvSpPr/>
          <p:nvPr/>
        </p:nvSpPr>
        <p:spPr>
          <a:xfrm>
            <a:off x="1326752" y="5842975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 smtClean="0">
                <a:solidFill>
                  <a:srgbClr val="FFC000"/>
                </a:solidFill>
              </a:rPr>
              <a:t>2</a:t>
            </a:r>
            <a:endParaRPr sz="5400"/>
          </a:p>
        </p:txBody>
      </p:sp>
      <p:sp>
        <p:nvSpPr>
          <p:cNvPr id="10" name="Shape 938"/>
          <p:cNvSpPr/>
          <p:nvPr/>
        </p:nvSpPr>
        <p:spPr>
          <a:xfrm>
            <a:off x="1326752" y="10815025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 smtClean="0">
                <a:solidFill>
                  <a:srgbClr val="FFC000"/>
                </a:solidFill>
              </a:rPr>
              <a:t>2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8" dur="4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8" presetClass="entr" presetSubtype="0" ac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8" presetClass="entr" presetSubtype="0" ac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" grpId="0" animBg="1"/>
      <p:bldP spid="333" grpId="0" animBg="1"/>
      <p:bldP spid="44" grpId="0" animBg="1"/>
      <p:bldP spid="9" grpId="0" animBg="1" advAuto="0"/>
      <p:bldP spid="9" grpId="1" animBg="1"/>
      <p:bldP spid="9" grpId="2" animBg="1"/>
      <p:bldP spid="10" grpId="0" animBg="1" advAuto="0"/>
      <p:bldP spid="10" grpId="1" animBg="1"/>
      <p:bldP spid="10" grpId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Shape 39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7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400" name="Shape 400"/>
          <p:cNvSpPr/>
          <p:nvPr/>
        </p:nvSpPr>
        <p:spPr>
          <a:xfrm>
            <a:off x="11316573" y="1334035"/>
            <a:ext cx="8927575" cy="1972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/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•</a:t>
            </a:r>
            <a:r>
              <a:rPr lang="ar-SA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وفيما يلي توضيح ما تدل عليه الأرقام في الصورة رقم ( 3)  للكتب</a:t>
            </a:r>
          </a:p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 </a:t>
            </a:r>
            <a:endParaRPr sz="4000" dirty="0">
              <a:solidFill>
                <a:schemeClr val="accent5">
                  <a:lumMod val="60000"/>
                  <a:lumOff val="40000"/>
                </a:schemeClr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402" name="Shape 402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403" name="Shape 403"/>
          <p:cNvSpPr/>
          <p:nvPr/>
        </p:nvSpPr>
        <p:spPr>
          <a:xfrm>
            <a:off x="21367728" y="1995961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4" name="Shape 404"/>
          <p:cNvSpPr/>
          <p:nvPr/>
        </p:nvSpPr>
        <p:spPr>
          <a:xfrm>
            <a:off x="21680126" y="2055471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2"/>
                </a:solidFill>
              </a:rPr>
              <a:t></a:t>
            </a:r>
          </a:p>
        </p:txBody>
      </p:sp>
      <p:sp>
        <p:nvSpPr>
          <p:cNvPr id="425" name="Shape 425"/>
          <p:cNvSpPr/>
          <p:nvPr/>
        </p:nvSpPr>
        <p:spPr>
          <a:xfrm>
            <a:off x="17144608" y="4119852"/>
            <a:ext cx="6858392" cy="8177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2500" b="1">
                <a:solidFill>
                  <a:srgbClr val="002641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pPr algn="ctr"/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رقم </a:t>
            </a:r>
            <a:r>
              <a:rPr lang="ar-SA" sz="44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عنوان الكتاب </a:t>
            </a:r>
            <a:r>
              <a:rPr lang="ar-SA" sz="28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باللون الأزرق </a:t>
            </a:r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/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رقم  </a:t>
            </a:r>
            <a:r>
              <a:rPr lang="ar-SA" sz="44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 </a:t>
            </a:r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للون الأخضر عنوان الصفحة الالكترونية من </a:t>
            </a:r>
            <a:r>
              <a:rPr lang="ar-SA" sz="2800" dirty="0" err="1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جوجل</a:t>
            </a:r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.</a:t>
            </a:r>
          </a:p>
          <a:p>
            <a:pPr algn="ctr"/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رقم </a:t>
            </a:r>
            <a:r>
              <a:rPr lang="ar-SA" sz="40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</a:t>
            </a:r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اسم المؤلف </a:t>
            </a:r>
            <a:r>
              <a:rPr lang="ar-SA" sz="2800" dirty="0" smtClean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باللون الأزرق </a:t>
            </a:r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/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رقم </a:t>
            </a:r>
            <a:r>
              <a:rPr lang="ar-SA" sz="4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</a:t>
            </a:r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اللون </a:t>
            </a:r>
            <a:r>
              <a:rPr lang="ar-SA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الرمادي سنة النشر </a:t>
            </a:r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algn="ctr"/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رقم </a:t>
            </a:r>
            <a:r>
              <a:rPr lang="ar-SA" sz="4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</a:t>
            </a:r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اللون </a:t>
            </a:r>
            <a:r>
              <a:rPr lang="ar-SA" sz="2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الرمادي</a:t>
            </a:r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إمكانية عرض مقتطفات من الكتاب </a:t>
            </a:r>
            <a:r>
              <a:rPr lang="ar-SA" sz="2800" dirty="0" err="1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و</a:t>
            </a:r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المقتطفات هي جمل تتضمن عبارة</a:t>
            </a:r>
          </a:p>
          <a:p>
            <a:pPr algn="ctr"/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البحث التي استخدمت في سياق البحث .</a:t>
            </a:r>
          </a:p>
          <a:p>
            <a:pPr algn="ctr"/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رقم</a:t>
            </a:r>
            <a:r>
              <a:rPr lang="ar-SA" sz="40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</a:t>
            </a:r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باللون ا</a:t>
            </a:r>
            <a:r>
              <a:rPr lang="ar-SA" sz="2800" dirty="0" smtClean="0">
                <a:solidFill>
                  <a:srgbClr val="0070C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لأزرق</a:t>
            </a:r>
            <a:r>
              <a:rPr lang="ar-SA" sz="2800" dirty="0" smtClean="0">
                <a:solidFill>
                  <a:schemeClr val="accent4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عرض كامل لجميع الصفحات في حالة السماح من صاحب حق التأليف .</a:t>
            </a:r>
            <a:endParaRPr sz="2500">
              <a:solidFill>
                <a:schemeClr val="accent4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27" name="Shape 427"/>
          <p:cNvSpPr/>
          <p:nvPr/>
        </p:nvSpPr>
        <p:spPr>
          <a:xfrm>
            <a:off x="23031842" y="3643601"/>
            <a:ext cx="971158" cy="95250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" y="3564366"/>
            <a:ext cx="14773274" cy="95801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Shape 938"/>
          <p:cNvSpPr/>
          <p:nvPr/>
        </p:nvSpPr>
        <p:spPr>
          <a:xfrm>
            <a:off x="4401204" y="7784702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 smtClean="0">
                <a:solidFill>
                  <a:srgbClr val="FFC000"/>
                </a:solidFill>
              </a:rPr>
              <a:t>3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20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3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7" dur="4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8" presetClass="entr" presetSubtype="0" ac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" grpId="0" animBg="1"/>
      <p:bldP spid="402" grpId="0" animBg="1"/>
      <p:bldP spid="403" grpId="0" animBg="1"/>
      <p:bldP spid="404" grpId="0" animBg="1"/>
      <p:bldP spid="425" grpId="0" animBg="1"/>
      <p:bldP spid="427" grpId="0" animBg="1"/>
      <p:bldP spid="10" grpId="0" animBg="1" advAuto="0"/>
      <p:bldP spid="10" grpId="1" animBg="1"/>
      <p:bldP spid="10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/>
          <p:nvPr/>
        </p:nvSpPr>
        <p:spPr>
          <a:xfrm>
            <a:off x="0" y="9639374"/>
            <a:ext cx="24384000" cy="4119688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 defTabSz="8255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3" name="Shape 3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8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374" name="Shape 374"/>
          <p:cNvSpPr/>
          <p:nvPr/>
        </p:nvSpPr>
        <p:spPr>
          <a:xfrm>
            <a:off x="5772150" y="1864254"/>
            <a:ext cx="16281475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هنا</a:t>
            </a:r>
            <a:r>
              <a:rPr lang="ar-SA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ar-SA" sz="3600" b="1" dirty="0" smtClean="0">
                <a:solidFill>
                  <a:srgbClr val="FFC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يتضح في الصورة عرض للمقتطفات في الكتاب الأول صورة</a:t>
            </a:r>
            <a:r>
              <a:rPr lang="ar-SA" sz="1800" b="1" dirty="0" smtClean="0"/>
              <a:t> </a:t>
            </a:r>
            <a:r>
              <a:rPr lang="ar-SA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4</a:t>
            </a:r>
            <a:r>
              <a:rPr lang="ar-SA" sz="1800" b="1" dirty="0" smtClean="0"/>
              <a:t>4</a:t>
            </a:r>
            <a:endParaRPr sz="4000" dirty="0">
              <a:solidFill>
                <a:srgbClr val="FFFFFF"/>
              </a:solidFill>
            </a:endParaRPr>
          </a:p>
        </p:txBody>
      </p:sp>
      <p:sp>
        <p:nvSpPr>
          <p:cNvPr id="376" name="Shape 376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377" name="Shape 377"/>
          <p:cNvSpPr/>
          <p:nvPr/>
        </p:nvSpPr>
        <p:spPr>
          <a:xfrm>
            <a:off x="21412379" y="1804744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8" name="Shape 378"/>
          <p:cNvSpPr/>
          <p:nvPr/>
        </p:nvSpPr>
        <p:spPr>
          <a:xfrm>
            <a:off x="20198477" y="1864254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1"/>
                </a:solidFill>
              </a:rPr>
              <a:t></a:t>
            </a:r>
          </a:p>
        </p:txBody>
      </p:sp>
      <p:sp>
        <p:nvSpPr>
          <p:cNvPr id="389" name="Shape 389"/>
          <p:cNvSpPr/>
          <p:nvPr/>
        </p:nvSpPr>
        <p:spPr>
          <a:xfrm>
            <a:off x="5384800" y="9330010"/>
            <a:ext cx="762001" cy="76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 defTabSz="8255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0" name="Shape 390"/>
          <p:cNvSpPr/>
          <p:nvPr/>
        </p:nvSpPr>
        <p:spPr>
          <a:xfrm>
            <a:off x="11798300" y="9330010"/>
            <a:ext cx="762001" cy="76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 defTabSz="8255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1" name="Shape 391"/>
          <p:cNvSpPr/>
          <p:nvPr/>
        </p:nvSpPr>
        <p:spPr>
          <a:xfrm>
            <a:off x="18224500" y="9330010"/>
            <a:ext cx="762001" cy="762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 defTabSz="8255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54124" y="3533774"/>
            <a:ext cx="7591675" cy="5391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" y="3533775"/>
            <a:ext cx="1301115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Shape 938"/>
          <p:cNvSpPr/>
          <p:nvPr/>
        </p:nvSpPr>
        <p:spPr>
          <a:xfrm>
            <a:off x="1120125" y="5784452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 smtClean="0">
                <a:solidFill>
                  <a:srgbClr val="FFC000"/>
                </a:solidFill>
              </a:rPr>
              <a:t>4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30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7" dur="4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8" presetClass="entr" presetSubtype="0" ac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" grpId="0" animBg="1"/>
      <p:bldP spid="374" grpId="0" animBg="1"/>
      <p:bldP spid="376" grpId="0" animBg="1"/>
      <p:bldP spid="377" grpId="0" animBg="1"/>
      <p:bldP spid="378" grpId="0" animBg="1"/>
      <p:bldP spid="389" grpId="0" animBg="1"/>
      <p:bldP spid="390" grpId="0" animBg="1"/>
      <p:bldP spid="391" grpId="0" animBg="1"/>
      <p:bldP spid="13" grpId="0" animBg="1" advAuto="0"/>
      <p:bldP spid="13" grpId="1" animBg="1"/>
      <p:bldP spid="13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9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451" name="Shape 451"/>
          <p:cNvSpPr/>
          <p:nvPr/>
        </p:nvSpPr>
        <p:spPr>
          <a:xfrm>
            <a:off x="3000573" y="1864254"/>
            <a:ext cx="17982500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هنا يتضح عرض كامل للكتاب صورة </a:t>
            </a:r>
            <a:r>
              <a:rPr lang="ar-SA" sz="3600" b="1" dirty="0" smtClean="0">
                <a:solidFill>
                  <a:srgbClr val="FFC000"/>
                </a:solidFill>
              </a:rPr>
              <a:t>5</a:t>
            </a:r>
            <a:endParaRPr sz="4000" b="1">
              <a:solidFill>
                <a:srgbClr val="FFC000"/>
              </a:solidFill>
            </a:endParaRPr>
          </a:p>
        </p:txBody>
      </p:sp>
      <p:sp>
        <p:nvSpPr>
          <p:cNvPr id="453" name="Shape 453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454" name="Shape 454"/>
          <p:cNvSpPr/>
          <p:nvPr/>
        </p:nvSpPr>
        <p:spPr>
          <a:xfrm>
            <a:off x="22628367" y="1804744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5" name="Shape 455"/>
          <p:cNvSpPr/>
          <p:nvPr/>
        </p:nvSpPr>
        <p:spPr>
          <a:xfrm>
            <a:off x="21572687" y="1864254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3"/>
                </a:solidFill>
              </a:rPr>
              <a:t>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3175" y="4162425"/>
            <a:ext cx="19029512" cy="821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hape 938"/>
          <p:cNvSpPr/>
          <p:nvPr/>
        </p:nvSpPr>
        <p:spPr>
          <a:xfrm>
            <a:off x="4401204" y="7784702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 smtClean="0">
                <a:solidFill>
                  <a:srgbClr val="FFC000"/>
                </a:solidFill>
              </a:rPr>
              <a:t>5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7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8" presetClass="entr" presetSubtype="0" ac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" grpId="0" animBg="1"/>
      <p:bldP spid="453" grpId="0" animBg="1"/>
      <p:bldP spid="454" grpId="0" animBg="1"/>
      <p:bldP spid="455" grpId="0" animBg="1"/>
      <p:bldP spid="8" grpId="0" animBg="1" advAuto="0"/>
      <p:bldP spid="8" grpId="1" animBg="1"/>
      <p:bldP spid="8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Shape 53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10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540" name="Shape 540"/>
          <p:cNvSpPr/>
          <p:nvPr/>
        </p:nvSpPr>
        <p:spPr>
          <a:xfrm>
            <a:off x="-420176" y="413193"/>
            <a:ext cx="22860000" cy="3242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/>
            <a:r>
              <a:rPr lang="ar-SA" sz="8000" dirty="0" smtClean="0">
                <a:solidFill>
                  <a:srgbClr val="7030A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4</a:t>
            </a:r>
            <a:r>
              <a:rPr lang="ar-SA" sz="8000" b="1" dirty="0" smtClean="0"/>
              <a:t>- </a:t>
            </a:r>
            <a:r>
              <a:rPr lang="ar-SA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ومن خلال النقر على أدوات البحث تظهر للباحث خيارات متعددة هي : البحث في الويب ، وأي</a:t>
            </a:r>
          </a:p>
          <a:p>
            <a:pPr algn="ctr"/>
            <a:r>
              <a:rPr lang="ar-SA" sz="32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طريقة عرض ونوع المستند ، وأي الوقت ، ترتيب الكتب حسب الصلة بالموضوع بالضغط على احد هذه</a:t>
            </a:r>
          </a:p>
          <a:p>
            <a:pPr algn="ctr"/>
            <a:r>
              <a:rPr lang="ar-SA" sz="3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العناصر تظهر له خيارات يختار الباحث منها ما يريد صورة رقم  </a:t>
            </a:r>
            <a:r>
              <a:rPr lang="ar-SA" b="1" dirty="0" smtClean="0">
                <a:solidFill>
                  <a:srgbClr val="FFC000"/>
                </a:solidFill>
                <a:latin typeface="Segoe UI" pitchFamily="34" charset="0"/>
                <a:ea typeface="Segoe UI" pitchFamily="34" charset="0"/>
                <a:cs typeface="Segoe UI" pitchFamily="34" charset="0"/>
              </a:rPr>
              <a:t>6</a:t>
            </a:r>
            <a:endParaRPr sz="1400">
              <a:solidFill>
                <a:srgbClr val="FFC000"/>
              </a:solidFill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542" name="Shape 542"/>
          <p:cNvSpPr/>
          <p:nvPr/>
        </p:nvSpPr>
        <p:spPr>
          <a:xfrm flipV="1">
            <a:off x="1714049" y="3943350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543" name="Shape 543"/>
          <p:cNvSpPr/>
          <p:nvPr/>
        </p:nvSpPr>
        <p:spPr>
          <a:xfrm>
            <a:off x="21869469" y="2685989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4" name="Shape 544"/>
          <p:cNvSpPr/>
          <p:nvPr/>
        </p:nvSpPr>
        <p:spPr>
          <a:xfrm>
            <a:off x="20945828" y="2745499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5"/>
                </a:solidFill>
              </a:rPr>
              <a:t>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7575" y="4343400"/>
            <a:ext cx="16916400" cy="837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hape 938"/>
          <p:cNvSpPr/>
          <p:nvPr/>
        </p:nvSpPr>
        <p:spPr>
          <a:xfrm>
            <a:off x="4401204" y="7784702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 smtClean="0">
                <a:solidFill>
                  <a:srgbClr val="FFC000"/>
                </a:solidFill>
              </a:rPr>
              <a:t>6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3" dur="4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8" presetClass="entr" presetSubtype="0" ac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0" grpId="0" animBg="1"/>
      <p:bldP spid="542" grpId="0" animBg="1"/>
      <p:bldP spid="543" grpId="0" animBg="1"/>
      <p:bldP spid="544" grpId="0" animBg="1"/>
      <p:bldP spid="8" grpId="0" animBg="1" advAuto="0"/>
      <p:bldP spid="8" grpId="1" animBg="1"/>
      <p:bldP spid="8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Shape 5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11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514" name="Shape 514"/>
          <p:cNvSpPr/>
          <p:nvPr/>
        </p:nvSpPr>
        <p:spPr>
          <a:xfrm>
            <a:off x="885375" y="1322667"/>
            <a:ext cx="19053053" cy="17543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r>
              <a:rPr lang="ar-SA" sz="6000" b="1" dirty="0" smtClean="0">
                <a:solidFill>
                  <a:schemeClr val="accent5"/>
                </a:solidFill>
              </a:rPr>
              <a:t>5-</a:t>
            </a:r>
            <a:r>
              <a:rPr lang="ar-SA" sz="4000" b="1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ar-SA" sz="4000" b="1" dirty="0" smtClean="0">
                <a:solidFill>
                  <a:schemeClr val="bg1">
                    <a:lumMod val="85000"/>
                  </a:schemeClr>
                </a:solidFill>
              </a:rPr>
              <a:t>بالنقر على أدوات البحث ثم النقر على أية طريقة عرض يظهر لنا خياران هما : المعاينة والعرض</a:t>
            </a:r>
          </a:p>
          <a:p>
            <a:r>
              <a:rPr lang="ar-SA" sz="4000" b="1" dirty="0" smtClean="0">
                <a:solidFill>
                  <a:schemeClr val="bg1">
                    <a:lumMod val="85000"/>
                  </a:schemeClr>
                </a:solidFill>
              </a:rPr>
              <a:t>الكامل أو عرض كامل هنا نستطيع نحصل على عرض كامل للكتاب الصورة </a:t>
            </a:r>
            <a:r>
              <a:rPr lang="ar-SA" sz="5400" b="1" dirty="0" smtClean="0">
                <a:solidFill>
                  <a:srgbClr val="FFC000"/>
                </a:solidFill>
              </a:rPr>
              <a:t>7</a:t>
            </a:r>
            <a:r>
              <a:rPr lang="ar-SA" sz="4000" dirty="0" smtClean="0"/>
              <a:t>؟</a:t>
            </a:r>
            <a:endParaRPr sz="4000" dirty="0">
              <a:solidFill>
                <a:srgbClr val="656565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516" name="Shape 516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517" name="Shape 517"/>
          <p:cNvSpPr/>
          <p:nvPr/>
        </p:nvSpPr>
        <p:spPr>
          <a:xfrm>
            <a:off x="22319685" y="187871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8" name="Shape 518"/>
          <p:cNvSpPr/>
          <p:nvPr/>
        </p:nvSpPr>
        <p:spPr>
          <a:xfrm>
            <a:off x="21393679" y="1938220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4"/>
                </a:solidFill>
              </a:rPr>
              <a:t></a:t>
            </a:r>
          </a:p>
        </p:txBody>
      </p:sp>
      <p:sp>
        <p:nvSpPr>
          <p:cNvPr id="523" name="Shape 523"/>
          <p:cNvSpPr/>
          <p:nvPr/>
        </p:nvSpPr>
        <p:spPr>
          <a:xfrm>
            <a:off x="8505371" y="5436176"/>
            <a:ext cx="102657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8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8000">
              <a:solidFill>
                <a:srgbClr val="FFFFFF"/>
              </a:solidFill>
            </a:endParaRPr>
          </a:p>
        </p:txBody>
      </p:sp>
      <p:sp>
        <p:nvSpPr>
          <p:cNvPr id="525" name="Shape 525"/>
          <p:cNvSpPr/>
          <p:nvPr/>
        </p:nvSpPr>
        <p:spPr>
          <a:xfrm>
            <a:off x="14918870" y="5436176"/>
            <a:ext cx="102657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8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endParaRPr sz="8000">
              <a:solidFill>
                <a:srgbClr val="FFFFFF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8850" y="4314824"/>
            <a:ext cx="19911827" cy="728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hape 938"/>
          <p:cNvSpPr/>
          <p:nvPr/>
        </p:nvSpPr>
        <p:spPr>
          <a:xfrm>
            <a:off x="4401204" y="7784702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 smtClean="0">
                <a:solidFill>
                  <a:srgbClr val="FFC000"/>
                </a:solidFill>
              </a:rPr>
              <a:t>7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3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7" dur="4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" grpId="0" animBg="1"/>
      <p:bldP spid="516" grpId="0" animBg="1"/>
      <p:bldP spid="517" grpId="0" animBg="1"/>
      <p:bldP spid="518" grpId="0" animBg="1"/>
      <p:bldP spid="11" grpId="0" animBg="1" advAuto="0"/>
      <p:bldP spid="1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Shape 6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12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686" name="Shape 686"/>
          <p:cNvSpPr/>
          <p:nvPr/>
        </p:nvSpPr>
        <p:spPr>
          <a:xfrm>
            <a:off x="3266632" y="1426367"/>
            <a:ext cx="19053053" cy="210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/>
            <a:r>
              <a:rPr lang="ar-SA" sz="5400" b="1" dirty="0" smtClean="0">
                <a:solidFill>
                  <a:srgbClr val="FFC000"/>
                </a:solidFill>
              </a:rPr>
              <a:t>6-</a:t>
            </a:r>
            <a:r>
              <a:rPr lang="ar-SA" b="1" dirty="0" smtClean="0"/>
              <a:t> </a:t>
            </a:r>
            <a:r>
              <a:rPr lang="ar-SA" b="1" dirty="0" smtClean="0">
                <a:solidFill>
                  <a:schemeClr val="accent3"/>
                </a:solidFill>
              </a:rPr>
              <a:t>بالنقر على عرض كامل يظهر لدينا بعد ذلك الكتب التي نستطيع الحصول على عرض كامل لها</a:t>
            </a:r>
          </a:p>
          <a:p>
            <a:pPr algn="ctr"/>
            <a:r>
              <a:rPr lang="ar-SA" b="1" dirty="0" smtClean="0">
                <a:solidFill>
                  <a:schemeClr val="accent3"/>
                </a:solidFill>
              </a:rPr>
              <a:t>وتصفحها بسهولة كما في الصورة</a:t>
            </a:r>
            <a:r>
              <a:rPr lang="ar-SA" b="1" dirty="0" smtClean="0"/>
              <a:t> </a:t>
            </a:r>
            <a:r>
              <a:rPr lang="ar-SA" sz="4800" b="1" dirty="0" smtClean="0">
                <a:solidFill>
                  <a:srgbClr val="FFC000"/>
                </a:solidFill>
              </a:rPr>
              <a:t>8</a:t>
            </a:r>
            <a:endParaRPr sz="4000" dirty="0">
              <a:solidFill>
                <a:srgbClr val="FFC000"/>
              </a:solidFill>
            </a:endParaRPr>
          </a:p>
        </p:txBody>
      </p:sp>
      <p:sp>
        <p:nvSpPr>
          <p:cNvPr id="688" name="Shape 688"/>
          <p:cNvSpPr/>
          <p:nvPr/>
        </p:nvSpPr>
        <p:spPr>
          <a:xfrm flipV="1">
            <a:off x="1714049" y="3527967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689" name="Shape 689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0" name="Shape 690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6"/>
                </a:solidFill>
              </a:rPr>
              <a:t></a:t>
            </a:r>
          </a:p>
        </p:txBody>
      </p:sp>
      <p:sp>
        <p:nvSpPr>
          <p:cNvPr id="699" name="Shape 699"/>
          <p:cNvSpPr/>
          <p:nvPr/>
        </p:nvSpPr>
        <p:spPr>
          <a:xfrm>
            <a:off x="8931393" y="6853666"/>
            <a:ext cx="188686" cy="762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320" h="14609" extrusionOk="0">
                <a:moveTo>
                  <a:pt x="15" y="741"/>
                </a:moveTo>
                <a:cubicBezTo>
                  <a:pt x="669" y="5288"/>
                  <a:pt x="19651" y="18930"/>
                  <a:pt x="20305" y="13246"/>
                </a:cubicBezTo>
                <a:cubicBezTo>
                  <a:pt x="20960" y="6425"/>
                  <a:pt x="-640" y="-2670"/>
                  <a:pt x="15" y="741"/>
                </a:cubicBezTo>
                <a:close/>
              </a:path>
            </a:pathLst>
          </a:custGeom>
          <a:solidFill>
            <a:srgbClr val="BFBFBF"/>
          </a:solidFill>
          <a:ln w="12700">
            <a:miter lim="400000"/>
          </a:ln>
        </p:spPr>
        <p:txBody>
          <a:bodyPr tIns="91439" bIns="91439"/>
          <a:lstStyle/>
          <a:p>
            <a:pPr lvl="0" algn="l" defTabSz="914400">
              <a:defRPr sz="3600">
                <a:solidFill>
                  <a:srgbClr val="DCD6D6"/>
                </a:solidFill>
                <a:uFill>
                  <a:solidFill/>
                </a:uFill>
                <a:latin typeface="Lato Light"/>
                <a:ea typeface="Lato Light"/>
                <a:cs typeface="Lato Light"/>
                <a:sym typeface="Lato Light"/>
              </a:defRPr>
            </a:pPr>
            <a:endParaRPr/>
          </a:p>
        </p:txBody>
      </p:sp>
      <p:sp>
        <p:nvSpPr>
          <p:cNvPr id="700" name="Shape 700"/>
          <p:cNvSpPr/>
          <p:nvPr/>
        </p:nvSpPr>
        <p:spPr>
          <a:xfrm flipV="1">
            <a:off x="8276436" y="9038377"/>
            <a:ext cx="1980671" cy="926890"/>
          </a:xfrm>
          <a:prstGeom prst="line">
            <a:avLst/>
          </a:prstGeom>
          <a:ln w="25400">
            <a:solidFill/>
            <a:miter lim="400000"/>
          </a:ln>
        </p:spPr>
        <p:txBody>
          <a:bodyPr lIns="71437" tIns="71437" rIns="71437" bIns="71437" anchor="ctr"/>
          <a:lstStyle/>
          <a:p>
            <a:pPr lvl="0">
              <a:defRPr sz="3200"/>
            </a:pPr>
            <a:endParaRPr/>
          </a:p>
        </p:txBody>
      </p:sp>
      <p:sp>
        <p:nvSpPr>
          <p:cNvPr id="701" name="Shape 701"/>
          <p:cNvSpPr/>
          <p:nvPr/>
        </p:nvSpPr>
        <p:spPr>
          <a:xfrm flipV="1">
            <a:off x="13889722" y="5513963"/>
            <a:ext cx="1980672" cy="926891"/>
          </a:xfrm>
          <a:prstGeom prst="line">
            <a:avLst/>
          </a:prstGeom>
          <a:ln w="25400">
            <a:solidFill/>
            <a:miter lim="400000"/>
          </a:ln>
        </p:spPr>
        <p:txBody>
          <a:bodyPr lIns="71437" tIns="71437" rIns="71437" bIns="71437" anchor="ctr"/>
          <a:lstStyle/>
          <a:p>
            <a:pPr lvl="0">
              <a:defRPr sz="3200"/>
            </a:pPr>
            <a:endParaRPr/>
          </a:p>
        </p:txBody>
      </p:sp>
      <p:sp>
        <p:nvSpPr>
          <p:cNvPr id="702" name="Shape 702"/>
          <p:cNvSpPr/>
          <p:nvPr/>
        </p:nvSpPr>
        <p:spPr>
          <a:xfrm>
            <a:off x="8289135" y="5595909"/>
            <a:ext cx="1980672" cy="991599"/>
          </a:xfrm>
          <a:prstGeom prst="line">
            <a:avLst/>
          </a:prstGeom>
          <a:ln w="25400">
            <a:solidFill/>
            <a:miter lim="400000"/>
          </a:ln>
        </p:spPr>
        <p:txBody>
          <a:bodyPr lIns="71437" tIns="71437" rIns="71437" bIns="71437" anchor="ctr"/>
          <a:lstStyle/>
          <a:p>
            <a:pPr lvl="0">
              <a:defRPr sz="3200"/>
            </a:pPr>
            <a:endParaRPr/>
          </a:p>
        </p:txBody>
      </p:sp>
      <p:sp>
        <p:nvSpPr>
          <p:cNvPr id="703" name="Shape 703"/>
          <p:cNvSpPr/>
          <p:nvPr/>
        </p:nvSpPr>
        <p:spPr>
          <a:xfrm>
            <a:off x="13962459" y="8944476"/>
            <a:ext cx="1980671" cy="991599"/>
          </a:xfrm>
          <a:prstGeom prst="line">
            <a:avLst/>
          </a:prstGeom>
          <a:ln w="25400">
            <a:solidFill/>
            <a:miter lim="400000"/>
          </a:ln>
        </p:spPr>
        <p:txBody>
          <a:bodyPr lIns="71437" tIns="71437" rIns="71437" bIns="71437" anchor="ctr"/>
          <a:lstStyle/>
          <a:p>
            <a:pPr lvl="0">
              <a:defRPr sz="3200"/>
            </a:pPr>
            <a:endParaRPr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4887" y="4314825"/>
            <a:ext cx="18760638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Shape 690"/>
          <p:cNvSpPr/>
          <p:nvPr/>
        </p:nvSpPr>
        <p:spPr>
          <a:xfrm>
            <a:off x="3714750" y="8107709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6"/>
                </a:solidFill>
              </a:rPr>
              <a:t></a:t>
            </a:r>
          </a:p>
        </p:txBody>
      </p:sp>
      <p:sp>
        <p:nvSpPr>
          <p:cNvPr id="14" name="مستطيل 13"/>
          <p:cNvSpPr/>
          <p:nvPr/>
        </p:nvSpPr>
        <p:spPr>
          <a:xfrm>
            <a:off x="3714750" y="8115047"/>
            <a:ext cx="7469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5400" b="1" dirty="0" smtClean="0">
                <a:solidFill>
                  <a:srgbClr val="FFC000"/>
                </a:solidFill>
              </a:rPr>
              <a:t>8</a:t>
            </a:r>
            <a:endParaRPr lang="ar-SA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" grpId="0" animBg="1"/>
      <p:bldP spid="688" grpId="0" animBg="1"/>
      <p:bldP spid="689" grpId="0" animBg="1"/>
      <p:bldP spid="690" grpId="0" animBg="1"/>
      <p:bldP spid="13" grpId="0" animBg="1"/>
      <p:bldP spid="13" grpId="1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Shape 84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13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847" name="Shape 847"/>
          <p:cNvSpPr/>
          <p:nvPr/>
        </p:nvSpPr>
        <p:spPr>
          <a:xfrm>
            <a:off x="3000572" y="1864254"/>
            <a:ext cx="19053053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200" b="1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ما الذي لاحظته في نتائج البحث عند استخدام طريقة البحث السابق البحث البسيط في الكتب</a:t>
            </a:r>
            <a:r>
              <a:rPr lang="ar-SA" sz="1800" b="1" dirty="0" smtClean="0"/>
              <a:t> ؟</a:t>
            </a:r>
            <a:endParaRPr sz="4000" dirty="0">
              <a:solidFill>
                <a:srgbClr val="FFFFFF"/>
              </a:solidFill>
            </a:endParaRPr>
          </a:p>
        </p:txBody>
      </p:sp>
      <p:sp>
        <p:nvSpPr>
          <p:cNvPr id="849" name="Shape 849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850" name="Shape 850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51" name="Shape 851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4"/>
                </a:solidFill>
              </a:rPr>
              <a:t></a:t>
            </a:r>
          </a:p>
        </p:txBody>
      </p:sp>
      <p:sp>
        <p:nvSpPr>
          <p:cNvPr id="856" name="Shape 856"/>
          <p:cNvSpPr/>
          <p:nvPr/>
        </p:nvSpPr>
        <p:spPr>
          <a:xfrm>
            <a:off x="19829481" y="5019975"/>
            <a:ext cx="1270002" cy="1270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pPr lvl="0" defTabSz="82550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rgbClr val="FFC000"/>
              </a:solidFill>
            </a:endParaRPr>
          </a:p>
        </p:txBody>
      </p:sp>
      <p:sp>
        <p:nvSpPr>
          <p:cNvPr id="859" name="Shape 859"/>
          <p:cNvSpPr/>
          <p:nvPr/>
        </p:nvSpPr>
        <p:spPr>
          <a:xfrm>
            <a:off x="1837889" y="4286250"/>
            <a:ext cx="17732345" cy="2723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8" y="0"/>
                </a:moveTo>
                <a:cubicBezTo>
                  <a:pt x="433" y="0"/>
                  <a:pt x="0" y="3963"/>
                  <a:pt x="0" y="8848"/>
                </a:cubicBezTo>
                <a:lnTo>
                  <a:pt x="0" y="12758"/>
                </a:lnTo>
                <a:cubicBezTo>
                  <a:pt x="0" y="17643"/>
                  <a:pt x="433" y="21600"/>
                  <a:pt x="968" y="21600"/>
                </a:cubicBezTo>
                <a:lnTo>
                  <a:pt x="20197" y="21600"/>
                </a:lnTo>
                <a:cubicBezTo>
                  <a:pt x="20704" y="21600"/>
                  <a:pt x="21119" y="18028"/>
                  <a:pt x="21160" y="13486"/>
                </a:cubicBezTo>
                <a:lnTo>
                  <a:pt x="21600" y="10806"/>
                </a:lnTo>
                <a:lnTo>
                  <a:pt x="21160" y="8119"/>
                </a:lnTo>
                <a:cubicBezTo>
                  <a:pt x="21120" y="3575"/>
                  <a:pt x="20704" y="0"/>
                  <a:pt x="20197" y="0"/>
                </a:cubicBezTo>
                <a:lnTo>
                  <a:pt x="968" y="0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50800" tIns="50800" rIns="50800" bIns="50800" anchor="ctr"/>
          <a:lstStyle/>
          <a:p>
            <a:pPr lvl="0" defTabSz="825500">
              <a:defRPr sz="56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864" name="Shape 864"/>
          <p:cNvSpPr/>
          <p:nvPr/>
        </p:nvSpPr>
        <p:spPr>
          <a:xfrm>
            <a:off x="4248782" y="4664376"/>
            <a:ext cx="1143001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indent="127000" algn="l" defTabSz="825500">
              <a:lnSpc>
                <a:spcPct val="160000"/>
              </a:lnSpc>
              <a:spcBef>
                <a:spcPts val="800"/>
              </a:spcBef>
              <a:defRPr sz="6000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sz="6000">
              <a:solidFill>
                <a:srgbClr val="FFFFFF"/>
              </a:solidFill>
            </a:endParaRPr>
          </a:p>
        </p:txBody>
      </p:sp>
      <p:sp>
        <p:nvSpPr>
          <p:cNvPr id="867" name="Shape 867"/>
          <p:cNvSpPr/>
          <p:nvPr/>
        </p:nvSpPr>
        <p:spPr>
          <a:xfrm>
            <a:off x="2584887" y="4664376"/>
            <a:ext cx="16017437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ar-SA" sz="3600" b="1" dirty="0" smtClean="0">
                <a:solidFill>
                  <a:srgbClr val="FFC000"/>
                </a:solidFill>
              </a:rPr>
              <a:t>يظهر لنا أن عدد النتائج كانت كبيرة جدا ، وأن استعراضها يحتاج إلى وقت أطول للوصول إلى النتائج،</a:t>
            </a:r>
          </a:p>
          <a:p>
            <a:r>
              <a:rPr lang="ar-SA" sz="3600" b="1" dirty="0" smtClean="0">
                <a:solidFill>
                  <a:srgbClr val="FFC000"/>
                </a:solidFill>
              </a:rPr>
              <a:t>ولتلبية حاجة الباحث لابد من العمل بأوامر البحث المتقدم في </a:t>
            </a:r>
            <a:r>
              <a:rPr lang="ar-SA" sz="3600" b="1" dirty="0" err="1" smtClean="0">
                <a:solidFill>
                  <a:srgbClr val="FFC000"/>
                </a:solidFill>
              </a:rPr>
              <a:t>جوجل</a:t>
            </a:r>
            <a:r>
              <a:rPr lang="ar-SA" sz="3600" b="1" dirty="0" smtClean="0">
                <a:solidFill>
                  <a:srgbClr val="FFC000"/>
                </a:solidFill>
              </a:rPr>
              <a:t> ، والتي تسمح </a:t>
            </a:r>
            <a:r>
              <a:rPr lang="ar-SA" sz="3600" b="1" dirty="0" err="1" smtClean="0">
                <a:solidFill>
                  <a:srgbClr val="FFC000"/>
                </a:solidFill>
              </a:rPr>
              <a:t>لك</a:t>
            </a:r>
            <a:r>
              <a:rPr lang="ar-SA" sz="3600" b="1" dirty="0" smtClean="0">
                <a:solidFill>
                  <a:srgbClr val="FFC000"/>
                </a:solidFill>
              </a:rPr>
              <a:t> بتحديد</a:t>
            </a:r>
          </a:p>
          <a:p>
            <a:r>
              <a:rPr lang="ar-SA" sz="3600" b="1" dirty="0" smtClean="0">
                <a:solidFill>
                  <a:srgbClr val="FFC000"/>
                </a:solidFill>
              </a:rPr>
              <a:t>الخيارات المتقدمة لكي تصل إلى الكتب التي تريدها بش كل أدق وأسرع ، فمثلا تستطيع البحث باسم</a:t>
            </a:r>
          </a:p>
          <a:p>
            <a:r>
              <a:rPr lang="ar-SA" sz="3600" b="1" dirty="0" smtClean="0">
                <a:solidFill>
                  <a:srgbClr val="FFC000"/>
                </a:solidFill>
              </a:rPr>
              <a:t>المؤلف والبحث بسنة النشر </a:t>
            </a:r>
            <a:r>
              <a:rPr lang="ar-SA" sz="2800" b="1" dirty="0" smtClean="0">
                <a:solidFill>
                  <a:srgbClr val="FFC000"/>
                </a:solidFill>
              </a:rPr>
              <a:t>.</a:t>
            </a:r>
            <a:endParaRPr sz="2000">
              <a:solidFill>
                <a:srgbClr val="FFC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9" name="Shape 869"/>
          <p:cNvSpPr/>
          <p:nvPr/>
        </p:nvSpPr>
        <p:spPr>
          <a:xfrm>
            <a:off x="8909682" y="8863842"/>
            <a:ext cx="1143001" cy="99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8100" tIns="38100" rIns="38100" bIns="38100" anchor="ctr">
            <a:spAutoFit/>
          </a:bodyPr>
          <a:lstStyle>
            <a:lvl1pPr indent="127000" algn="l" defTabSz="825500">
              <a:lnSpc>
                <a:spcPct val="160000"/>
              </a:lnSpc>
              <a:spcBef>
                <a:spcPts val="800"/>
              </a:spcBef>
              <a:defRPr sz="6000">
                <a:solidFill>
                  <a:srgbClr val="FFFFFF"/>
                </a:solidFill>
                <a:latin typeface="Lato Heavy"/>
                <a:ea typeface="Lato Heavy"/>
                <a:cs typeface="Lato Heavy"/>
                <a:sym typeface="Lato Heavy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endParaRPr sz="6000">
              <a:solidFill>
                <a:srgbClr val="FFFFFF"/>
              </a:solidFill>
            </a:endParaRPr>
          </a:p>
        </p:txBody>
      </p:sp>
      <p:sp>
        <p:nvSpPr>
          <p:cNvPr id="27" name="مستطيل 26"/>
          <p:cNvSpPr/>
          <p:nvPr/>
        </p:nvSpPr>
        <p:spPr>
          <a:xfrm>
            <a:off x="7234286" y="7571181"/>
            <a:ext cx="7830990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b="1" dirty="0" smtClean="0">
                <a:solidFill>
                  <a:srgbClr val="FFC000"/>
                </a:solidFill>
              </a:rPr>
              <a:t>خطوات البحث المتقدم في كتب </a:t>
            </a:r>
            <a:r>
              <a:rPr lang="ar-SA" b="1" dirty="0" err="1" smtClean="0">
                <a:solidFill>
                  <a:srgbClr val="FFC000"/>
                </a:solidFill>
              </a:rPr>
              <a:t>جوجل</a:t>
            </a:r>
            <a:endParaRPr lang="ar-SA" dirty="0">
              <a:solidFill>
                <a:srgbClr val="FFC000"/>
              </a:solidFill>
            </a:endParaRPr>
          </a:p>
        </p:txBody>
      </p:sp>
      <p:sp>
        <p:nvSpPr>
          <p:cNvPr id="28" name="مستطيل 27"/>
          <p:cNvSpPr/>
          <p:nvPr/>
        </p:nvSpPr>
        <p:spPr>
          <a:xfrm>
            <a:off x="11725275" y="8827770"/>
            <a:ext cx="12192000" cy="43396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ar-SA" sz="6000" b="1" dirty="0" smtClean="0">
                <a:solidFill>
                  <a:srgbClr val="FFC000"/>
                </a:solidFill>
              </a:rPr>
              <a:t>1</a:t>
            </a:r>
            <a:r>
              <a:rPr lang="ar-SA" b="1" dirty="0" smtClean="0">
                <a:solidFill>
                  <a:srgbClr val="00B0F0"/>
                </a:solidFill>
              </a:rPr>
              <a:t>- نفتح صفحة </a:t>
            </a:r>
            <a:r>
              <a:rPr lang="ar-SA" b="1" dirty="0" err="1" smtClean="0">
                <a:solidFill>
                  <a:srgbClr val="00B0F0"/>
                </a:solidFill>
              </a:rPr>
              <a:t>جوجل</a:t>
            </a:r>
            <a:r>
              <a:rPr lang="ar-SA" b="1" dirty="0" smtClean="0">
                <a:solidFill>
                  <a:srgbClr val="00B0F0"/>
                </a:solidFill>
              </a:rPr>
              <a:t> الرئيسية</a:t>
            </a:r>
          </a:p>
          <a:p>
            <a:r>
              <a:rPr lang="ar-SA" b="1" dirty="0" smtClean="0">
                <a:solidFill>
                  <a:srgbClr val="00B0F0"/>
                </a:solidFill>
              </a:rPr>
              <a:t>ونضع في مربع البحث في </a:t>
            </a:r>
            <a:r>
              <a:rPr lang="ar-SA" b="1" dirty="0" err="1" smtClean="0">
                <a:solidFill>
                  <a:srgbClr val="00B0F0"/>
                </a:solidFill>
              </a:rPr>
              <a:t>جوجل</a:t>
            </a:r>
            <a:r>
              <a:rPr lang="ar-SA" b="1" dirty="0" smtClean="0">
                <a:solidFill>
                  <a:srgbClr val="00B0F0"/>
                </a:solidFill>
              </a:rPr>
              <a:t> باللغة</a:t>
            </a:r>
          </a:p>
          <a:p>
            <a:r>
              <a:rPr lang="ar-SA" b="1" dirty="0" smtClean="0">
                <a:solidFill>
                  <a:srgbClr val="00B0F0"/>
                </a:solidFill>
              </a:rPr>
              <a:t>العربية بحث متقدم في كتب </a:t>
            </a:r>
            <a:r>
              <a:rPr lang="ar-SA" b="1" dirty="0" err="1" smtClean="0">
                <a:solidFill>
                  <a:srgbClr val="00B0F0"/>
                </a:solidFill>
              </a:rPr>
              <a:t>جوجل</a:t>
            </a:r>
            <a:endParaRPr lang="ar-SA" b="1" dirty="0" smtClean="0">
              <a:solidFill>
                <a:srgbClr val="00B0F0"/>
              </a:solidFill>
            </a:endParaRPr>
          </a:p>
          <a:p>
            <a:r>
              <a:rPr lang="en-US" b="1" dirty="0" smtClean="0">
                <a:solidFill>
                  <a:srgbClr val="FFC000"/>
                </a:solidFill>
              </a:rPr>
              <a:t>Advanced Book Search </a:t>
            </a:r>
            <a:r>
              <a:rPr lang="ar-SA" b="1" dirty="0" smtClean="0">
                <a:solidFill>
                  <a:srgbClr val="00B0F0"/>
                </a:solidFill>
              </a:rPr>
              <a:t>أو</a:t>
            </a:r>
          </a:p>
          <a:p>
            <a:r>
              <a:rPr lang="ar-SA" b="1" dirty="0" smtClean="0">
                <a:solidFill>
                  <a:srgbClr val="00B0F0"/>
                </a:solidFill>
              </a:rPr>
              <a:t>كما في صورة </a:t>
            </a:r>
            <a:r>
              <a:rPr lang="ar-SA" sz="6600" b="1" dirty="0" smtClean="0">
                <a:solidFill>
                  <a:srgbClr val="FFC000"/>
                </a:solidFill>
              </a:rPr>
              <a:t>1</a:t>
            </a:r>
            <a:endParaRPr lang="ar-SA" dirty="0">
              <a:solidFill>
                <a:srgbClr val="FFC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7849" y="8715374"/>
            <a:ext cx="8937426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Shape 938"/>
          <p:cNvSpPr/>
          <p:nvPr/>
        </p:nvSpPr>
        <p:spPr>
          <a:xfrm>
            <a:off x="10052683" y="11156553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sz="5400" b="1" dirty="0" smtClean="0">
                <a:solidFill>
                  <a:srgbClr val="FFC000"/>
                </a:solidFill>
              </a:rPr>
              <a:t>1</a:t>
            </a:r>
            <a:endParaRPr sz="540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7" grpId="0" animBg="1"/>
      <p:bldP spid="849" grpId="0" animBg="1"/>
      <p:bldP spid="850" grpId="0" animBg="1"/>
      <p:bldP spid="851" grpId="0" animBg="1"/>
      <p:bldP spid="856" grpId="0" animBg="1"/>
      <p:bldP spid="859" grpId="0" animBg="1"/>
      <p:bldP spid="867" grpId="0" animBg="1"/>
      <p:bldP spid="27" grpId="0"/>
      <p:bldP spid="28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Shape 872"/>
          <p:cNvSpPr/>
          <p:nvPr/>
        </p:nvSpPr>
        <p:spPr>
          <a:xfrm>
            <a:off x="0" y="7439744"/>
            <a:ext cx="24384000" cy="631728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lvl="0" algn="r" defTabSz="82550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3" name="Shape 87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14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874" name="Shape 874"/>
          <p:cNvSpPr/>
          <p:nvPr/>
        </p:nvSpPr>
        <p:spPr>
          <a:xfrm>
            <a:off x="16230600" y="1582801"/>
            <a:ext cx="6089085" cy="1547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/>
            <a:r>
              <a:rPr lang="ar-SA" sz="3600" b="1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2 - بعد النقر على رابط الصفحة كما</a:t>
            </a:r>
          </a:p>
          <a:p>
            <a:pPr algn="ctr"/>
            <a:r>
              <a:rPr lang="ar-SA" sz="3600" b="1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هو واضح في الصورة  2   </a:t>
            </a:r>
            <a:endParaRPr sz="4000">
              <a:solidFill>
                <a:srgbClr val="FFC000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877" name="Shape 877"/>
          <p:cNvSpPr/>
          <p:nvPr/>
        </p:nvSpPr>
        <p:spPr>
          <a:xfrm>
            <a:off x="23495022" y="1490081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8" name="Shape 878"/>
          <p:cNvSpPr/>
          <p:nvPr/>
        </p:nvSpPr>
        <p:spPr>
          <a:xfrm>
            <a:off x="22319685" y="1519836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4"/>
                </a:solidFill>
              </a:rPr>
              <a:t>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6" y="215921"/>
            <a:ext cx="12372974" cy="6499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Shape 938"/>
          <p:cNvSpPr/>
          <p:nvPr/>
        </p:nvSpPr>
        <p:spPr>
          <a:xfrm>
            <a:off x="14125575" y="2698705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" name="Shape 923"/>
          <p:cNvSpPr/>
          <p:nvPr/>
        </p:nvSpPr>
        <p:spPr>
          <a:xfrm>
            <a:off x="14125575" y="2819752"/>
            <a:ext cx="1187848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7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7000" dirty="0" smtClean="0">
                <a:solidFill>
                  <a:srgbClr val="FFFFFF"/>
                </a:solidFill>
              </a:rPr>
              <a:t>2</a:t>
            </a:r>
            <a:endParaRPr sz="7000">
              <a:solidFill>
                <a:srgbClr val="FFFFFF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275" y="8324850"/>
            <a:ext cx="13011150" cy="539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4" name="Shape 938"/>
          <p:cNvSpPr/>
          <p:nvPr/>
        </p:nvSpPr>
        <p:spPr>
          <a:xfrm>
            <a:off x="1270199" y="11737577"/>
            <a:ext cx="1187848" cy="1187848"/>
          </a:xfrm>
          <a:prstGeom prst="roundRect">
            <a:avLst>
              <a:gd name="adj" fmla="val 18176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 923"/>
          <p:cNvSpPr/>
          <p:nvPr/>
        </p:nvSpPr>
        <p:spPr>
          <a:xfrm>
            <a:off x="1270199" y="11858624"/>
            <a:ext cx="1187848" cy="106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70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7000" dirty="0" smtClean="0">
                <a:solidFill>
                  <a:srgbClr val="FFFFFF"/>
                </a:solidFill>
              </a:rPr>
              <a:t>3</a:t>
            </a:r>
            <a:endParaRPr sz="7000">
              <a:solidFill>
                <a:srgbClr val="FFFFFF"/>
              </a:solidFill>
            </a:endParaRPr>
          </a:p>
        </p:txBody>
      </p:sp>
      <p:sp>
        <p:nvSpPr>
          <p:cNvPr id="15" name="Shape 874"/>
          <p:cNvSpPr/>
          <p:nvPr/>
        </p:nvSpPr>
        <p:spPr>
          <a:xfrm>
            <a:off x="15780384" y="9715500"/>
            <a:ext cx="6089085" cy="1268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 defTabSz="825500">
              <a:defRPr sz="3200">
                <a:solidFill>
                  <a:srgbClr val="FFFFFF"/>
                </a:solidFill>
              </a:defRPr>
            </a:pPr>
            <a:r>
              <a:rPr lang="ar-SA" sz="3600" b="1" dirty="0" smtClean="0"/>
              <a:t>3- تظهر صفحة البحث المتقدم كما هو موضح بالصورة 3</a:t>
            </a:r>
            <a:endParaRPr lang="ar-SA" sz="3600" dirty="0" smtClean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2000"/>
                                        <p:tgtEl>
                                          <p:spTgt spid="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2" grpId="0" animBg="1"/>
      <p:bldP spid="874" grpId="0" animBg="1"/>
      <p:bldP spid="877" grpId="0" animBg="1"/>
      <p:bldP spid="878" grpId="0" animBg="1"/>
      <p:bldP spid="30" grpId="0" animBg="1"/>
      <p:bldP spid="34" grpId="0" animBg="1"/>
      <p:bldP spid="33" grpId="0" animBg="1"/>
      <p:bldP spid="15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Shape 94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15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948" name="Shape 948"/>
          <p:cNvSpPr/>
          <p:nvPr/>
        </p:nvSpPr>
        <p:spPr>
          <a:xfrm>
            <a:off x="3000572" y="1864254"/>
            <a:ext cx="19053053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600" dirty="0" smtClean="0">
                <a:solidFill>
                  <a:srgbClr val="FFC000"/>
                </a:solidFill>
                <a:latin typeface="Microsoft Sans Serif" pitchFamily="34" charset="0"/>
                <a:cs typeface="Microsoft Sans Serif" pitchFamily="34" charset="0"/>
              </a:rPr>
              <a:t>التطبيق</a:t>
            </a:r>
            <a:endParaRPr sz="6600" dirty="0">
              <a:solidFill>
                <a:srgbClr val="FFC000"/>
              </a:solidFill>
              <a:latin typeface="Microsoft Sans Serif" pitchFamily="34" charset="0"/>
              <a:cs typeface="Microsoft Sans Serif" pitchFamily="34" charset="0"/>
            </a:endParaRPr>
          </a:p>
        </p:txBody>
      </p:sp>
      <p:sp>
        <p:nvSpPr>
          <p:cNvPr id="950" name="Shape 950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951" name="Shape 951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52" name="Shape 952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44BE9B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6"/>
                </a:solidFill>
              </a:rPr>
              <a:t></a:t>
            </a:r>
          </a:p>
        </p:txBody>
      </p:sp>
      <p:sp>
        <p:nvSpPr>
          <p:cNvPr id="953" name="Shape 953"/>
          <p:cNvSpPr/>
          <p:nvPr/>
        </p:nvSpPr>
        <p:spPr>
          <a:xfrm>
            <a:off x="2575227" y="5999069"/>
            <a:ext cx="4498329" cy="4498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9" h="20890" extrusionOk="0">
                <a:moveTo>
                  <a:pt x="14677" y="1066"/>
                </a:moveTo>
                <a:cubicBezTo>
                  <a:pt x="13966" y="1777"/>
                  <a:pt x="13611" y="2708"/>
                  <a:pt x="13611" y="3640"/>
                </a:cubicBezTo>
                <a:cubicBezTo>
                  <a:pt x="13611" y="7279"/>
                  <a:pt x="7279" y="13611"/>
                  <a:pt x="3640" y="13611"/>
                </a:cubicBezTo>
                <a:cubicBezTo>
                  <a:pt x="2708" y="13611"/>
                  <a:pt x="1777" y="13966"/>
                  <a:pt x="1066" y="14677"/>
                </a:cubicBezTo>
                <a:cubicBezTo>
                  <a:pt x="-355" y="16098"/>
                  <a:pt x="-355" y="18403"/>
                  <a:pt x="1066" y="19824"/>
                </a:cubicBezTo>
                <a:cubicBezTo>
                  <a:pt x="2488" y="21245"/>
                  <a:pt x="4792" y="21245"/>
                  <a:pt x="6213" y="19824"/>
                </a:cubicBezTo>
                <a:cubicBezTo>
                  <a:pt x="6924" y="19113"/>
                  <a:pt x="7279" y="18182"/>
                  <a:pt x="7279" y="17250"/>
                </a:cubicBezTo>
                <a:lnTo>
                  <a:pt x="7279" y="17250"/>
                </a:lnTo>
                <a:cubicBezTo>
                  <a:pt x="7279" y="13611"/>
                  <a:pt x="13611" y="7279"/>
                  <a:pt x="17250" y="7279"/>
                </a:cubicBezTo>
                <a:lnTo>
                  <a:pt x="17250" y="7279"/>
                </a:lnTo>
                <a:cubicBezTo>
                  <a:pt x="18182" y="7279"/>
                  <a:pt x="19113" y="6924"/>
                  <a:pt x="19824" y="6213"/>
                </a:cubicBezTo>
                <a:cubicBezTo>
                  <a:pt x="21245" y="4791"/>
                  <a:pt x="21245" y="2487"/>
                  <a:pt x="19824" y="1066"/>
                </a:cubicBezTo>
                <a:cubicBezTo>
                  <a:pt x="18402" y="-355"/>
                  <a:pt x="16098" y="-355"/>
                  <a:pt x="14677" y="106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954" name="Shape 954"/>
          <p:cNvSpPr/>
          <p:nvPr/>
        </p:nvSpPr>
        <p:spPr>
          <a:xfrm>
            <a:off x="5499240" y="5986369"/>
            <a:ext cx="4498299" cy="4498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9" h="20890" extrusionOk="0">
                <a:moveTo>
                  <a:pt x="1066" y="6213"/>
                </a:moveTo>
                <a:cubicBezTo>
                  <a:pt x="1777" y="6924"/>
                  <a:pt x="2708" y="7279"/>
                  <a:pt x="3640" y="7279"/>
                </a:cubicBezTo>
                <a:cubicBezTo>
                  <a:pt x="7279" y="7279"/>
                  <a:pt x="13611" y="13611"/>
                  <a:pt x="13611" y="17250"/>
                </a:cubicBezTo>
                <a:cubicBezTo>
                  <a:pt x="13611" y="18182"/>
                  <a:pt x="13966" y="19113"/>
                  <a:pt x="14677" y="19824"/>
                </a:cubicBezTo>
                <a:cubicBezTo>
                  <a:pt x="16098" y="21245"/>
                  <a:pt x="18403" y="21245"/>
                  <a:pt x="19824" y="19824"/>
                </a:cubicBezTo>
                <a:cubicBezTo>
                  <a:pt x="21245" y="18403"/>
                  <a:pt x="21245" y="16098"/>
                  <a:pt x="19824" y="14677"/>
                </a:cubicBezTo>
                <a:cubicBezTo>
                  <a:pt x="19113" y="13966"/>
                  <a:pt x="18182" y="13611"/>
                  <a:pt x="17250" y="13611"/>
                </a:cubicBezTo>
                <a:lnTo>
                  <a:pt x="17250" y="13611"/>
                </a:lnTo>
                <a:cubicBezTo>
                  <a:pt x="13611" y="13611"/>
                  <a:pt x="7279" y="7279"/>
                  <a:pt x="7279" y="3640"/>
                </a:cubicBezTo>
                <a:lnTo>
                  <a:pt x="7279" y="3640"/>
                </a:lnTo>
                <a:cubicBezTo>
                  <a:pt x="7279" y="2708"/>
                  <a:pt x="6924" y="1777"/>
                  <a:pt x="6213" y="1066"/>
                </a:cubicBezTo>
                <a:cubicBezTo>
                  <a:pt x="4792" y="-355"/>
                  <a:pt x="2488" y="-355"/>
                  <a:pt x="1066" y="1066"/>
                </a:cubicBezTo>
                <a:cubicBezTo>
                  <a:pt x="-355" y="2487"/>
                  <a:pt x="-355" y="4791"/>
                  <a:pt x="1066" y="6213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955" name="Shape 955"/>
          <p:cNvSpPr/>
          <p:nvPr/>
        </p:nvSpPr>
        <p:spPr>
          <a:xfrm>
            <a:off x="17225364" y="6011769"/>
            <a:ext cx="4498328" cy="4498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9" h="20890" extrusionOk="0">
                <a:moveTo>
                  <a:pt x="1066" y="6213"/>
                </a:moveTo>
                <a:cubicBezTo>
                  <a:pt x="1777" y="6924"/>
                  <a:pt x="2708" y="7279"/>
                  <a:pt x="3640" y="7279"/>
                </a:cubicBezTo>
                <a:cubicBezTo>
                  <a:pt x="7279" y="7279"/>
                  <a:pt x="13611" y="13611"/>
                  <a:pt x="13611" y="17250"/>
                </a:cubicBezTo>
                <a:cubicBezTo>
                  <a:pt x="13611" y="18182"/>
                  <a:pt x="13966" y="19113"/>
                  <a:pt x="14677" y="19824"/>
                </a:cubicBezTo>
                <a:cubicBezTo>
                  <a:pt x="16098" y="21245"/>
                  <a:pt x="18402" y="21245"/>
                  <a:pt x="19824" y="19824"/>
                </a:cubicBezTo>
                <a:cubicBezTo>
                  <a:pt x="21245" y="18403"/>
                  <a:pt x="21245" y="16098"/>
                  <a:pt x="19824" y="14677"/>
                </a:cubicBezTo>
                <a:cubicBezTo>
                  <a:pt x="19113" y="13966"/>
                  <a:pt x="18181" y="13611"/>
                  <a:pt x="17250" y="13611"/>
                </a:cubicBezTo>
                <a:lnTo>
                  <a:pt x="17250" y="13611"/>
                </a:lnTo>
                <a:cubicBezTo>
                  <a:pt x="13611" y="13611"/>
                  <a:pt x="7279" y="7279"/>
                  <a:pt x="7279" y="3640"/>
                </a:cubicBezTo>
                <a:lnTo>
                  <a:pt x="7279" y="3640"/>
                </a:lnTo>
                <a:cubicBezTo>
                  <a:pt x="7279" y="2708"/>
                  <a:pt x="6924" y="1777"/>
                  <a:pt x="6213" y="1066"/>
                </a:cubicBezTo>
                <a:cubicBezTo>
                  <a:pt x="4792" y="-355"/>
                  <a:pt x="2488" y="-355"/>
                  <a:pt x="1066" y="1066"/>
                </a:cubicBezTo>
                <a:cubicBezTo>
                  <a:pt x="-355" y="2487"/>
                  <a:pt x="-355" y="4791"/>
                  <a:pt x="1066" y="621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956" name="Shape 956"/>
          <p:cNvSpPr/>
          <p:nvPr/>
        </p:nvSpPr>
        <p:spPr>
          <a:xfrm>
            <a:off x="8435954" y="5999069"/>
            <a:ext cx="4498329" cy="4498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9" h="20890" extrusionOk="0">
                <a:moveTo>
                  <a:pt x="6213" y="19824"/>
                </a:moveTo>
                <a:cubicBezTo>
                  <a:pt x="6924" y="19113"/>
                  <a:pt x="7279" y="18182"/>
                  <a:pt x="7279" y="17250"/>
                </a:cubicBezTo>
                <a:cubicBezTo>
                  <a:pt x="7279" y="13611"/>
                  <a:pt x="13611" y="7279"/>
                  <a:pt x="17250" y="7279"/>
                </a:cubicBezTo>
                <a:cubicBezTo>
                  <a:pt x="18182" y="7279"/>
                  <a:pt x="19113" y="6924"/>
                  <a:pt x="19824" y="6213"/>
                </a:cubicBezTo>
                <a:cubicBezTo>
                  <a:pt x="21245" y="4791"/>
                  <a:pt x="21245" y="2487"/>
                  <a:pt x="19824" y="1066"/>
                </a:cubicBezTo>
                <a:cubicBezTo>
                  <a:pt x="18402" y="-355"/>
                  <a:pt x="16098" y="-355"/>
                  <a:pt x="14677" y="1066"/>
                </a:cubicBezTo>
                <a:cubicBezTo>
                  <a:pt x="13966" y="1777"/>
                  <a:pt x="13611" y="2708"/>
                  <a:pt x="13611" y="3640"/>
                </a:cubicBezTo>
                <a:lnTo>
                  <a:pt x="13611" y="3640"/>
                </a:lnTo>
                <a:cubicBezTo>
                  <a:pt x="13611" y="7279"/>
                  <a:pt x="7279" y="13611"/>
                  <a:pt x="3640" y="13611"/>
                </a:cubicBezTo>
                <a:lnTo>
                  <a:pt x="3640" y="13611"/>
                </a:lnTo>
                <a:cubicBezTo>
                  <a:pt x="2708" y="13611"/>
                  <a:pt x="1777" y="13966"/>
                  <a:pt x="1066" y="14677"/>
                </a:cubicBezTo>
                <a:cubicBezTo>
                  <a:pt x="-355" y="16098"/>
                  <a:pt x="-355" y="18403"/>
                  <a:pt x="1066" y="19824"/>
                </a:cubicBezTo>
                <a:cubicBezTo>
                  <a:pt x="2488" y="21245"/>
                  <a:pt x="4792" y="21245"/>
                  <a:pt x="6213" y="1982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957" name="Shape 957"/>
          <p:cNvSpPr/>
          <p:nvPr/>
        </p:nvSpPr>
        <p:spPr>
          <a:xfrm>
            <a:off x="11359967" y="5999069"/>
            <a:ext cx="4498369" cy="4498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9" h="20890" extrusionOk="0">
                <a:moveTo>
                  <a:pt x="1066" y="6213"/>
                </a:moveTo>
                <a:cubicBezTo>
                  <a:pt x="1777" y="6924"/>
                  <a:pt x="2708" y="7279"/>
                  <a:pt x="3640" y="7279"/>
                </a:cubicBezTo>
                <a:cubicBezTo>
                  <a:pt x="7279" y="7279"/>
                  <a:pt x="13611" y="13611"/>
                  <a:pt x="13611" y="17250"/>
                </a:cubicBezTo>
                <a:cubicBezTo>
                  <a:pt x="13611" y="18182"/>
                  <a:pt x="13966" y="19113"/>
                  <a:pt x="14677" y="19824"/>
                </a:cubicBezTo>
                <a:cubicBezTo>
                  <a:pt x="16098" y="21245"/>
                  <a:pt x="18402" y="21245"/>
                  <a:pt x="19824" y="19824"/>
                </a:cubicBezTo>
                <a:cubicBezTo>
                  <a:pt x="21245" y="18403"/>
                  <a:pt x="21245" y="16098"/>
                  <a:pt x="19824" y="14677"/>
                </a:cubicBezTo>
                <a:cubicBezTo>
                  <a:pt x="19113" y="13966"/>
                  <a:pt x="18181" y="13611"/>
                  <a:pt x="17250" y="13611"/>
                </a:cubicBezTo>
                <a:lnTo>
                  <a:pt x="17250" y="13611"/>
                </a:lnTo>
                <a:cubicBezTo>
                  <a:pt x="13611" y="13611"/>
                  <a:pt x="7279" y="7279"/>
                  <a:pt x="7279" y="3640"/>
                </a:cubicBezTo>
                <a:lnTo>
                  <a:pt x="7279" y="3640"/>
                </a:lnTo>
                <a:cubicBezTo>
                  <a:pt x="7279" y="2708"/>
                  <a:pt x="6924" y="1777"/>
                  <a:pt x="6213" y="1066"/>
                </a:cubicBezTo>
                <a:cubicBezTo>
                  <a:pt x="4792" y="-355"/>
                  <a:pt x="2488" y="-355"/>
                  <a:pt x="1066" y="1066"/>
                </a:cubicBezTo>
                <a:cubicBezTo>
                  <a:pt x="-355" y="2487"/>
                  <a:pt x="-355" y="4791"/>
                  <a:pt x="1066" y="621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958" name="Shape 958"/>
          <p:cNvSpPr/>
          <p:nvPr/>
        </p:nvSpPr>
        <p:spPr>
          <a:xfrm>
            <a:off x="14296680" y="6011769"/>
            <a:ext cx="4498329" cy="4498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89" h="20890" extrusionOk="0">
                <a:moveTo>
                  <a:pt x="6213" y="19824"/>
                </a:moveTo>
                <a:cubicBezTo>
                  <a:pt x="6924" y="19113"/>
                  <a:pt x="7279" y="18182"/>
                  <a:pt x="7279" y="17250"/>
                </a:cubicBezTo>
                <a:cubicBezTo>
                  <a:pt x="7279" y="13611"/>
                  <a:pt x="13611" y="7279"/>
                  <a:pt x="17250" y="7279"/>
                </a:cubicBezTo>
                <a:cubicBezTo>
                  <a:pt x="18182" y="7279"/>
                  <a:pt x="19113" y="6924"/>
                  <a:pt x="19824" y="6213"/>
                </a:cubicBezTo>
                <a:cubicBezTo>
                  <a:pt x="21245" y="4791"/>
                  <a:pt x="21245" y="2487"/>
                  <a:pt x="19824" y="1066"/>
                </a:cubicBezTo>
                <a:cubicBezTo>
                  <a:pt x="18402" y="-355"/>
                  <a:pt x="16098" y="-355"/>
                  <a:pt x="14677" y="1066"/>
                </a:cubicBezTo>
                <a:cubicBezTo>
                  <a:pt x="13966" y="1777"/>
                  <a:pt x="13611" y="2708"/>
                  <a:pt x="13611" y="3640"/>
                </a:cubicBezTo>
                <a:lnTo>
                  <a:pt x="13611" y="3640"/>
                </a:lnTo>
                <a:cubicBezTo>
                  <a:pt x="13611" y="7279"/>
                  <a:pt x="7279" y="13611"/>
                  <a:pt x="3640" y="13611"/>
                </a:cubicBezTo>
                <a:lnTo>
                  <a:pt x="3640" y="13611"/>
                </a:lnTo>
                <a:cubicBezTo>
                  <a:pt x="2708" y="13611"/>
                  <a:pt x="1777" y="13966"/>
                  <a:pt x="1066" y="14677"/>
                </a:cubicBezTo>
                <a:cubicBezTo>
                  <a:pt x="-355" y="16098"/>
                  <a:pt x="-355" y="18403"/>
                  <a:pt x="1066" y="19824"/>
                </a:cubicBezTo>
                <a:cubicBezTo>
                  <a:pt x="2488" y="21245"/>
                  <a:pt x="4792" y="21245"/>
                  <a:pt x="6213" y="1982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lvl="0" defTabSz="4572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959" name="Shape 959"/>
          <p:cNvSpPr/>
          <p:nvPr/>
        </p:nvSpPr>
        <p:spPr>
          <a:xfrm>
            <a:off x="11775802" y="6273894"/>
            <a:ext cx="836767" cy="913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</a:t>
            </a:r>
          </a:p>
        </p:txBody>
      </p:sp>
      <p:sp>
        <p:nvSpPr>
          <p:cNvPr id="960" name="Shape 960"/>
          <p:cNvSpPr/>
          <p:nvPr/>
        </p:nvSpPr>
        <p:spPr>
          <a:xfrm>
            <a:off x="8840065" y="9219107"/>
            <a:ext cx="785471" cy="913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</a:t>
            </a:r>
          </a:p>
        </p:txBody>
      </p:sp>
      <p:sp>
        <p:nvSpPr>
          <p:cNvPr id="961" name="Shape 961"/>
          <p:cNvSpPr/>
          <p:nvPr/>
        </p:nvSpPr>
        <p:spPr>
          <a:xfrm>
            <a:off x="14731854" y="9219107"/>
            <a:ext cx="746998" cy="913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</a:t>
            </a:r>
          </a:p>
        </p:txBody>
      </p:sp>
      <p:sp>
        <p:nvSpPr>
          <p:cNvPr id="962" name="Shape 962"/>
          <p:cNvSpPr/>
          <p:nvPr/>
        </p:nvSpPr>
        <p:spPr>
          <a:xfrm>
            <a:off x="5948474" y="6356185"/>
            <a:ext cx="759822" cy="913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</a:t>
            </a:r>
          </a:p>
        </p:txBody>
      </p:sp>
      <p:sp>
        <p:nvSpPr>
          <p:cNvPr id="963" name="Shape 963"/>
          <p:cNvSpPr/>
          <p:nvPr/>
        </p:nvSpPr>
        <p:spPr>
          <a:xfrm>
            <a:off x="2976548" y="9219107"/>
            <a:ext cx="785471" cy="913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</a:t>
            </a:r>
          </a:p>
        </p:txBody>
      </p:sp>
      <p:sp>
        <p:nvSpPr>
          <p:cNvPr id="964" name="Shape 964"/>
          <p:cNvSpPr/>
          <p:nvPr/>
        </p:nvSpPr>
        <p:spPr>
          <a:xfrm>
            <a:off x="17685395" y="6273894"/>
            <a:ext cx="785471" cy="913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</a:t>
            </a:r>
          </a:p>
        </p:txBody>
      </p:sp>
      <p:sp>
        <p:nvSpPr>
          <p:cNvPr id="965" name="Shape 965"/>
          <p:cNvSpPr/>
          <p:nvPr/>
        </p:nvSpPr>
        <p:spPr>
          <a:xfrm>
            <a:off x="20579849" y="9219107"/>
            <a:ext cx="759822" cy="9137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</a:rPr>
              <a:t></a:t>
            </a:r>
          </a:p>
        </p:txBody>
      </p:sp>
      <p:sp>
        <p:nvSpPr>
          <p:cNvPr id="35" name="مستطيل 34"/>
          <p:cNvSpPr/>
          <p:nvPr/>
        </p:nvSpPr>
        <p:spPr>
          <a:xfrm>
            <a:off x="7659931" y="4229100"/>
            <a:ext cx="1223924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6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Microsoft Sans Serif" pitchFamily="34" charset="0"/>
                <a:cs typeface="Microsoft Sans Serif" pitchFamily="34" charset="0"/>
              </a:rPr>
              <a:t>ما لفرق بين البحث عن الكتب والبحث في الكتب</a:t>
            </a:r>
            <a:r>
              <a:rPr lang="ar-SA" sz="7200" dirty="0" smtClean="0">
                <a:solidFill>
                  <a:srgbClr val="FFC000"/>
                </a:solidFill>
              </a:rPr>
              <a:t>؟</a:t>
            </a:r>
            <a:endParaRPr lang="ar-SA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8" presetClass="entr" presetSubtype="0" ac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8" grpId="0" animBg="1"/>
      <p:bldP spid="950" grpId="0" animBg="1"/>
      <p:bldP spid="951" grpId="0" animBg="1"/>
      <p:bldP spid="952" grpId="0" animBg="1"/>
      <p:bldP spid="953" grpId="0" animBg="1"/>
      <p:bldP spid="954" grpId="0" animBg="1"/>
      <p:bldP spid="955" grpId="0" animBg="1"/>
      <p:bldP spid="956" grpId="0" animBg="1"/>
      <p:bldP spid="957" grpId="0" animBg="1"/>
      <p:bldP spid="957" grpId="1" animBg="1"/>
      <p:bldP spid="958" grpId="0" animBg="1"/>
      <p:bldP spid="959" grpId="0" animBg="1"/>
      <p:bldP spid="959" grpId="1" animBg="1"/>
      <p:bldP spid="960" grpId="0" animBg="1"/>
      <p:bldP spid="961" grpId="0" animBg="1"/>
      <p:bldP spid="962" grpId="0" animBg="1"/>
      <p:bldP spid="963" grpId="0" animBg="1"/>
      <p:bldP spid="964" grpId="0" animBg="1"/>
      <p:bldP spid="965" grpId="0" animBg="1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4" name="coal_train-2560x144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3016" y="5461786"/>
            <a:ext cx="20938250" cy="4792663"/>
          </a:xfrm>
          <a:prstGeom prst="rect">
            <a:avLst/>
          </a:prstGeom>
          <a:ln w="12700">
            <a:miter lim="400000"/>
          </a:ln>
        </p:spPr>
      </p:pic>
      <p:sp>
        <p:nvSpPr>
          <p:cNvPr id="1543" name="Shape 154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16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545" name="Shape 1545"/>
          <p:cNvSpPr/>
          <p:nvPr/>
        </p:nvSpPr>
        <p:spPr>
          <a:xfrm>
            <a:off x="3000572" y="1864254"/>
            <a:ext cx="19053053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600" b="1" dirty="0" smtClean="0">
                <a:solidFill>
                  <a:srgbClr val="FFC000"/>
                </a:solidFill>
              </a:rPr>
              <a:t>واجب منزلي</a:t>
            </a:r>
            <a:endParaRPr sz="6600" b="1" dirty="0">
              <a:solidFill>
                <a:srgbClr val="FFC000"/>
              </a:solidFill>
            </a:endParaRPr>
          </a:p>
        </p:txBody>
      </p:sp>
      <p:sp>
        <p:nvSpPr>
          <p:cNvPr id="1547" name="Shape 1547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549" name="Shape 1549"/>
          <p:cNvSpPr/>
          <p:nvPr/>
        </p:nvSpPr>
        <p:spPr>
          <a:xfrm>
            <a:off x="1722933" y="4826367"/>
            <a:ext cx="20938332" cy="935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4669"/>
                </a:lnTo>
                <a:lnTo>
                  <a:pt x="1469" y="14669"/>
                </a:lnTo>
                <a:lnTo>
                  <a:pt x="1733" y="21600"/>
                </a:lnTo>
                <a:lnTo>
                  <a:pt x="1998" y="14669"/>
                </a:lnTo>
                <a:lnTo>
                  <a:pt x="21600" y="14669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1" name="Shape 1551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2" name="Shape 1552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53585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2"/>
                </a:solidFill>
              </a:rPr>
              <a:t></a:t>
            </a:r>
          </a:p>
        </p:txBody>
      </p:sp>
      <p:sp>
        <p:nvSpPr>
          <p:cNvPr id="1553" name="Shape 1553"/>
          <p:cNvSpPr/>
          <p:nvPr/>
        </p:nvSpPr>
        <p:spPr>
          <a:xfrm>
            <a:off x="1730176" y="10594347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4" name="Shape 1554"/>
          <p:cNvSpPr/>
          <p:nvPr/>
        </p:nvSpPr>
        <p:spPr>
          <a:xfrm>
            <a:off x="2033712" y="10814655"/>
            <a:ext cx="583951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</a:t>
            </a:r>
          </a:p>
        </p:txBody>
      </p:sp>
      <p:sp>
        <p:nvSpPr>
          <p:cNvPr id="1557" name="Shape 1557"/>
          <p:cNvSpPr/>
          <p:nvPr/>
        </p:nvSpPr>
        <p:spPr>
          <a:xfrm>
            <a:off x="9134276" y="10594347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58" name="Shape 1558"/>
          <p:cNvSpPr/>
          <p:nvPr/>
        </p:nvSpPr>
        <p:spPr>
          <a:xfrm>
            <a:off x="9271000" y="10814655"/>
            <a:ext cx="903389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</a:t>
            </a:r>
          </a:p>
        </p:txBody>
      </p:sp>
      <p:sp>
        <p:nvSpPr>
          <p:cNvPr id="1561" name="Shape 1561"/>
          <p:cNvSpPr/>
          <p:nvPr/>
        </p:nvSpPr>
        <p:spPr>
          <a:xfrm>
            <a:off x="16543041" y="10594347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2" name="Shape 1562"/>
          <p:cNvSpPr/>
          <p:nvPr/>
        </p:nvSpPr>
        <p:spPr>
          <a:xfrm>
            <a:off x="16816225" y="10814655"/>
            <a:ext cx="670054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</a:t>
            </a:r>
          </a:p>
        </p:txBody>
      </p:sp>
      <p:sp>
        <p:nvSpPr>
          <p:cNvPr id="25" name="مستطيل 24"/>
          <p:cNvSpPr/>
          <p:nvPr/>
        </p:nvSpPr>
        <p:spPr>
          <a:xfrm>
            <a:off x="3879273" y="5461786"/>
            <a:ext cx="1695796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4000" b="1" dirty="0" smtClean="0"/>
              <a:t>استخدم محرك </a:t>
            </a:r>
            <a:r>
              <a:rPr lang="ar-SA" sz="4000" b="1" dirty="0" err="1" smtClean="0"/>
              <a:t>جوجل</a:t>
            </a:r>
            <a:r>
              <a:rPr lang="ar-SA" sz="4000" b="1" dirty="0" smtClean="0"/>
              <a:t> للكتب </a:t>
            </a:r>
            <a:endParaRPr lang="en-US" sz="4000" b="1" dirty="0" smtClean="0"/>
          </a:p>
          <a:p>
            <a:r>
              <a:rPr lang="en-US" sz="4000" b="1" dirty="0" err="1" smtClean="0"/>
              <a:t>com.google.books.www</a:t>
            </a:r>
            <a:endParaRPr lang="en-US" sz="4000" b="1" dirty="0" smtClean="0"/>
          </a:p>
          <a:p>
            <a:r>
              <a:rPr lang="ar-SA" sz="4000" b="1" dirty="0" smtClean="0"/>
              <a:t>للبحث عن الكتب التي تتناول الموضوعات التالية:</a:t>
            </a:r>
          </a:p>
          <a:p>
            <a:r>
              <a:rPr lang="ar-SA" sz="4000" b="1" dirty="0" smtClean="0"/>
              <a:t>•كتب عن تطوير الذات</a:t>
            </a:r>
          </a:p>
          <a:p>
            <a:r>
              <a:rPr lang="ar-SA" sz="4000" b="1" dirty="0" smtClean="0"/>
              <a:t>•كتب عن الإبداع والتفوق</a:t>
            </a:r>
          </a:p>
          <a:p>
            <a:r>
              <a:rPr lang="ar-SA" sz="4000" b="1" dirty="0" smtClean="0"/>
              <a:t>ثم اكتب أسماء الكتب التي وجدتها تعرض كاملا عبر محرك البحث عن</a:t>
            </a:r>
          </a:p>
          <a:p>
            <a:r>
              <a:rPr lang="ar-SA" sz="4000" b="1" dirty="0" smtClean="0"/>
              <a:t>الكتب من </a:t>
            </a:r>
            <a:r>
              <a:rPr lang="ar-SA" sz="4000" b="1" dirty="0" err="1" smtClean="0"/>
              <a:t>جوجل</a:t>
            </a:r>
            <a:r>
              <a:rPr lang="ar-SA" sz="4000" b="1" dirty="0" smtClean="0"/>
              <a:t> التي تتناول كل موضوع على حدة من المواضيع السابقة.</a:t>
            </a:r>
            <a:endParaRPr lang="ar-SA" sz="4000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3000"/>
                                        <p:tgtEl>
                                          <p:spTgt spid="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2000"/>
                                        <p:tgtEl>
                                          <p:spTgt spid="1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5" grpId="0" animBg="1"/>
      <p:bldP spid="1547" grpId="0" animBg="1"/>
      <p:bldP spid="1549" grpId="0" animBg="1"/>
      <p:bldP spid="1551" grpId="0" animBg="1"/>
      <p:bldP spid="1552" grpId="0" animBg="1"/>
      <p:bldP spid="1553" grpId="0" animBg="1"/>
      <p:bldP spid="1554" grpId="0" animBg="1"/>
      <p:bldP spid="1557" grpId="0" animBg="1"/>
      <p:bldP spid="1558" grpId="0" animBg="1"/>
      <p:bldP spid="1561" grpId="0" animBg="1"/>
      <p:bldP spid="1562" grpId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Shape 1017"/>
          <p:cNvSpPr/>
          <p:nvPr/>
        </p:nvSpPr>
        <p:spPr>
          <a:xfrm>
            <a:off x="10713583" y="3830260"/>
            <a:ext cx="2892277" cy="32220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20000">
                <a:solidFill>
                  <a:srgbClr val="D4402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20000" dirty="0">
                <a:solidFill>
                  <a:schemeClr val="accent6"/>
                </a:solidFill>
              </a:rPr>
              <a:t></a:t>
            </a:r>
          </a:p>
        </p:txBody>
      </p:sp>
      <p:sp>
        <p:nvSpPr>
          <p:cNvPr id="1019" name="Shape 1019"/>
          <p:cNvSpPr/>
          <p:nvPr/>
        </p:nvSpPr>
        <p:spPr>
          <a:xfrm>
            <a:off x="5915025" y="7046150"/>
            <a:ext cx="11675874" cy="36958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500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1660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انتهى الدرس</a:t>
            </a:r>
          </a:p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000" dirty="0" smtClean="0">
                <a:solidFill>
                  <a:srgbClr val="FFC000"/>
                </a:solidFill>
              </a:rPr>
              <a:t>سبحان الله والحمد لله ولا إله إلا الله والله أكبر</a:t>
            </a:r>
            <a:endParaRPr sz="45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16" fill="hold" grpId="1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" dur="450"/>
                                        <p:tgtEl>
                                          <p:spTgt spid="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50"/>
                            </p:stCondLst>
                            <p:childTnLst>
                              <p:par>
                                <p:cTn id="9" presetID="9" presetClass="entr" presetSubtype="16" fill="hold" grpId="3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1" dur="600"/>
                                        <p:tgtEl>
                                          <p:spTgt spid="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7" grpId="1" animBg="1" advAuto="0"/>
      <p:bldP spid="1019" grpId="3" animBg="1" advAuto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9d61d1a2eec15d861225e0e6cb607a1af99c73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Colored">
      <a:dk1>
        <a:sysClr val="windowText" lastClr="000000"/>
      </a:dk1>
      <a:lt1>
        <a:sysClr val="window" lastClr="FFFFFF"/>
      </a:lt1>
      <a:dk2>
        <a:srgbClr val="122C4D"/>
      </a:dk2>
      <a:lt2>
        <a:srgbClr val="FFFCFF"/>
      </a:lt2>
      <a:accent1>
        <a:srgbClr val="46556A"/>
      </a:accent1>
      <a:accent2>
        <a:srgbClr val="1487B1"/>
      </a:accent2>
      <a:accent3>
        <a:srgbClr val="44BE9B"/>
      </a:accent3>
      <a:accent4>
        <a:srgbClr val="9CB833"/>
      </a:accent4>
      <a:accent5>
        <a:srgbClr val="F98634"/>
      </a:accent5>
      <a:accent6>
        <a:srgbClr val="D44024"/>
      </a:accent6>
      <a:hlink>
        <a:srgbClr val="0000FF"/>
      </a:hlink>
      <a:folHlink>
        <a:srgbClr val="800080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524</TotalTime>
  <Words>758</Words>
  <Application>Microsoft Office PowerPoint</Application>
  <PresentationFormat>مخصص</PresentationFormat>
  <Paragraphs>121</Paragraphs>
  <Slides>17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17</vt:i4>
      </vt:variant>
    </vt:vector>
  </HeadingPairs>
  <TitlesOfParts>
    <vt:vector size="18" baseType="lpstr">
      <vt:lpstr>White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7</dc:creator>
  <cp:lastModifiedBy>الحريري</cp:lastModifiedBy>
  <cp:revision>99</cp:revision>
  <dcterms:modified xsi:type="dcterms:W3CDTF">2016-12-07T17:13:10Z</dcterms:modified>
</cp:coreProperties>
</file>