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1"/>
  </p:notesMasterIdLst>
  <p:sldIdLst>
    <p:sldId id="263" r:id="rId2"/>
    <p:sldId id="267" r:id="rId3"/>
    <p:sldId id="260" r:id="rId4"/>
    <p:sldId id="273" r:id="rId5"/>
    <p:sldId id="302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4" r:id="rId3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82"/>
    <a:srgbClr val="A42626"/>
    <a:srgbClr val="FF6699"/>
    <a:srgbClr val="FFCCCC"/>
    <a:srgbClr val="FF9999"/>
    <a:srgbClr val="700038"/>
    <a:srgbClr val="FF0066"/>
    <a:srgbClr val="E0E4A6"/>
    <a:srgbClr val="FF2D9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529" autoAdjust="0"/>
    <p:restoredTop sz="86380" autoAdjust="0"/>
  </p:normalViewPr>
  <p:slideViewPr>
    <p:cSldViewPr>
      <p:cViewPr varScale="1">
        <p:scale>
          <a:sx n="77" d="100"/>
          <a:sy n="77" d="100"/>
        </p:scale>
        <p:origin x="945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2" d="100"/>
        <a:sy n="1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DE0C3A0-3940-4057-954C-C880BC732E81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B635522-7F49-4E68-B825-4995C225942C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3636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3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4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5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6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7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8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9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10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11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12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13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14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15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16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17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18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19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20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21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22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23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24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25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26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27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28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C23B8D-5310-432F-859B-4F3417AE8638}" type="slidenum">
              <a:rPr lang="ar-SA"/>
              <a:pPr/>
              <a:t>29</a:t>
            </a:fld>
            <a:endParaRPr lang="en-US" dirty="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B33E3-CF3A-431B-8D83-2D9BF5B54FCA}" type="datetimeFigureOut">
              <a:rPr lang="ar-SA" smtClean="0"/>
              <a:pPr/>
              <a:t>18/04/47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FB0F4-3850-40EF-8C5B-11717D2ED82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2143108" y="214290"/>
            <a:ext cx="4572032" cy="107157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sp>
        <p:nvSpPr>
          <p:cNvPr id="497673" name="Rectangle 9"/>
          <p:cNvSpPr>
            <a:spLocks noChangeArrowheads="1"/>
          </p:cNvSpPr>
          <p:nvPr/>
        </p:nvSpPr>
        <p:spPr bwMode="auto">
          <a:xfrm>
            <a:off x="1391020" y="426908"/>
            <a:ext cx="5187606" cy="646331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rgbClr val="A42626"/>
                </a:solidFill>
                <a:effectLst/>
                <a:cs typeface="PT Bold Heading" pitchFamily="2" charset="-78"/>
              </a:rPr>
              <a:t>خدمات محركات البحث  </a:t>
            </a:r>
            <a:endParaRPr lang="en-US" sz="3600" dirty="0">
              <a:solidFill>
                <a:srgbClr val="A42626"/>
              </a:solidFill>
              <a:effectLst/>
              <a:cs typeface="PT Bold Heading" pitchFamily="2" charset="-78"/>
            </a:endParaRPr>
          </a:p>
        </p:txBody>
      </p:sp>
      <p:pic>
        <p:nvPicPr>
          <p:cNvPr id="8" name="Picture 12" descr="Sweet Spring_flower9 (28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928801"/>
            <a:ext cx="8572562" cy="438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Sweet Spring_flower9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4282" y="1643050"/>
            <a:ext cx="1222375" cy="1301750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10" name="مربع نص 9"/>
          <p:cNvSpPr txBox="1"/>
          <p:nvPr/>
        </p:nvSpPr>
        <p:spPr>
          <a:xfrm>
            <a:off x="571472" y="2564788"/>
            <a:ext cx="8001056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endParaRPr lang="ar-SA" sz="2800" b="1" dirty="0"/>
          </a:p>
          <a:p>
            <a:pPr>
              <a:lnSpc>
                <a:spcPct val="150000"/>
              </a:lnSpc>
            </a:pPr>
            <a:r>
              <a:rPr lang="ar-SA" sz="2800" b="1" dirty="0">
                <a:solidFill>
                  <a:srgbClr val="A42626"/>
                </a:solidFill>
              </a:rPr>
              <a:t>هناك بعض الخدمات التي تقدمها محركات البحث العالمية للباحثين والمستفيدين التي تؤدي إلى توفير</a:t>
            </a:r>
            <a:r>
              <a:rPr lang="ar-EG" sz="2800" b="1" dirty="0">
                <a:solidFill>
                  <a:srgbClr val="A42626"/>
                </a:solidFill>
              </a:rPr>
              <a:t> </a:t>
            </a:r>
            <a:r>
              <a:rPr lang="ar-SA" sz="2800" b="1" dirty="0">
                <a:solidFill>
                  <a:srgbClr val="A42626"/>
                </a:solidFill>
              </a:rPr>
              <a:t>الجهد والوقت وتيسر الوصول إلى المعلومات المطلوبة ومن أهمها :</a:t>
            </a:r>
          </a:p>
          <a:p>
            <a:endParaRPr lang="en-US" sz="2800" dirty="0">
              <a:solidFill>
                <a:srgbClr val="FF3399"/>
              </a:solidFill>
              <a:cs typeface="Akhbar MT" pitchFamily="2" charset="-78"/>
            </a:endParaRPr>
          </a:p>
        </p:txBody>
      </p:sp>
      <p:pic>
        <p:nvPicPr>
          <p:cNvPr id="11" name="صورة 10" descr="سهم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6200000">
            <a:off x="4012690" y="1630856"/>
            <a:ext cx="1143000" cy="3101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1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908156" y="331766"/>
            <a:ext cx="5500726" cy="107157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142976" y="357166"/>
            <a:ext cx="6143668" cy="923330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5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أهم خدمات محركات البحث</a:t>
            </a:r>
            <a:endParaRPr lang="en-US" sz="5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20" name="شكل بيضاوي 19"/>
          <p:cNvSpPr/>
          <p:nvPr/>
        </p:nvSpPr>
        <p:spPr>
          <a:xfrm>
            <a:off x="6929454" y="2500306"/>
            <a:ext cx="2071702" cy="2000264"/>
          </a:xfrm>
          <a:prstGeom prst="ellipse">
            <a:avLst/>
          </a:prstGeom>
          <a:solidFill>
            <a:srgbClr val="FF9999">
              <a:alpha val="5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5" name="صورة 24" descr="gowrso1tiio9gw40a3x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958" y="4286256"/>
            <a:ext cx="928694" cy="594558"/>
          </a:xfrm>
          <a:prstGeom prst="rect">
            <a:avLst/>
          </a:prstGeom>
        </p:spPr>
      </p:pic>
      <p:sp>
        <p:nvSpPr>
          <p:cNvPr id="27" name="مربع نص 26"/>
          <p:cNvSpPr txBox="1"/>
          <p:nvPr/>
        </p:nvSpPr>
        <p:spPr>
          <a:xfrm>
            <a:off x="7044890" y="2879680"/>
            <a:ext cx="178595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خدمة البحث عن الكتب </a:t>
            </a:r>
            <a:endParaRPr lang="ar-SA" sz="2000" b="1" dirty="0">
              <a:solidFill>
                <a:srgbClr val="FF0582"/>
              </a:solidFill>
            </a:endParaRPr>
          </a:p>
        </p:txBody>
      </p:sp>
      <p:sp>
        <p:nvSpPr>
          <p:cNvPr id="28" name="مربع نص 27"/>
          <p:cNvSpPr txBox="1"/>
          <p:nvPr/>
        </p:nvSpPr>
        <p:spPr>
          <a:xfrm>
            <a:off x="7715272" y="1714488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A42626"/>
                </a:solidFill>
              </a:rPr>
              <a:t>1</a:t>
            </a:r>
          </a:p>
        </p:txBody>
      </p:sp>
      <p:sp>
        <p:nvSpPr>
          <p:cNvPr id="29" name="شكل بيضاوي 28"/>
          <p:cNvSpPr/>
          <p:nvPr/>
        </p:nvSpPr>
        <p:spPr>
          <a:xfrm>
            <a:off x="5143504" y="4071942"/>
            <a:ext cx="2286016" cy="2214578"/>
          </a:xfrm>
          <a:prstGeom prst="ellipse">
            <a:avLst/>
          </a:prstGeom>
          <a:solidFill>
            <a:srgbClr val="FF9999">
              <a:alpha val="5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0" name="صورة 29" descr="gowrso1tiio9gw40a3x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6072206"/>
            <a:ext cx="928694" cy="594558"/>
          </a:xfrm>
          <a:prstGeom prst="rect">
            <a:avLst/>
          </a:prstGeom>
        </p:spPr>
      </p:pic>
      <p:sp>
        <p:nvSpPr>
          <p:cNvPr id="31" name="مستطيل 30"/>
          <p:cNvSpPr/>
          <p:nvPr/>
        </p:nvSpPr>
        <p:spPr>
          <a:xfrm>
            <a:off x="5000636" y="4563933"/>
            <a:ext cx="25717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خدمة الباحث </a:t>
            </a:r>
          </a:p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العلمي </a:t>
            </a:r>
            <a:br>
              <a:rPr lang="en-US" sz="3200" dirty="0"/>
            </a:br>
            <a:endParaRPr lang="ar-SA" sz="3200" dirty="0"/>
          </a:p>
        </p:txBody>
      </p:sp>
      <p:sp>
        <p:nvSpPr>
          <p:cNvPr id="32" name="مربع نص 31"/>
          <p:cNvSpPr txBox="1"/>
          <p:nvPr/>
        </p:nvSpPr>
        <p:spPr>
          <a:xfrm>
            <a:off x="6072198" y="3286124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A42626"/>
                </a:solidFill>
              </a:rPr>
              <a:t>2</a:t>
            </a:r>
          </a:p>
        </p:txBody>
      </p:sp>
      <p:sp>
        <p:nvSpPr>
          <p:cNvPr id="33" name="شكل بيضاوي 32"/>
          <p:cNvSpPr/>
          <p:nvPr/>
        </p:nvSpPr>
        <p:spPr>
          <a:xfrm>
            <a:off x="3214678" y="2214554"/>
            <a:ext cx="2286016" cy="2214578"/>
          </a:xfrm>
          <a:prstGeom prst="ellipse">
            <a:avLst/>
          </a:prstGeom>
          <a:solidFill>
            <a:srgbClr val="FF9999">
              <a:alpha val="5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5" name="صورة 34" descr="gowrso1tiio9gw40a3x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4214818"/>
            <a:ext cx="928694" cy="594558"/>
          </a:xfrm>
          <a:prstGeom prst="rect">
            <a:avLst/>
          </a:prstGeom>
        </p:spPr>
      </p:pic>
      <p:sp>
        <p:nvSpPr>
          <p:cNvPr id="36" name="مربع نص 35"/>
          <p:cNvSpPr txBox="1"/>
          <p:nvPr/>
        </p:nvSpPr>
        <p:spPr>
          <a:xfrm>
            <a:off x="4071934" y="1500174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A42626"/>
                </a:solidFill>
              </a:rPr>
              <a:t>3</a:t>
            </a:r>
          </a:p>
        </p:txBody>
      </p:sp>
      <p:sp>
        <p:nvSpPr>
          <p:cNvPr id="37" name="مربع نص 36"/>
          <p:cNvSpPr txBox="1"/>
          <p:nvPr/>
        </p:nvSpPr>
        <p:spPr>
          <a:xfrm>
            <a:off x="3214678" y="2581815"/>
            <a:ext cx="2357454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خدمة الترجمة </a:t>
            </a:r>
          </a:p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و</a:t>
            </a:r>
          </a:p>
          <a:p>
            <a:pPr algn="ctr"/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خدمة الاجابات </a:t>
            </a:r>
            <a:endParaRPr lang="ar-SA" b="1" dirty="0">
              <a:solidFill>
                <a:srgbClr val="FF0582"/>
              </a:solidFill>
            </a:endParaRPr>
          </a:p>
        </p:txBody>
      </p:sp>
      <p:sp>
        <p:nvSpPr>
          <p:cNvPr id="38" name="شكل بيضاوي 37"/>
          <p:cNvSpPr/>
          <p:nvPr/>
        </p:nvSpPr>
        <p:spPr>
          <a:xfrm>
            <a:off x="1357290" y="4143379"/>
            <a:ext cx="2357454" cy="2226105"/>
          </a:xfrm>
          <a:prstGeom prst="ellipse">
            <a:avLst/>
          </a:prstGeom>
          <a:solidFill>
            <a:srgbClr val="FF9999">
              <a:alpha val="5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9" name="صورة 38" descr="gowrso1tiio9gw40a3x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6072206"/>
            <a:ext cx="928694" cy="594558"/>
          </a:xfrm>
          <a:prstGeom prst="rect">
            <a:avLst/>
          </a:prstGeom>
        </p:spPr>
      </p:pic>
      <p:sp>
        <p:nvSpPr>
          <p:cNvPr id="40" name="مربع نص 39"/>
          <p:cNvSpPr txBox="1"/>
          <p:nvPr/>
        </p:nvSpPr>
        <p:spPr>
          <a:xfrm>
            <a:off x="2285984" y="3357562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A42626"/>
                </a:solidFill>
              </a:rPr>
              <a:t>4</a:t>
            </a:r>
          </a:p>
        </p:txBody>
      </p:sp>
      <p:sp>
        <p:nvSpPr>
          <p:cNvPr id="41" name="شكل بيضاوي 40"/>
          <p:cNvSpPr/>
          <p:nvPr/>
        </p:nvSpPr>
        <p:spPr>
          <a:xfrm>
            <a:off x="214282" y="1714488"/>
            <a:ext cx="2286016" cy="2214578"/>
          </a:xfrm>
          <a:prstGeom prst="ellipse">
            <a:avLst/>
          </a:prstGeom>
          <a:solidFill>
            <a:srgbClr val="FF9999">
              <a:alpha val="5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مربع نص 42"/>
          <p:cNvSpPr txBox="1"/>
          <p:nvPr/>
        </p:nvSpPr>
        <p:spPr>
          <a:xfrm>
            <a:off x="1000100" y="1000108"/>
            <a:ext cx="57150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6000" b="1" dirty="0">
                <a:solidFill>
                  <a:srgbClr val="A42626"/>
                </a:solidFill>
              </a:rPr>
              <a:t>5</a:t>
            </a:r>
          </a:p>
        </p:txBody>
      </p:sp>
      <p:pic>
        <p:nvPicPr>
          <p:cNvPr id="44" name="صورة 43" descr="gowrso1tiio9gw40a3x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3714752"/>
            <a:ext cx="928694" cy="594558"/>
          </a:xfrm>
          <a:prstGeom prst="rect">
            <a:avLst/>
          </a:prstGeom>
        </p:spPr>
      </p:pic>
      <p:sp>
        <p:nvSpPr>
          <p:cNvPr id="45" name="مستطيل 44"/>
          <p:cNvSpPr/>
          <p:nvPr/>
        </p:nvSpPr>
        <p:spPr>
          <a:xfrm>
            <a:off x="850744" y="4656266"/>
            <a:ext cx="33575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FF2D96"/>
                </a:solidFill>
                <a:cs typeface="Akhbar MT" pitchFamily="2" charset="-78"/>
              </a:rPr>
              <a:t>خدمة البريد الالكتروني</a:t>
            </a:r>
          </a:p>
          <a:p>
            <a:pPr algn="ctr"/>
            <a:r>
              <a:rPr lang="ar-SA" sz="2800" b="1" dirty="0">
                <a:solidFill>
                  <a:srgbClr val="FF2D96"/>
                </a:solidFill>
                <a:cs typeface="Akhbar MT" pitchFamily="2" charset="-78"/>
              </a:rPr>
              <a:t>خدمة تنبيهات </a:t>
            </a:r>
          </a:p>
          <a:p>
            <a:pPr algn="ctr"/>
            <a:r>
              <a:rPr lang="ar-SA" sz="2800" b="1" dirty="0">
                <a:solidFill>
                  <a:srgbClr val="FF2D96"/>
                </a:solidFill>
                <a:cs typeface="Akhbar MT" pitchFamily="2" charset="-78"/>
              </a:rPr>
              <a:t>خدمة تخزين الملفات</a:t>
            </a:r>
            <a:endParaRPr lang="ar-SA" sz="2800" b="1" dirty="0">
              <a:solidFill>
                <a:srgbClr val="FF0582"/>
              </a:solidFill>
            </a:endParaRPr>
          </a:p>
        </p:txBody>
      </p:sp>
      <p:sp>
        <p:nvSpPr>
          <p:cNvPr id="46" name="مربع نص 45"/>
          <p:cNvSpPr txBox="1"/>
          <p:nvPr/>
        </p:nvSpPr>
        <p:spPr>
          <a:xfrm>
            <a:off x="214282" y="2093677"/>
            <a:ext cx="2071702" cy="184665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FF2D96"/>
                </a:solidFill>
                <a:cs typeface="Akhbar MT" pitchFamily="2" charset="-78"/>
              </a:rPr>
              <a:t>خدمة البحث في الصور و الخرائط </a:t>
            </a:r>
          </a:p>
          <a:p>
            <a:r>
              <a:rPr lang="ar-SA" sz="3200" dirty="0">
                <a:solidFill>
                  <a:srgbClr val="FF2D96"/>
                </a:solidFill>
                <a:cs typeface="Akhbar MT" pitchFamily="2" charset="-78"/>
              </a:rPr>
              <a:t> </a:t>
            </a:r>
            <a:br>
              <a:rPr lang="en-US" dirty="0"/>
            </a:br>
            <a:endParaRPr lang="ar-S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878765" y="2780928"/>
            <a:ext cx="7388324" cy="226825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497672" name="Picture 8" descr="Sweet Spring_flower9 (13)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345180">
            <a:off x="7838950" y="2276897"/>
            <a:ext cx="393700" cy="10080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979288" y="2853225"/>
            <a:ext cx="7230769" cy="2616101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ar-SA" sz="3200" kern="0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algn="just"/>
            <a:r>
              <a:rPr lang="ar-EG" sz="3200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من خلال</a:t>
            </a:r>
            <a:r>
              <a:rPr lang="ar-SA" sz="3200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ها </a:t>
            </a:r>
            <a:r>
              <a:rPr lang="ar-EG" sz="3200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تستطيع تصفح مئات بل ملايين من الكتب والبحث فيها , من مختلف التخصصات , ومختلف اللغات</a:t>
            </a:r>
            <a:r>
              <a:rPr lang="ar-SA" sz="3200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lang="ar-EG" sz="3200" kern="0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endParaRPr lang="en-US" sz="3600" dirty="0">
              <a:effectLst/>
              <a:cs typeface="PT Bold Heading" pitchFamily="2" charset="-78"/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951024" y="359294"/>
            <a:ext cx="5429288" cy="11254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099252" y="537318"/>
            <a:ext cx="6264696" cy="769441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أولا : خدمة البحث عن الكتب </a:t>
            </a:r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9" name="صورة 8" descr="Sstyle_SummerBreeze_Journaling_1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75856" y="803221"/>
            <a:ext cx="3083804" cy="5251556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3419872" y="1760790"/>
            <a:ext cx="2736304" cy="40318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فسري ما الذي يحكم طريقة عرض الكتب في خدمة جوجل  ؟</a:t>
            </a:r>
          </a:p>
          <a:p>
            <a:pPr algn="ctr"/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ولماذا نجد بعض الكتب لا تعرض بالكامل مقتطفات فقط والبعض الاخر تعرض بالكامل ؟</a:t>
            </a:r>
          </a:p>
        </p:txBody>
      </p:sp>
      <p:pic>
        <p:nvPicPr>
          <p:cNvPr id="11" name="صورة 10" descr="Sstyle_SummerBreeze_EyeletRibbon_1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3811706">
            <a:off x="2912477" y="829152"/>
            <a:ext cx="390525" cy="1114425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1403648" y="803221"/>
            <a:ext cx="1776359" cy="189170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026" name="Picture 2" descr="http://4.bp.blogspot.com/-sgdxcSyxNlg/Urcyp66pRWI/AAAAAAAAAFw/29ipfDASpfE/s1600/jj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449" y="803222"/>
            <a:ext cx="1674290" cy="18917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78249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8" name="صورة 7" descr="116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CCCC">
                <a:tint val="45000"/>
                <a:satMod val="400000"/>
              </a:srgbClr>
            </a:duotone>
          </a:blip>
          <a:srcRect r="50000" b="51042"/>
          <a:stretch>
            <a:fillRect/>
          </a:stretch>
        </p:blipFill>
        <p:spPr>
          <a:xfrm>
            <a:off x="1979712" y="833049"/>
            <a:ext cx="5235494" cy="5287585"/>
          </a:xfrm>
          <a:prstGeom prst="rect">
            <a:avLst/>
          </a:prstGeom>
        </p:spPr>
      </p:pic>
      <p:sp>
        <p:nvSpPr>
          <p:cNvPr id="12" name="مربع نص 11"/>
          <p:cNvSpPr txBox="1"/>
          <p:nvPr/>
        </p:nvSpPr>
        <p:spPr>
          <a:xfrm>
            <a:off x="4067944" y="1571594"/>
            <a:ext cx="2071702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0038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Mudir MT" pitchFamily="2" charset="-78"/>
              </a:rPr>
              <a:t>أيتها الذكية : 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2290510" y="2568900"/>
            <a:ext cx="4161644" cy="24622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FF0066"/>
                </a:solidFill>
                <a:cs typeface="Traditional Arabic" pitchFamily="2" charset="-78"/>
              </a:rPr>
              <a:t>ما الفرق بين </a:t>
            </a:r>
          </a:p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FF0066"/>
                </a:solidFill>
                <a:cs typeface="Traditional Arabic" pitchFamily="2" charset="-78"/>
              </a:rPr>
              <a:t>البحث عن الكتب </a:t>
            </a:r>
          </a:p>
          <a:p>
            <a:pPr algn="ctr">
              <a:lnSpc>
                <a:spcPct val="150000"/>
              </a:lnSpc>
            </a:pPr>
            <a:r>
              <a:rPr lang="ar-SA" sz="2800" b="1" dirty="0">
                <a:solidFill>
                  <a:srgbClr val="FF0066"/>
                </a:solidFill>
                <a:cs typeface="Traditional Arabic" pitchFamily="2" charset="-78"/>
              </a:rPr>
              <a:t>والبحث في الكتب ؟</a:t>
            </a:r>
          </a:p>
          <a:p>
            <a:pPr algn="ctr"/>
            <a:endParaRPr lang="ar-SA" sz="2800" b="1" dirty="0">
              <a:solidFill>
                <a:schemeClr val="accent2">
                  <a:lumMod val="75000"/>
                </a:schemeClr>
              </a:solidFill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901307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29614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1 - انتقل لموقع الصفحة الرئيسة لهذه الخدمة</a:t>
            </a:r>
            <a:r>
              <a:rPr lang="en-US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SA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وهي</a:t>
            </a:r>
            <a:r>
              <a:rPr lang="en-US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www.books.google.com </a:t>
            </a:r>
            <a:r>
              <a:rPr lang="ar-SA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أو من خلال الصفحة الرئيسة لجوجل واختر المزيد ثم اختر الكتب.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940" y="2708920"/>
            <a:ext cx="7694120" cy="3734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334264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44016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0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0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- تظهر لدينا مثل هذه الصفحة . الأولى :من متصفح انترنت اكسبلورر والأخرى :من متصفح جوجل كروم نضع في مربع للبحث اسم الكتاب أو موضوعه نفترض موضوع البحث الذي نريد كتب عنه هو ( الإعجاز العلمي في القرآن الكريم 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780928"/>
            <a:ext cx="7488832" cy="389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282668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08012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3 - يتضح من نتائج البحث تصوير لأغلفة الكتب التي تتعلق بالإعجاز العلمي في القرآن الكريم ومعلومات عنها كما في الصورة 3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92896"/>
            <a:ext cx="7742765" cy="4161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24977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181305" y="1127321"/>
            <a:ext cx="4536504" cy="525658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وفيما يلي توضيح ما تدل عليه الأرقام في الصورة </a:t>
            </a: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 1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عنوان الكتاب باللون الأزرق 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 2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للون الاخضر عنوان الصفحة الالكترونية من جوجل 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 3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اسم المؤلف باللون الأزرق 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4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اللون الرمادي سنة النشر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5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اللون الرمادي إمكانية عرض مقتطفات من الكتاب والمقتطفات هي جمل تتضمن عبارة البحث التي استخدمت في سياق البحث.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رقم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66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6</a:t>
            </a: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باللون الأزرق عرض كامل لجميع الصفحات في حالة السماح من صاحب حق التأليف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47959"/>
          <a:stretch/>
        </p:blipFill>
        <p:spPr bwMode="auto">
          <a:xfrm>
            <a:off x="4837870" y="1136221"/>
            <a:ext cx="4158405" cy="53891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319752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26151" y="214290"/>
            <a:ext cx="8034574" cy="766438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هنا يتضح في الصورة عرض للمقتطفات في الكتاب الأول</a:t>
            </a:r>
            <a:r>
              <a:rPr lang="ar-SA" sz="28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 .</a:t>
            </a:r>
            <a:endParaRPr lang="ar-EG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430" y="1268760"/>
            <a:ext cx="8952066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990664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639598" y="239759"/>
            <a:ext cx="8034574" cy="725788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32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هنا يتضح عرض كامل للكتاب.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96752"/>
            <a:ext cx="8587001" cy="532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705217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44016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4 - ومن خلال النقر على أدوات البحث تظهر للباحث خيارات متعددة هي : البحث في الويب ، وأي طريقة عرض ونوع المستند ، وأي الوقت ، ترتيب الكتب حسب الصلة بالموضوع بالضغط على احد هذه العناصر تظهر له خيارات يختار الباحث منها ما يريد</a:t>
            </a:r>
            <a:r>
              <a:rPr lang="ar-SA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ar-EG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793" r="2011" b="18100"/>
          <a:stretch/>
        </p:blipFill>
        <p:spPr bwMode="auto">
          <a:xfrm>
            <a:off x="683569" y="2852936"/>
            <a:ext cx="7800662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672842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44016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5 - بالنقر على أدوات البحث ثم النقر على أية طريقة عرض يظهر لنا خياران هما : المعاينة والعرض الكامل أو عرض كامل هنا نستطيع نحصل على عرض كامل للكتاب </a:t>
            </a:r>
            <a:r>
              <a:rPr lang="ar-SA" sz="24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ar-EG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5696" r="1931" b="12417"/>
          <a:stretch/>
        </p:blipFill>
        <p:spPr bwMode="auto">
          <a:xfrm>
            <a:off x="899592" y="2781836"/>
            <a:ext cx="7416824" cy="3887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993121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267743" y="201122"/>
            <a:ext cx="5087453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223575"/>
            <a:ext cx="529227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EG" sz="3600" b="1" dirty="0">
                <a:solidFill>
                  <a:srgbClr val="FF6699"/>
                </a:solidFill>
              </a:rPr>
              <a:t>كيفية استخدام خدمة جوجل للكتب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44016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6 - بالنقر على عرض كامل يظهر لدينا بعد ذلك الكتب التي نستطيع الحصول على عرض كامل لها وتصفحها بسهولة كما في الصورة 8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8567" r="2236" b="18414"/>
          <a:stretch/>
        </p:blipFill>
        <p:spPr bwMode="auto">
          <a:xfrm>
            <a:off x="899592" y="2850544"/>
            <a:ext cx="7272808" cy="3789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392207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9" name="صورة 8" descr="Sstyle_SummerBreeze_Journaling_1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75856" y="803221"/>
            <a:ext cx="3083804" cy="5251556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3419872" y="1760790"/>
            <a:ext cx="2736304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ما الذي لاحظته في نتائج البحث عند استخدام طريقة البحث السابق البحث البسيط في الكتب   </a:t>
            </a:r>
          </a:p>
        </p:txBody>
      </p:sp>
      <p:pic>
        <p:nvPicPr>
          <p:cNvPr id="11" name="صورة 10" descr="Sstyle_SummerBreeze_EyeletRibbon_1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3811706">
            <a:off x="2912477" y="829152"/>
            <a:ext cx="390525" cy="1114425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1465495" y="1051850"/>
            <a:ext cx="1714512" cy="164307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" name="Picture 2" descr="http://4.bp.blogspot.com/-sgdxcSyxNlg/Urcyp66pRWI/AAAAAAAAAFw/29ipfDASpfE/s1600/jj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229" y="1051849"/>
            <a:ext cx="1613043" cy="1748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8982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763688" y="201122"/>
            <a:ext cx="5591509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619672" y="223575"/>
            <a:ext cx="5744276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6699"/>
                </a:solidFill>
              </a:rPr>
              <a:t>خطوات البحث المتقدم</a:t>
            </a:r>
            <a:r>
              <a:rPr lang="ar-EG" sz="3600" b="1" dirty="0">
                <a:solidFill>
                  <a:srgbClr val="FF6699"/>
                </a:solidFill>
              </a:rPr>
              <a:t> </a:t>
            </a:r>
            <a:r>
              <a:rPr lang="ar-SA" sz="3600" b="1" dirty="0">
                <a:solidFill>
                  <a:srgbClr val="FF6699"/>
                </a:solidFill>
              </a:rPr>
              <a:t>في كتب </a:t>
            </a:r>
            <a:r>
              <a:rPr lang="ar-EG" sz="3600" b="1" dirty="0">
                <a:solidFill>
                  <a:srgbClr val="FF6699"/>
                </a:solidFill>
              </a:rPr>
              <a:t>جوجل 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643438" y="1196752"/>
            <a:ext cx="4249042" cy="525658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1 - نفتح صفحة جوجل الرئيسية ونضع في مربع البحث في جوجل باللغة العربية بحث متقدم في كتب جوجل</a:t>
            </a:r>
            <a:r>
              <a:rPr lang="en-US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Advanced Book Search </a:t>
            </a: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أو كما في صورة 1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196752"/>
            <a:ext cx="4141694" cy="52565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207930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763688" y="201122"/>
            <a:ext cx="5591509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619672" y="223575"/>
            <a:ext cx="5744276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6699"/>
                </a:solidFill>
              </a:rPr>
              <a:t>خطوات البحث المتقدم</a:t>
            </a:r>
            <a:r>
              <a:rPr lang="ar-EG" sz="3600" b="1" dirty="0">
                <a:solidFill>
                  <a:srgbClr val="FF6699"/>
                </a:solidFill>
              </a:rPr>
              <a:t> </a:t>
            </a:r>
            <a:r>
              <a:rPr lang="ar-SA" sz="3600" b="1" dirty="0">
                <a:solidFill>
                  <a:srgbClr val="FF6699"/>
                </a:solidFill>
              </a:rPr>
              <a:t>في كتب </a:t>
            </a:r>
            <a:r>
              <a:rPr lang="ar-EG" sz="3600" b="1" dirty="0">
                <a:solidFill>
                  <a:srgbClr val="FF6699"/>
                </a:solidFill>
              </a:rPr>
              <a:t>جوجل 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4643438" y="1196752"/>
            <a:ext cx="4249042" cy="525658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2 - بعد النقر على رابط الصفحة كما هو واضح في الصورة 2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24" y="1202246"/>
            <a:ext cx="4403486" cy="5251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7544176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1691680" y="201122"/>
            <a:ext cx="5663517" cy="8516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1691680" y="223575"/>
            <a:ext cx="5672268" cy="1323439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3600" b="1" dirty="0">
                <a:solidFill>
                  <a:srgbClr val="FF6699"/>
                </a:solidFill>
              </a:rPr>
              <a:t>خطوات البحث المتقدم</a:t>
            </a:r>
            <a:r>
              <a:rPr lang="ar-EG" sz="3600" b="1" dirty="0">
                <a:solidFill>
                  <a:srgbClr val="FF6699"/>
                </a:solidFill>
              </a:rPr>
              <a:t> </a:t>
            </a:r>
            <a:r>
              <a:rPr lang="ar-SA" sz="3600" b="1" dirty="0">
                <a:solidFill>
                  <a:srgbClr val="FF6699"/>
                </a:solidFill>
              </a:rPr>
              <a:t>في كتب </a:t>
            </a:r>
            <a:r>
              <a:rPr lang="ar-EG" sz="3600" b="1" dirty="0">
                <a:solidFill>
                  <a:srgbClr val="FF6699"/>
                </a:solidFill>
              </a:rPr>
              <a:t>جوجل </a:t>
            </a: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9611" y="1196752"/>
            <a:ext cx="8720422" cy="720080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3 - تظهر صفحة البحث المتقدم كما هو موضح بالصورة 3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6139" y="2060848"/>
            <a:ext cx="8807366" cy="4654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7974976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878765" y="2780928"/>
            <a:ext cx="7388324" cy="331236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497672" name="Picture 8" descr="Sweet Spring_flower9 (13)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345180">
            <a:off x="7838950" y="2276897"/>
            <a:ext cx="393700" cy="10080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878765" y="2853225"/>
            <a:ext cx="7331292" cy="372409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n-US" sz="32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99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http://scholar.google.com</a:t>
            </a:r>
          </a:p>
          <a:p>
            <a:pPr algn="just">
              <a:lnSpc>
                <a:spcPct val="150000"/>
              </a:lnSpc>
            </a:pPr>
            <a:r>
              <a:rPr lang="ar-EG" sz="28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A4262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خدمة مجانية تتيح من خلال محرك البحث جوجل الاطلاع على الأبحاث العلمية المنشورة في أوعية نشر مختلفة كالناشرين الأكاديميين، الجمعيات العلمية ، قواعد البيانات والجامعات والمؤسسات العلمية.</a:t>
            </a:r>
          </a:p>
          <a:p>
            <a:pPr algn="just"/>
            <a:endParaRPr lang="en-US" sz="3600" dirty="0">
              <a:effectLst/>
              <a:cs typeface="PT Bold Heading" pitchFamily="2" charset="-78"/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951024" y="359293"/>
            <a:ext cx="5429288" cy="129795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2071670" y="395361"/>
            <a:ext cx="5292278" cy="1261884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ثانيا : خدمة الباحث العلمي</a:t>
            </a:r>
          </a:p>
          <a:p>
            <a:pPr algn="ctr"/>
            <a:r>
              <a:rPr lang="en-US" sz="3200" b="1" kern="0" dirty="0">
                <a:ln w="12700">
                  <a:solidFill>
                    <a:srgbClr val="212745">
                      <a:satMod val="155000"/>
                    </a:srgbClr>
                  </a:solidFill>
                  <a:prstDash val="solid"/>
                </a:ln>
                <a:solidFill>
                  <a:srgbClr val="FF9999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Google Scholar</a:t>
            </a:r>
            <a:r>
              <a:rPr lang="ar-SA" sz="3200" dirty="0">
                <a:solidFill>
                  <a:srgbClr val="FF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 </a:t>
            </a:r>
            <a:endParaRPr lang="en-US" sz="3200" dirty="0">
              <a:solidFill>
                <a:srgbClr val="FF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1581793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pic>
        <p:nvPicPr>
          <p:cNvPr id="9" name="صورة 8" descr="Sstyle_SummerBreeze_Journaling_1.p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75856" y="803221"/>
            <a:ext cx="3083804" cy="5251556"/>
          </a:xfrm>
          <a:prstGeom prst="rect">
            <a:avLst/>
          </a:prstGeom>
        </p:spPr>
      </p:pic>
      <p:sp>
        <p:nvSpPr>
          <p:cNvPr id="10" name="مربع نص 9"/>
          <p:cNvSpPr txBox="1"/>
          <p:nvPr/>
        </p:nvSpPr>
        <p:spPr>
          <a:xfrm>
            <a:off x="3419872" y="1760790"/>
            <a:ext cx="273630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200000"/>
              </a:lnSpc>
            </a:pP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استنتجي بعض المزايا التي يقدمها الباحث العلمي من جوجل  </a:t>
            </a:r>
          </a:p>
        </p:txBody>
      </p:sp>
      <p:pic>
        <p:nvPicPr>
          <p:cNvPr id="11" name="صورة 10" descr="Sstyle_SummerBreeze_EyeletRibbon_1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3811706">
            <a:off x="2912477" y="829152"/>
            <a:ext cx="390525" cy="1114425"/>
          </a:xfrm>
          <a:prstGeom prst="rect">
            <a:avLst/>
          </a:prstGeom>
        </p:spPr>
      </p:pic>
      <p:sp>
        <p:nvSpPr>
          <p:cNvPr id="12" name="شكل بيضاوي 11"/>
          <p:cNvSpPr/>
          <p:nvPr/>
        </p:nvSpPr>
        <p:spPr>
          <a:xfrm>
            <a:off x="1465495" y="1051850"/>
            <a:ext cx="1714512" cy="164307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3" name="Picture 2" descr="http://4.bp.blogspot.com/-sgdxcSyxNlg/Urcyp66pRWI/AAAAAAAAAFw/29ipfDASpfE/s1600/jjj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229" y="1051849"/>
            <a:ext cx="1613043" cy="174887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29014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539552" y="1814166"/>
            <a:ext cx="8064896" cy="44231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497672" name="Picture 8" descr="Sweet Spring_flower9 (13)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345180">
            <a:off x="8213152" y="963814"/>
            <a:ext cx="393700" cy="10080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9552" y="1842660"/>
            <a:ext cx="8064896" cy="5355312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1- يتيح لك البحث في مصادر متنوعة من مكان واحد وعبر العديد من المجالات العلمية ومصادر المعلومات عن أبحاث معتمدة</a:t>
            </a:r>
            <a:r>
              <a:rPr lang="ar-SA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2- العثور</a:t>
            </a:r>
            <a:r>
              <a:rPr lang="ar-SA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على أبحاث وملخصات ومعلومات ورسائل علمية وكتب وملخصات ومقالات من ناشرين أكاديميين وجمعيات متخصصة ومراكز جمع المعلومات قبل طباعتها، ومن الجامعات وغير ذلك من مؤسسات البحث العلمي .</a:t>
            </a:r>
          </a:p>
          <a:p>
            <a:pPr algn="just"/>
            <a:endParaRPr lang="ar-EG" sz="3600" b="1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600" dirty="0">
              <a:effectLst/>
              <a:cs typeface="PT Bold Heading" pitchFamily="2" charset="-78"/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835696" y="359293"/>
            <a:ext cx="5544616" cy="10534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691680" y="395361"/>
            <a:ext cx="5672268" cy="769441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مزايا الباحث العلمي في </a:t>
            </a:r>
            <a:r>
              <a:rPr lang="en-US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en-US" sz="4400" dirty="0" err="1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google</a:t>
            </a:r>
            <a:endParaRPr lang="ar-SA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223629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539552" y="1814167"/>
            <a:ext cx="8064896" cy="29829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497672" name="Picture 8" descr="Sweet Spring_flower9 (13)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345180">
            <a:off x="8213152" y="963814"/>
            <a:ext cx="393700" cy="10080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9552" y="1842660"/>
            <a:ext cx="8064896" cy="3330464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3- الوصول إلى البحث كاملاً من خلال المكتبة أو على الويب .</a:t>
            </a:r>
          </a:p>
          <a:p>
            <a:pPr>
              <a:lnSpc>
                <a:spcPct val="150000"/>
              </a:lnSpc>
              <a:defRPr/>
            </a:pPr>
            <a:r>
              <a:rPr lang="ar-EG" sz="2800" b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4- التعرف على الأبحاث الرئيسية في أي مجال من مجالات البحث العلمي .</a:t>
            </a:r>
          </a:p>
          <a:p>
            <a:pPr algn="just"/>
            <a:endParaRPr lang="ar-EG" sz="3600" b="1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600" dirty="0">
              <a:effectLst/>
              <a:cs typeface="PT Bold Heading" pitchFamily="2" charset="-78"/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835696" y="359293"/>
            <a:ext cx="5544616" cy="10534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691680" y="395361"/>
            <a:ext cx="5672268" cy="769441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ar-SA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مزايا الباحث العلمي في </a:t>
            </a:r>
            <a:r>
              <a:rPr lang="en-US" sz="4400" dirty="0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 </a:t>
            </a:r>
            <a:r>
              <a:rPr lang="en-US" sz="4400" dirty="0" err="1">
                <a:solidFill>
                  <a:srgbClr val="FF05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khbar MT" pitchFamily="2" charset="-78"/>
              </a:rPr>
              <a:t>google</a:t>
            </a:r>
            <a:endParaRPr lang="ar-SA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783494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7667" name="Rectangle 3"/>
          <p:cNvSpPr>
            <a:spLocks noChangeArrowheads="1"/>
          </p:cNvSpPr>
          <p:nvPr/>
        </p:nvSpPr>
        <p:spPr bwMode="auto">
          <a:xfrm>
            <a:off x="539552" y="1814167"/>
            <a:ext cx="8064896" cy="29829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  <a:cs typeface="AGA Aladdin Regular" pitchFamily="2" charset="-78"/>
            </a:endParaRPr>
          </a:p>
        </p:txBody>
      </p:sp>
      <p:pic>
        <p:nvPicPr>
          <p:cNvPr id="497672" name="Picture 8" descr="Sweet Spring_flower9 (13)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rot="1345180">
            <a:off x="8213152" y="963814"/>
            <a:ext cx="393700" cy="1008063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39552" y="1842660"/>
            <a:ext cx="8064896" cy="3607462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just"/>
            <a:r>
              <a:rPr lang="ar-EG" sz="3600" b="1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الباحث العلمي في جوجل سهل الاستخدام ويشبه محرك البحث في شكله العام واجهة جوجل التقليدية وللوصول إلى ما تريد في خدمة في الباحث العلمي يمكن اتباع الخطوات التالية :</a:t>
            </a:r>
          </a:p>
          <a:p>
            <a:pPr algn="just"/>
            <a:endParaRPr lang="ar-EG" sz="3600" b="1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3600" dirty="0">
              <a:effectLst/>
              <a:cs typeface="PT Bold Heading" pitchFamily="2" charset="-78"/>
            </a:endParaRP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619672" y="359293"/>
            <a:ext cx="5760640" cy="10534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1619672" y="395361"/>
            <a:ext cx="5744276" cy="175432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FF6699"/>
                </a:solidFill>
              </a:rPr>
              <a:t>خطوات الاستفادة من خدمة البحث العلمي من جوجل : </a:t>
            </a:r>
            <a:endParaRPr lang="ar-EG" sz="3200" b="1" dirty="0">
              <a:solidFill>
                <a:srgbClr val="FF6699"/>
              </a:solidFill>
            </a:endParaRPr>
          </a:p>
          <a:p>
            <a:endParaRPr lang="ar-SA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09258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71671" y="85807"/>
            <a:ext cx="5143536" cy="995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33697"/>
            <a:ext cx="5283527" cy="163121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FF6699"/>
                </a:solidFill>
              </a:rPr>
              <a:t>خطوات الاستفادة من خدمة البحث العلمي من جوجل : </a:t>
            </a:r>
            <a:endParaRPr lang="ar-EG" sz="2800" b="1" dirty="0">
              <a:solidFill>
                <a:srgbClr val="FF6699"/>
              </a:solidFill>
            </a:endParaRP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29614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spc="50" dirty="0">
                <a:ln w="11430"/>
                <a:solidFill>
                  <a:srgbClr val="A42626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1 - افتح صفحة جوجل الرئيسة وانقر على المزيد ثم المزيد أيضاً كما في الصورة 1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678914"/>
            <a:ext cx="7907573" cy="3979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1578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71671" y="85807"/>
            <a:ext cx="5143536" cy="995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33697"/>
            <a:ext cx="5283527" cy="163121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FF6699"/>
                </a:solidFill>
              </a:rPr>
              <a:t>خطوات الاستفادة من خدمة البحث العلمي من جوجل : </a:t>
            </a:r>
            <a:endParaRPr lang="ar-EG" sz="2800" b="1" dirty="0">
              <a:solidFill>
                <a:srgbClr val="FF6699"/>
              </a:solidFill>
            </a:endParaRP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29614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2 - تظهر لديك الصفحة التالية تحتوى على منتجات جوجل انقر على رمز الباحث العلمي كما في الصورة 2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733238"/>
            <a:ext cx="6840760" cy="38843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5064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71671" y="85807"/>
            <a:ext cx="5143536" cy="995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33697"/>
            <a:ext cx="5283527" cy="163121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FF6699"/>
                </a:solidFill>
              </a:rPr>
              <a:t>خطوات الاستفادة من خدمة البحث العلمي من جوجل : </a:t>
            </a:r>
            <a:endParaRPr lang="ar-EG" sz="2800" b="1" dirty="0">
              <a:solidFill>
                <a:srgbClr val="FF6699"/>
              </a:solidFill>
            </a:endParaRP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34486" y="1196752"/>
            <a:ext cx="8720422" cy="1296144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3 - تظهر لديك مباشرة الصفحة المخصصة للباحث العلمي من جوجل كما في صورة 3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2688933"/>
            <a:ext cx="6624736" cy="396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4027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71671" y="85807"/>
            <a:ext cx="5143536" cy="995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33697"/>
            <a:ext cx="5283527" cy="163121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EG" sz="2800" b="1" kern="0" dirty="0">
                <a:ln>
                  <a:solidFill>
                    <a:srgbClr val="FF0000"/>
                  </a:solidFill>
                </a:ln>
                <a:solidFill>
                  <a:srgbClr val="FFCCCC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يوجد نوعان من البحث في هذا النوع من الخدمة :</a:t>
            </a:r>
            <a:endParaRPr lang="ar-SA" sz="2800" b="1" kern="0" dirty="0">
              <a:ln>
                <a:solidFill>
                  <a:srgbClr val="FF0000"/>
                </a:solidFill>
              </a:ln>
              <a:solidFill>
                <a:srgbClr val="FFCCCC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51520" y="1196752"/>
            <a:ext cx="8424936" cy="1152128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spc="50" dirty="0">
              <a:ln w="11430"/>
              <a:solidFill>
                <a:srgbClr val="FF058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400" b="1" kern="0" spc="50" dirty="0">
                <a:ln w="11430"/>
                <a:solidFill>
                  <a:srgbClr val="FF058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البحث البسيط : </a:t>
            </a:r>
            <a:r>
              <a:rPr lang="ar-EG" sz="2400" b="1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يتم فيه كتابة المطلوب البحث عنه في مربع البحث في صفحة جوجل الباحث العلمي دون تخصيص نطاق معين للبحث 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12772"/>
          <a:stretch/>
        </p:blipFill>
        <p:spPr bwMode="auto">
          <a:xfrm>
            <a:off x="4788024" y="2485172"/>
            <a:ext cx="4094439" cy="42147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21204"/>
          <a:stretch/>
        </p:blipFill>
        <p:spPr bwMode="auto">
          <a:xfrm>
            <a:off x="395536" y="2420352"/>
            <a:ext cx="4176464" cy="42795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6424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مربع نص 20"/>
          <p:cNvSpPr txBox="1"/>
          <p:nvPr/>
        </p:nvSpPr>
        <p:spPr>
          <a:xfrm>
            <a:off x="2071670" y="214290"/>
            <a:ext cx="51435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SA" dirty="0"/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071671" y="85807"/>
            <a:ext cx="5143536" cy="99563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5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EG" b="1" dirty="0">
              <a:solidFill>
                <a:srgbClr val="0000FF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071670" y="33697"/>
            <a:ext cx="5283527" cy="1631216"/>
          </a:xfrm>
          <a:prstGeom prst="rect">
            <a:avLst/>
          </a:prstGeom>
          <a:noFill/>
          <a:ln w="19050" algn="ctr">
            <a:noFill/>
            <a:prstDash val="lg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ar-EG" sz="2800" b="1" kern="0" dirty="0">
                <a:ln>
                  <a:solidFill>
                    <a:srgbClr val="FF0000"/>
                  </a:solidFill>
                </a:ln>
                <a:solidFill>
                  <a:srgbClr val="FFCCCC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يوجد نوعان من البحث في هذا النوع من الخدمة :</a:t>
            </a:r>
            <a:endParaRPr lang="ar-SA" sz="2800" b="1" kern="0" dirty="0">
              <a:ln>
                <a:solidFill>
                  <a:srgbClr val="FF0000"/>
                </a:solidFill>
              </a:ln>
              <a:solidFill>
                <a:srgbClr val="FFCCCC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endParaRPr lang="en-US" sz="4400" dirty="0">
              <a:solidFill>
                <a:srgbClr val="FF058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khbar MT" pitchFamily="2" charset="-78"/>
            </a:endParaRP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51520" y="1196752"/>
            <a:ext cx="8424936" cy="1152128"/>
          </a:xfrm>
          <a:prstGeom prst="roundRect">
            <a:avLst>
              <a:gd name="adj" fmla="val 1422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SA" sz="2400" b="1" kern="0" spc="50" dirty="0">
              <a:ln w="11430"/>
              <a:solidFill>
                <a:srgbClr val="FF0582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ar-EG" sz="2800" b="1" kern="0" spc="50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البحث المتقدم : </a:t>
            </a:r>
            <a:r>
              <a:rPr lang="ar-EG" sz="2800" b="1" kern="0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Arial" pitchFamily="34" charset="0"/>
              </a:rPr>
              <a:t>والذي نصل إليه بطريقة البحث كما في الصورة 6 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>
                <a:solidFill>
                  <a:srgbClr val="FF0000"/>
                </a:solidFill>
              </a:ln>
              <a:solidFill>
                <a:srgbClr val="FFFF00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ar-EG" sz="2800" b="1" kern="0" dirty="0">
              <a:ln w="12700">
                <a:solidFill>
                  <a:srgbClr val="212745">
                    <a:satMod val="155000"/>
                  </a:srgbClr>
                </a:solidFill>
                <a:prstDash val="solid"/>
              </a:ln>
              <a:solidFill>
                <a:srgbClr val="A42626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564904"/>
            <a:ext cx="7200800" cy="3806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5314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/>
          <p:cNvSpPr>
            <a:spLocks noChangeArrowheads="1"/>
          </p:cNvSpPr>
          <p:nvPr/>
        </p:nvSpPr>
        <p:spPr bwMode="auto">
          <a:xfrm>
            <a:off x="0" y="0"/>
            <a:ext cx="9144000" cy="6857999"/>
          </a:xfrm>
          <a:prstGeom prst="rect">
            <a:avLst/>
          </a:prstGeom>
          <a:solidFill>
            <a:srgbClr val="FFCCCC"/>
          </a:solidFill>
          <a:ln w="38100">
            <a:solidFill>
              <a:schemeClr val="tx1"/>
            </a:solidFill>
            <a:prstDash val="lgDash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Picture 2" descr="E:\ُEEE\‘Loody‘\^^الصور\سكرآيبز خامات\سكرابز كتب ودفاتر\R-44.png"/>
          <p:cNvPicPr>
            <a:picLocks noChangeAspect="1" noChangeArrowheads="1"/>
          </p:cNvPicPr>
          <p:nvPr/>
        </p:nvPicPr>
        <p:blipFill>
          <a:blip r:embed="rId3"/>
          <a:srcRect l="13672" t="23438" r="6249" b="23828"/>
          <a:stretch>
            <a:fillRect/>
          </a:stretch>
        </p:blipFill>
        <p:spPr bwMode="auto">
          <a:xfrm>
            <a:off x="500034" y="714355"/>
            <a:ext cx="8358246" cy="5504211"/>
          </a:xfrm>
          <a:prstGeom prst="rect">
            <a:avLst/>
          </a:prstGeom>
          <a:noFill/>
        </p:spPr>
      </p:pic>
      <p:pic>
        <p:nvPicPr>
          <p:cNvPr id="14" name="Picture 4" descr="E:\ُEEE\‘Loody‘\^^الصور\سكرآيبز خامات\pen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81492">
            <a:off x="6883654" y="4331681"/>
            <a:ext cx="2167477" cy="1701217"/>
          </a:xfrm>
          <a:prstGeom prst="rect">
            <a:avLst/>
          </a:prstGeom>
          <a:noFill/>
        </p:spPr>
      </p:pic>
      <p:sp>
        <p:nvSpPr>
          <p:cNvPr id="3" name="مربع نص 2"/>
          <p:cNvSpPr txBox="1"/>
          <p:nvPr/>
        </p:nvSpPr>
        <p:spPr>
          <a:xfrm>
            <a:off x="6084168" y="1268760"/>
            <a:ext cx="203021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A4262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طالبتي الغالية </a:t>
            </a:r>
          </a:p>
        </p:txBody>
      </p:sp>
      <p:sp>
        <p:nvSpPr>
          <p:cNvPr id="2" name="مستطيل 1"/>
          <p:cNvSpPr/>
          <p:nvPr/>
        </p:nvSpPr>
        <p:spPr>
          <a:xfrm>
            <a:off x="4860031" y="1988840"/>
            <a:ext cx="325434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استخدمي محرك جوجل للكتب </a:t>
            </a:r>
          </a:p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للبحث عن الكتب التي تتناول الموضوعات التالية :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ar-SA" sz="2400" b="1" dirty="0">
                <a:solidFill>
                  <a:srgbClr val="F63873"/>
                </a:solidFill>
                <a:cs typeface="Traditional Arabic" pitchFamily="2" charset="-78"/>
              </a:rPr>
              <a:t>كتب عن تطوير الذات</a:t>
            </a:r>
          </a:p>
          <a:p>
            <a:pPr algn="ctr"/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cs typeface="Traditional Arabic" pitchFamily="2" charset="-78"/>
              </a:rPr>
              <a:t>ثم اكتبي اسماء الكتب التي وجدتيها تعرض كاملا او مقتطفات منها . </a:t>
            </a:r>
          </a:p>
          <a:p>
            <a:pPr algn="ctr"/>
            <a:endParaRPr lang="ar-SA" sz="2400" b="1" dirty="0">
              <a:solidFill>
                <a:schemeClr val="accent2">
                  <a:lumMod val="75000"/>
                </a:schemeClr>
              </a:solidFill>
              <a:cs typeface="Traditional Arabic" pitchFamily="2" charset="-78"/>
            </a:endParaRPr>
          </a:p>
          <a:p>
            <a:pPr algn="ctr"/>
            <a:r>
              <a:rPr lang="ar-SA" sz="2400" b="1" dirty="0">
                <a:cs typeface="Traditional Arabic" pitchFamily="2" charset="-78"/>
              </a:rPr>
              <a:t>صفحة 55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1187624" y="1960077"/>
            <a:ext cx="324036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EG" sz="2400" b="1" dirty="0">
                <a:solidFill>
                  <a:srgbClr val="A42626"/>
                </a:solidFill>
                <a:latin typeface="Traditional Arabic" pitchFamily="18" charset="-78"/>
                <a:cs typeface="Traditional Arabic" pitchFamily="18" charset="-78"/>
              </a:rPr>
              <a:t>باستخدام محرك الباحث العلمي من جوجل ابحث عن ما يلي 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ar-EG" sz="2400" b="1" dirty="0">
                <a:solidFill>
                  <a:srgbClr val="FF0582"/>
                </a:solidFill>
                <a:latin typeface="Traditional Arabic" pitchFamily="18" charset="-78"/>
                <a:cs typeface="Traditional Arabic" pitchFamily="18" charset="-78"/>
              </a:rPr>
              <a:t>أضرار التدخين </a:t>
            </a:r>
          </a:p>
          <a:p>
            <a:r>
              <a:rPr lang="ar-EG" sz="2400" b="1" dirty="0">
                <a:solidFill>
                  <a:srgbClr val="A42626"/>
                </a:solidFill>
                <a:latin typeface="Traditional Arabic" pitchFamily="18" charset="-78"/>
                <a:cs typeface="Traditional Arabic" pitchFamily="18" charset="-78"/>
              </a:rPr>
              <a:t>واكتب نبذة عن </a:t>
            </a:r>
            <a:r>
              <a:rPr lang="ar-SA" sz="2400" b="1" dirty="0">
                <a:solidFill>
                  <a:srgbClr val="A42626"/>
                </a:solidFill>
                <a:latin typeface="Traditional Arabic" pitchFamily="18" charset="-78"/>
                <a:cs typeface="Traditional Arabic" pitchFamily="18" charset="-78"/>
              </a:rPr>
              <a:t>ال</a:t>
            </a:r>
            <a:r>
              <a:rPr lang="ar-EG" sz="2400" b="1" dirty="0">
                <a:solidFill>
                  <a:srgbClr val="A42626"/>
                </a:solidFill>
                <a:latin typeface="Traditional Arabic" pitchFamily="18" charset="-78"/>
                <a:cs typeface="Traditional Arabic" pitchFamily="18" charset="-78"/>
              </a:rPr>
              <a:t>موضوع من خلال ما تم الاستفادة من محرك الباحث العلمي مدوناً الخطوات التي توصلت اليها.</a:t>
            </a:r>
            <a:endParaRPr lang="ar-SA" sz="2400" b="1" dirty="0">
              <a:solidFill>
                <a:srgbClr val="A42626"/>
              </a:solidFill>
              <a:latin typeface="Traditional Arabic" pitchFamily="18" charset="-78"/>
              <a:cs typeface="Traditional Arabic" pitchFamily="18" charset="-78"/>
            </a:endParaRPr>
          </a:p>
          <a:p>
            <a:pPr algn="ctr"/>
            <a:r>
              <a:rPr lang="ar-SA" sz="2400" b="1" dirty="0">
                <a:latin typeface="Traditional Arabic" pitchFamily="18" charset="-78"/>
                <a:cs typeface="Traditional Arabic" pitchFamily="18" charset="-78"/>
              </a:rPr>
              <a:t>صفحة 61</a:t>
            </a:r>
          </a:p>
          <a:p>
            <a:pPr algn="ctr"/>
            <a:endParaRPr lang="ar-SA" b="1" dirty="0">
              <a:solidFill>
                <a:schemeClr val="accent2">
                  <a:lumMod val="75000"/>
                </a:schemeClr>
              </a:solidFill>
              <a:cs typeface="Traditional Arabic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069373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1317</TotalTime>
  <Words>947</Words>
  <Application>Microsoft Office PowerPoint</Application>
  <PresentationFormat>عرض على الشاشة (4:3)</PresentationFormat>
  <Paragraphs>140</Paragraphs>
  <Slides>29</Slides>
  <Notes>29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Traditional Arabic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Owner</dc:creator>
  <cp:lastModifiedBy>Easa Alrehaili</cp:lastModifiedBy>
  <cp:revision>73</cp:revision>
  <dcterms:created xsi:type="dcterms:W3CDTF">2012-12-01T19:45:29Z</dcterms:created>
  <dcterms:modified xsi:type="dcterms:W3CDTF">2025-10-10T03:22:34Z</dcterms:modified>
</cp:coreProperties>
</file>