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319" r:id="rId2"/>
    <p:sldId id="258" r:id="rId3"/>
    <p:sldId id="256" r:id="rId4"/>
    <p:sldId id="260" r:id="rId5"/>
    <p:sldId id="320" r:id="rId6"/>
    <p:sldId id="316" r:id="rId7"/>
    <p:sldId id="321" r:id="rId8"/>
    <p:sldId id="264" r:id="rId9"/>
    <p:sldId id="322" r:id="rId10"/>
    <p:sldId id="323" r:id="rId11"/>
    <p:sldId id="262" r:id="rId12"/>
    <p:sldId id="317" r:id="rId13"/>
    <p:sldId id="276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05" r:id="rId25"/>
    <p:sldId id="318" r:id="rId26"/>
    <p:sldId id="324" r:id="rId27"/>
  </p:sldIdLst>
  <p:sldSz cx="24384000" cy="13716000"/>
  <p:notesSz cx="6858000" cy="9144000"/>
  <p:defaultTextStyle>
    <a:lvl1pPr algn="ctr" defTabSz="584200">
      <a:defRPr sz="5000"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86380" autoAdjust="0"/>
  </p:normalViewPr>
  <p:slideViewPr>
    <p:cSldViewPr snapToGrid="0" snapToObjects="1">
      <p:cViewPr varScale="1">
        <p:scale>
          <a:sx n="33" d="100"/>
          <a:sy n="33" d="100"/>
        </p:scale>
        <p:origin x="594" y="54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9" d="100"/>
        <a:sy n="29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9226924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51893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vi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1760268" y="-190110"/>
            <a:ext cx="668619" cy="1270001"/>
          </a:xfrm>
          <a:prstGeom prst="roundRect">
            <a:avLst>
              <a:gd name="adj" fmla="val 2071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21869469" y="215921"/>
            <a:ext cx="450217" cy="4476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normAutofit/>
          </a:bodyPr>
          <a:lstStyle>
            <a:lvl1pPr>
              <a:defRPr sz="2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algn="ctr" defTabSz="584200">
        <a:defRPr sz="112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112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112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112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112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112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112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112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11200">
          <a:latin typeface="+mn-lt"/>
          <a:ea typeface="+mn-ea"/>
          <a:cs typeface="+mn-cs"/>
          <a:sym typeface="Helvetica Light"/>
        </a:defRPr>
      </a:lvl9pPr>
    </p:titleStyle>
    <p:bodyStyle>
      <a:lvl1pPr marL="617361" indent="-617361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1pPr>
      <a:lvl2pPr marL="691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2pPr>
      <a:lvl3pPr marL="1135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3pPr>
      <a:lvl4pPr marL="1580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4pPr>
      <a:lvl5pPr marL="2024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5pPr>
      <a:lvl6pPr marL="2469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6pPr>
      <a:lvl7pPr marL="2913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7pPr>
      <a:lvl8pPr marL="3358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8pPr>
      <a:lvl9pPr marL="3802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9pPr>
    </p:bodyStyle>
    <p:otherStyle>
      <a:lvl1pPr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1pPr>
      <a:lvl2pPr indent="2286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2pPr>
      <a:lvl3pPr indent="4572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3pPr>
      <a:lvl4pPr indent="6858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4pPr>
      <a:lvl5pPr indent="9144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5pPr>
      <a:lvl6pPr indent="11430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6pPr>
      <a:lvl7pPr indent="13716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7pPr>
      <a:lvl8pPr indent="16002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8pPr>
      <a:lvl9pPr indent="18288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bingtranslator.com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F780443-78C4-456E-9198-420D12289412}"/>
              </a:ext>
            </a:extLst>
          </p:cNvPr>
          <p:cNvSpPr/>
          <p:nvPr/>
        </p:nvSpPr>
        <p:spPr>
          <a:xfrm>
            <a:off x="5312229" y="3981339"/>
            <a:ext cx="13672457" cy="1621597"/>
          </a:xfrm>
          <a:prstGeom prst="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ar-SA" sz="9600" b="1" dirty="0">
                <a:solidFill>
                  <a:schemeClr val="tx2"/>
                </a:solidFill>
              </a:rPr>
              <a:t>تابع خدمات محركات البحث ( 2 )</a:t>
            </a:r>
            <a:r>
              <a:rPr lang="ar-SA" sz="3200" dirty="0">
                <a:solidFill>
                  <a:schemeClr val="tx2"/>
                </a:solidFill>
              </a:rPr>
              <a:t> </a:t>
            </a:r>
            <a:endParaRPr lang="ar-SA" sz="96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469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21943130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2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3458187" y="2055383"/>
            <a:ext cx="19053052" cy="135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8800" b="1" dirty="0">
                <a:solidFill>
                  <a:schemeClr val="tx2"/>
                </a:solidFill>
              </a:rPr>
              <a:t>التمهيد</a:t>
            </a:r>
            <a:endParaRPr sz="8800" b="1" dirty="0">
              <a:solidFill>
                <a:schemeClr val="tx2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7052420" y="3735977"/>
            <a:ext cx="10676740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3" name="مستطيل 12"/>
          <p:cNvSpPr/>
          <p:nvPr/>
        </p:nvSpPr>
        <p:spPr>
          <a:xfrm>
            <a:off x="3590793" y="6197600"/>
            <a:ext cx="1878783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6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من خلال تجاربك الشخصية في استخدام البريد الالكتروني .  </a:t>
            </a:r>
          </a:p>
          <a:p>
            <a:r>
              <a:rPr lang="ar-SA" sz="66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ما أفضل بريد تعاملت معه عبر الانترنت؟؟</a:t>
            </a:r>
            <a:endParaRPr lang="ar-SA" sz="6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9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4233333" y="1370290"/>
            <a:ext cx="1601336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ar-SA" sz="6600" b="1" dirty="0">
                <a:solidFill>
                  <a:schemeClr val="tx2"/>
                </a:solidFill>
              </a:rPr>
              <a:t>تابع خدمات محركات البحث ( 2 )</a:t>
            </a:r>
            <a:r>
              <a:rPr lang="ar-SA" sz="1800" dirty="0">
                <a:solidFill>
                  <a:schemeClr val="tx2"/>
                </a:solidFill>
              </a:rPr>
              <a:t> </a:t>
            </a:r>
            <a:endParaRPr sz="72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743200" y="3261361"/>
            <a:ext cx="17881599" cy="0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 sz="7200" b="1"/>
          </a:p>
        </p:txBody>
      </p:sp>
      <p:sp>
        <p:nvSpPr>
          <p:cNvPr id="7" name="مستطيل 6"/>
          <p:cNvSpPr/>
          <p:nvPr/>
        </p:nvSpPr>
        <p:spPr>
          <a:xfrm>
            <a:off x="11319863" y="3992880"/>
            <a:ext cx="125598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>
                <a:solidFill>
                  <a:schemeClr val="tx2"/>
                </a:solidFill>
              </a:rPr>
              <a:t>أولاً : خدمة البريد الإلكتروني لمحركات البحث !! :</a:t>
            </a:r>
            <a:endParaRPr lang="ar-SA" sz="6000" dirty="0">
              <a:solidFill>
                <a:schemeClr val="tx2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615440" y="5394960"/>
            <a:ext cx="21183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5400" b="1" dirty="0">
                <a:solidFill>
                  <a:schemeClr val="tx1"/>
                </a:solidFill>
              </a:rPr>
              <a:t>تُعد خدمة البريد الإلكتروني من أهم خدمات الإنترنت ومن الصعب إن تجد شخص يستخدم الانترنت و لا يملك حساب بريد الإلكتروني.</a:t>
            </a:r>
          </a:p>
          <a:p>
            <a:r>
              <a:rPr lang="ar-SA" sz="5400" b="1" dirty="0">
                <a:solidFill>
                  <a:schemeClr val="tx1"/>
                </a:solidFill>
              </a:rPr>
              <a:t>يقدم </a:t>
            </a:r>
            <a:r>
              <a:rPr lang="ar-SA" sz="5400" b="1" dirty="0" err="1">
                <a:solidFill>
                  <a:schemeClr val="tx1"/>
                </a:solidFill>
              </a:rPr>
              <a:t>جوجل</a:t>
            </a:r>
            <a:r>
              <a:rPr lang="ar-SA" sz="5400" b="1" dirty="0">
                <a:solidFill>
                  <a:schemeClr val="tx1"/>
                </a:solidFill>
              </a:rPr>
              <a:t> خدمة البريد الإلكتروني من خلال خدمة </a:t>
            </a:r>
            <a:r>
              <a:rPr lang="en-US" sz="5400" b="1" dirty="0">
                <a:solidFill>
                  <a:schemeClr val="tx1"/>
                </a:solidFill>
              </a:rPr>
              <a:t>Gmail </a:t>
            </a:r>
            <a:r>
              <a:rPr lang="ar-SA" sz="5400" b="1" dirty="0">
                <a:solidFill>
                  <a:schemeClr val="tx1"/>
                </a:solidFill>
              </a:rPr>
              <a:t>وهو مهم </a:t>
            </a:r>
            <a:r>
              <a:rPr lang="ar-SA" sz="5400" b="1" dirty="0" err="1">
                <a:solidFill>
                  <a:schemeClr val="tx1"/>
                </a:solidFill>
              </a:rPr>
              <a:t>ايضاً</a:t>
            </a:r>
            <a:r>
              <a:rPr lang="ar-SA" sz="5400" b="1" dirty="0">
                <a:solidFill>
                  <a:schemeClr val="tx1"/>
                </a:solidFill>
              </a:rPr>
              <a:t> للاستفادة من جميع</a:t>
            </a:r>
          </a:p>
          <a:p>
            <a:r>
              <a:rPr lang="ar-SA" sz="5400" b="1" dirty="0">
                <a:solidFill>
                  <a:schemeClr val="tx1"/>
                </a:solidFill>
              </a:rPr>
              <a:t>خدمات منتجات ( </a:t>
            </a:r>
            <a:r>
              <a:rPr lang="ar-SA" sz="5400" b="1" dirty="0" err="1">
                <a:solidFill>
                  <a:schemeClr val="tx1"/>
                </a:solidFill>
              </a:rPr>
              <a:t>جوجل</a:t>
            </a:r>
            <a:r>
              <a:rPr lang="ar-SA" sz="5400" b="1" dirty="0">
                <a:solidFill>
                  <a:schemeClr val="tx1"/>
                </a:solidFill>
              </a:rPr>
              <a:t> ) لأنها جميعها تستدعي وجود بريد . </a:t>
            </a:r>
            <a:r>
              <a:rPr lang="en-US" sz="5400" b="1" dirty="0">
                <a:solidFill>
                  <a:schemeClr val="tx1"/>
                </a:solidFill>
              </a:rPr>
              <a:t>Gmail</a:t>
            </a:r>
            <a:endParaRPr lang="ar-SA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xfrm>
            <a:off x="21943130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60" name="Shape 60"/>
          <p:cNvSpPr/>
          <p:nvPr/>
        </p:nvSpPr>
        <p:spPr>
          <a:xfrm flipV="1">
            <a:off x="1714049" y="3121704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87" name="Shape 87"/>
          <p:cNvSpPr/>
          <p:nvPr/>
        </p:nvSpPr>
        <p:spPr>
          <a:xfrm>
            <a:off x="11322029" y="3333000"/>
            <a:ext cx="10772549" cy="1543792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8800" b="1" dirty="0">
                <a:solidFill>
                  <a:schemeClr val="tx1"/>
                </a:solidFill>
              </a:rPr>
              <a:t>مميزاته</a:t>
            </a:r>
            <a:endParaRPr sz="8800" b="1" dirty="0">
              <a:solidFill>
                <a:schemeClr val="tx1"/>
              </a:solidFill>
            </a:endParaRPr>
          </a:p>
        </p:txBody>
      </p:sp>
      <p:sp>
        <p:nvSpPr>
          <p:cNvPr id="89" name="Shape 89"/>
          <p:cNvSpPr/>
          <p:nvPr/>
        </p:nvSpPr>
        <p:spPr>
          <a:xfrm>
            <a:off x="4572000" y="5226264"/>
            <a:ext cx="12494330" cy="8526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2500" b="1">
                <a:solidFill>
                  <a:srgbClr val="D53E01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algn="r"/>
            <a:r>
              <a:rPr lang="ar-SA" sz="4800" b="1" dirty="0">
                <a:solidFill>
                  <a:schemeClr val="tx1"/>
                </a:solidFill>
              </a:rPr>
              <a:t>1- سعة تخزين عالية في تصاعد مستمر</a:t>
            </a:r>
          </a:p>
          <a:p>
            <a:pPr algn="r"/>
            <a:r>
              <a:rPr lang="ar-SA" sz="4800" dirty="0">
                <a:solidFill>
                  <a:schemeClr val="tx1"/>
                </a:solidFill>
              </a:rPr>
              <a:t>2- يستخدم تقنية البحث الخاصة لتنظيم الرسائل .</a:t>
            </a:r>
          </a:p>
          <a:p>
            <a:pPr algn="r"/>
            <a:r>
              <a:rPr lang="ar-SA" sz="4800" b="1" dirty="0">
                <a:solidFill>
                  <a:schemeClr val="tx1"/>
                </a:solidFill>
              </a:rPr>
              <a:t>3- السرعة</a:t>
            </a:r>
          </a:p>
          <a:p>
            <a:pPr algn="r"/>
            <a:r>
              <a:rPr lang="ar-SA" sz="4800" dirty="0">
                <a:solidFill>
                  <a:schemeClr val="tx1"/>
                </a:solidFill>
              </a:rPr>
              <a:t>4- </a:t>
            </a:r>
            <a:r>
              <a:rPr lang="ar-SA" sz="4800" dirty="0" err="1">
                <a:solidFill>
                  <a:schemeClr val="tx1"/>
                </a:solidFill>
              </a:rPr>
              <a:t>فلترة</a:t>
            </a:r>
            <a:r>
              <a:rPr lang="ar-SA" sz="4800" dirty="0">
                <a:solidFill>
                  <a:schemeClr val="tx1"/>
                </a:solidFill>
              </a:rPr>
              <a:t> الرسائل الغير مرغوب فيها .</a:t>
            </a:r>
          </a:p>
          <a:p>
            <a:pPr algn="r"/>
            <a:r>
              <a:rPr lang="ar-SA" sz="4800" b="1" dirty="0">
                <a:solidFill>
                  <a:schemeClr val="tx1"/>
                </a:solidFill>
              </a:rPr>
              <a:t>5- الأمان .</a:t>
            </a:r>
          </a:p>
          <a:p>
            <a:pPr algn="r"/>
            <a:r>
              <a:rPr lang="ar-SA" sz="4800" dirty="0">
                <a:solidFill>
                  <a:schemeClr val="tx1"/>
                </a:solidFill>
              </a:rPr>
              <a:t>6- إمكانية عمل توقيع خاص بك يظهر أسفل الرسائل .</a:t>
            </a:r>
          </a:p>
          <a:p>
            <a:pPr algn="r"/>
            <a:r>
              <a:rPr lang="ar-SA" sz="4800" b="1" dirty="0">
                <a:solidFill>
                  <a:schemeClr val="tx1"/>
                </a:solidFill>
              </a:rPr>
              <a:t>7- إمكانية الرد الآلي .</a:t>
            </a:r>
          </a:p>
          <a:p>
            <a:pPr algn="r"/>
            <a:r>
              <a:rPr lang="ar-SA" sz="4800" dirty="0">
                <a:solidFill>
                  <a:schemeClr val="tx1"/>
                </a:solidFill>
              </a:rPr>
              <a:t>8- إمكانية إرسال 500 رسالة باليوم .</a:t>
            </a:r>
            <a:endParaRPr sz="4800" b="1" dirty="0">
              <a:solidFill>
                <a:schemeClr val="tx1"/>
              </a:solidFill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97B6983E-5A8C-45FD-970E-E7CB7FF142F1}"/>
              </a:ext>
            </a:extLst>
          </p:cNvPr>
          <p:cNvSpPr/>
          <p:nvPr/>
        </p:nvSpPr>
        <p:spPr>
          <a:xfrm>
            <a:off x="3454400" y="1710063"/>
            <a:ext cx="17119621" cy="975266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rtl="0" latinLnBrk="1" hangingPunct="0"/>
            <a:r>
              <a:rPr lang="ar-SA" sz="5400" dirty="0">
                <a:solidFill>
                  <a:schemeClr val="tx1"/>
                </a:solidFill>
              </a:rPr>
              <a:t> ما الذي يجعل بريد جي ميل مختلفا عن غيره من أنواع البريد الأخرى ؟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87" grpId="0" animBg="1"/>
      <p:bldP spid="8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21943130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5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3458187" y="2055383"/>
            <a:ext cx="19053052" cy="135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8800" b="1" dirty="0">
                <a:solidFill>
                  <a:schemeClr val="tx2"/>
                </a:solidFill>
              </a:rPr>
              <a:t>مناقشة</a:t>
            </a:r>
            <a:endParaRPr sz="8800" b="1" dirty="0">
              <a:solidFill>
                <a:schemeClr val="tx2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7052420" y="3735977"/>
            <a:ext cx="10676740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3" name="مستطيل 12"/>
          <p:cNvSpPr/>
          <p:nvPr/>
        </p:nvSpPr>
        <p:spPr>
          <a:xfrm>
            <a:off x="3590793" y="6197600"/>
            <a:ext cx="1878783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6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من خلال تجاربك الشخصية في استخدام برامج الترجمة الفورية </a:t>
            </a:r>
            <a:r>
              <a:rPr lang="ar-SA" sz="6600" b="1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ما أفضل برنامج؟</a:t>
            </a:r>
            <a:endParaRPr lang="ar-SA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470396"/>
      </p:ext>
    </p:extLst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9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4233333" y="1370290"/>
            <a:ext cx="1601336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ar-SA" sz="6600" b="1" dirty="0">
                <a:solidFill>
                  <a:schemeClr val="tx2"/>
                </a:solidFill>
              </a:rPr>
              <a:t>تابع خدمات محركات البحث ( 2 )</a:t>
            </a:r>
            <a:r>
              <a:rPr lang="ar-SA" sz="1800" dirty="0">
                <a:solidFill>
                  <a:schemeClr val="tx2"/>
                </a:solidFill>
              </a:rPr>
              <a:t> </a:t>
            </a:r>
            <a:endParaRPr sz="72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743200" y="3261361"/>
            <a:ext cx="17881599" cy="0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 sz="7200" b="1"/>
          </a:p>
        </p:txBody>
      </p:sp>
      <p:sp>
        <p:nvSpPr>
          <p:cNvPr id="7" name="مستطيل 6"/>
          <p:cNvSpPr/>
          <p:nvPr/>
        </p:nvSpPr>
        <p:spPr>
          <a:xfrm>
            <a:off x="14766317" y="3992880"/>
            <a:ext cx="566693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>
                <a:solidFill>
                  <a:schemeClr val="tx2"/>
                </a:solidFill>
              </a:rPr>
              <a:t>ثانياً : خدمة الترجمة :</a:t>
            </a:r>
            <a:endParaRPr lang="ar-SA" sz="6000" dirty="0">
              <a:solidFill>
                <a:schemeClr val="tx2"/>
              </a:solidFill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615440" y="5394960"/>
            <a:ext cx="21183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000" dirty="0">
                <a:solidFill>
                  <a:schemeClr val="tx1"/>
                </a:solidFill>
              </a:rPr>
              <a:t>منها المجاني ومنها لابد من </a:t>
            </a:r>
            <a:r>
              <a:rPr lang="ar-SA" sz="6000" dirty="0" err="1">
                <a:solidFill>
                  <a:schemeClr val="tx1"/>
                </a:solidFill>
              </a:rPr>
              <a:t>شرائة</a:t>
            </a:r>
            <a:r>
              <a:rPr lang="ar-SA" sz="6000" dirty="0">
                <a:solidFill>
                  <a:schemeClr val="tx1"/>
                </a:solidFill>
              </a:rPr>
              <a:t> مثل برنامج الوافي – </a:t>
            </a:r>
            <a:r>
              <a:rPr lang="ar-SA" sz="6000" dirty="0" err="1">
                <a:solidFill>
                  <a:schemeClr val="tx1"/>
                </a:solidFill>
              </a:rPr>
              <a:t>إيزي</a:t>
            </a:r>
            <a:r>
              <a:rPr lang="ar-SA" sz="6000" dirty="0">
                <a:solidFill>
                  <a:schemeClr val="tx1"/>
                </a:solidFill>
              </a:rPr>
              <a:t> </a:t>
            </a:r>
            <a:r>
              <a:rPr lang="ar-SA" sz="6000" dirty="0" err="1">
                <a:solidFill>
                  <a:schemeClr val="tx1"/>
                </a:solidFill>
              </a:rPr>
              <a:t>لينغو</a:t>
            </a:r>
            <a:r>
              <a:rPr lang="ar-SA" sz="6000" dirty="0">
                <a:solidFill>
                  <a:schemeClr val="tx1"/>
                </a:solidFill>
              </a:rPr>
              <a:t> – المورد القريب – بابليون</a:t>
            </a:r>
          </a:p>
          <a:p>
            <a:endParaRPr lang="ar-SA" sz="6000" dirty="0">
              <a:solidFill>
                <a:schemeClr val="tx1"/>
              </a:solidFill>
            </a:endParaRPr>
          </a:p>
          <a:p>
            <a:r>
              <a:rPr lang="ar-SA" sz="6000" dirty="0" err="1">
                <a:solidFill>
                  <a:schemeClr val="tx1"/>
                </a:solidFill>
              </a:rPr>
              <a:t>محالياً</a:t>
            </a:r>
            <a:r>
              <a:rPr lang="ar-SA" sz="6000" dirty="0">
                <a:solidFill>
                  <a:schemeClr val="tx1"/>
                </a:solidFill>
              </a:rPr>
              <a:t> يعد قوقل من أفضل برامج </a:t>
            </a:r>
            <a:r>
              <a:rPr lang="ar-SA" sz="6000" dirty="0" err="1">
                <a:solidFill>
                  <a:schemeClr val="tx1"/>
                </a:solidFill>
              </a:rPr>
              <a:t>الترجمه</a:t>
            </a:r>
            <a:r>
              <a:rPr lang="ar-SA" sz="6000" dirty="0">
                <a:solidFill>
                  <a:schemeClr val="tx1"/>
                </a:solidFill>
              </a:rPr>
              <a:t> الفورية </a:t>
            </a:r>
          </a:p>
          <a:p>
            <a:r>
              <a:rPr lang="ar-SA" sz="6000" dirty="0">
                <a:solidFill>
                  <a:schemeClr val="tx1"/>
                </a:solidFill>
              </a:rPr>
              <a:t>وايضاً </a:t>
            </a:r>
            <a:r>
              <a:rPr lang="ar-SA" sz="6000" dirty="0" err="1">
                <a:solidFill>
                  <a:schemeClr val="tx1"/>
                </a:solidFill>
              </a:rPr>
              <a:t>بينق</a:t>
            </a:r>
            <a:r>
              <a:rPr lang="ar-SA" sz="6000" dirty="0">
                <a:solidFill>
                  <a:schemeClr val="tx1"/>
                </a:solidFill>
              </a:rPr>
              <a:t> المقدم من شركة مايكروسوفت</a:t>
            </a:r>
          </a:p>
        </p:txBody>
      </p:sp>
    </p:spTree>
    <p:extLst>
      <p:ext uri="{BB962C8B-B14F-4D97-AF65-F5344CB8AC3E}">
        <p14:creationId xmlns:p14="http://schemas.microsoft.com/office/powerpoint/2010/main" val="134153900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xfrm>
            <a:off x="21943130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7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60" name="Shape 160"/>
          <p:cNvSpPr/>
          <p:nvPr/>
        </p:nvSpPr>
        <p:spPr>
          <a:xfrm flipV="1">
            <a:off x="1714049" y="3121704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0" name="مستطيل 9"/>
          <p:cNvSpPr/>
          <p:nvPr/>
        </p:nvSpPr>
        <p:spPr>
          <a:xfrm>
            <a:off x="2953125" y="3604796"/>
            <a:ext cx="189900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000" b="1" dirty="0">
                <a:solidFill>
                  <a:schemeClr val="tx1"/>
                </a:solidFill>
              </a:rPr>
              <a:t>خدمة مجانية لترجمة الكلمات والجمل </a:t>
            </a:r>
            <a:r>
              <a:rPr lang="ar-SA" sz="6000" b="1" dirty="0" err="1">
                <a:solidFill>
                  <a:schemeClr val="tx1"/>
                </a:solidFill>
              </a:rPr>
              <a:t>والوثايق</a:t>
            </a:r>
            <a:r>
              <a:rPr lang="ar-SA" sz="6000" b="1" dirty="0">
                <a:solidFill>
                  <a:schemeClr val="tx1"/>
                </a:solidFill>
              </a:rPr>
              <a:t> وحتى المواقع إلى أكثر من 100 لغة مختلفة</a:t>
            </a:r>
            <a:endParaRPr lang="ar-SA" sz="6000" dirty="0">
              <a:solidFill>
                <a:schemeClr val="tx1"/>
              </a:solidFill>
            </a:endParaRP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343C43C4-55DF-4CE7-BE6E-A7937EDAF5BF}"/>
              </a:ext>
            </a:extLst>
          </p:cNvPr>
          <p:cNvSpPr/>
          <p:nvPr/>
        </p:nvSpPr>
        <p:spPr>
          <a:xfrm>
            <a:off x="3928533" y="1478266"/>
            <a:ext cx="15985067" cy="1181173"/>
          </a:xfrm>
          <a:prstGeom prst="roundRect">
            <a:avLst/>
          </a:prstGeom>
          <a:noFill/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rtl="0" latinLnBrk="1" hangingPunct="0"/>
            <a:r>
              <a:rPr lang="ar-SA" sz="6000" b="1" dirty="0">
                <a:solidFill>
                  <a:schemeClr val="accent1">
                    <a:lumMod val="75000"/>
                  </a:schemeClr>
                </a:solidFill>
              </a:rPr>
              <a:t>خدمة جوجل للترجمة</a:t>
            </a:r>
            <a:endParaRPr lang="ar-SA" sz="4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26657002-E39A-46A0-A9CF-DFF66E577A3D}"/>
              </a:ext>
            </a:extLst>
          </p:cNvPr>
          <p:cNvSpPr/>
          <p:nvPr/>
        </p:nvSpPr>
        <p:spPr>
          <a:xfrm>
            <a:off x="1551167" y="6858000"/>
            <a:ext cx="2112797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6000" b="1" dirty="0">
                <a:solidFill>
                  <a:schemeClr val="accent2"/>
                </a:solidFill>
              </a:rPr>
              <a:t>مميزاتها: </a:t>
            </a:r>
          </a:p>
          <a:p>
            <a:pPr algn="r"/>
            <a:r>
              <a:rPr lang="ar-SA" sz="6000" b="1" dirty="0">
                <a:solidFill>
                  <a:schemeClr val="tx1"/>
                </a:solidFill>
              </a:rPr>
              <a:t>1- ترجمة مجتوى الموقع لأي لغة أخرى</a:t>
            </a:r>
          </a:p>
          <a:p>
            <a:pPr algn="r"/>
            <a:r>
              <a:rPr lang="ar-SA" sz="6000" b="1" dirty="0">
                <a:solidFill>
                  <a:schemeClr val="tx1"/>
                </a:solidFill>
              </a:rPr>
              <a:t>2- ترجمة نصوص معينة أو مقال </a:t>
            </a:r>
          </a:p>
          <a:p>
            <a:pPr algn="r"/>
            <a:r>
              <a:rPr lang="ar-SA" sz="6000" b="1" dirty="0">
                <a:solidFill>
                  <a:schemeClr val="tx1"/>
                </a:solidFill>
              </a:rPr>
              <a:t>3- ترجمة الكلمة إلى أكثر من مرادف حيث يمكنك </a:t>
            </a:r>
            <a:r>
              <a:rPr lang="ar-SA" sz="6000" b="1" dirty="0" err="1">
                <a:solidFill>
                  <a:schemeClr val="tx1"/>
                </a:solidFill>
              </a:rPr>
              <a:t>أختيار</a:t>
            </a:r>
            <a:r>
              <a:rPr lang="ar-SA" sz="6000" b="1" dirty="0">
                <a:solidFill>
                  <a:schemeClr val="tx1"/>
                </a:solidFill>
              </a:rPr>
              <a:t> المعنى الدقيق الذي تحتاجه</a:t>
            </a:r>
          </a:p>
          <a:p>
            <a:pPr algn="r"/>
            <a:r>
              <a:rPr lang="ar-SA" sz="6000" b="1" dirty="0">
                <a:solidFill>
                  <a:schemeClr val="tx1"/>
                </a:solidFill>
              </a:rPr>
              <a:t>4- يقدم النطق الصوت لمختلف اللغات  </a:t>
            </a:r>
          </a:p>
        </p:txBody>
      </p:sp>
    </p:spTree>
    <p:extLst>
      <p:ext uri="{BB962C8B-B14F-4D97-AF65-F5344CB8AC3E}">
        <p14:creationId xmlns:p14="http://schemas.microsoft.com/office/powerpoint/2010/main" val="3813790578"/>
      </p:ext>
    </p:extLst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xfrm>
            <a:off x="21943130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8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60" name="Shape 160"/>
          <p:cNvSpPr/>
          <p:nvPr/>
        </p:nvSpPr>
        <p:spPr>
          <a:xfrm flipV="1">
            <a:off x="1714049" y="3121704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343C43C4-55DF-4CE7-BE6E-A7937EDAF5BF}"/>
              </a:ext>
            </a:extLst>
          </p:cNvPr>
          <p:cNvSpPr/>
          <p:nvPr/>
        </p:nvSpPr>
        <p:spPr>
          <a:xfrm>
            <a:off x="3928533" y="1478266"/>
            <a:ext cx="15985067" cy="1181173"/>
          </a:xfrm>
          <a:prstGeom prst="roundRect">
            <a:avLst/>
          </a:prstGeom>
          <a:noFill/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rtl="0" latinLnBrk="1" hangingPunct="0"/>
            <a:r>
              <a:rPr lang="ar-SA" sz="6000" b="1" dirty="0">
                <a:solidFill>
                  <a:schemeClr val="accent1">
                    <a:lumMod val="75000"/>
                  </a:schemeClr>
                </a:solidFill>
              </a:rPr>
              <a:t>خطوات استخدام خدمة جوجل للترجمة</a:t>
            </a:r>
            <a:endParaRPr lang="ar-SA" sz="413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241248C7-7CC9-442A-8205-D87D24583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106" y="3583970"/>
            <a:ext cx="21965787" cy="942604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xfrm>
            <a:off x="21943130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9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60" name="Shape 160"/>
          <p:cNvSpPr/>
          <p:nvPr/>
        </p:nvSpPr>
        <p:spPr>
          <a:xfrm flipV="1">
            <a:off x="1714049" y="3121704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343C43C4-55DF-4CE7-BE6E-A7937EDAF5BF}"/>
              </a:ext>
            </a:extLst>
          </p:cNvPr>
          <p:cNvSpPr/>
          <p:nvPr/>
        </p:nvSpPr>
        <p:spPr>
          <a:xfrm>
            <a:off x="3928533" y="1478266"/>
            <a:ext cx="15985067" cy="1181173"/>
          </a:xfrm>
          <a:prstGeom prst="roundRect">
            <a:avLst/>
          </a:prstGeom>
          <a:noFill/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rtl="0" latinLnBrk="1" hangingPunct="0"/>
            <a:r>
              <a:rPr lang="ar-SA" sz="6000" b="1" dirty="0">
                <a:solidFill>
                  <a:schemeClr val="accent1">
                    <a:lumMod val="75000"/>
                  </a:schemeClr>
                </a:solidFill>
              </a:rPr>
              <a:t>خطوات استخدام خدمة جوجل للترجمة</a:t>
            </a:r>
            <a:endParaRPr lang="ar-SA" sz="413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2936D83-8529-4601-868D-04D224E7B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385" y="3583970"/>
            <a:ext cx="20599230" cy="889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812358"/>
      </p:ext>
    </p:extLst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xfrm>
            <a:off x="21943130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10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60" name="Shape 160"/>
          <p:cNvSpPr/>
          <p:nvPr/>
        </p:nvSpPr>
        <p:spPr>
          <a:xfrm flipV="1">
            <a:off x="1714049" y="3121704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343C43C4-55DF-4CE7-BE6E-A7937EDAF5BF}"/>
              </a:ext>
            </a:extLst>
          </p:cNvPr>
          <p:cNvSpPr/>
          <p:nvPr/>
        </p:nvSpPr>
        <p:spPr>
          <a:xfrm>
            <a:off x="3928533" y="1478266"/>
            <a:ext cx="15985067" cy="1181173"/>
          </a:xfrm>
          <a:prstGeom prst="roundRect">
            <a:avLst/>
          </a:prstGeom>
          <a:noFill/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rtl="0" latinLnBrk="1" hangingPunct="0"/>
            <a:r>
              <a:rPr lang="ar-SA" sz="6000" b="1" dirty="0">
                <a:solidFill>
                  <a:schemeClr val="accent1">
                    <a:lumMod val="75000"/>
                  </a:schemeClr>
                </a:solidFill>
              </a:rPr>
              <a:t>خطوات استخدام خدمة جوجل للترجمة</a:t>
            </a:r>
            <a:endParaRPr lang="ar-SA" sz="413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F6350D9-5567-4B3F-AA5B-B4AF7CC825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84"/>
          <a:stretch/>
        </p:blipFill>
        <p:spPr>
          <a:xfrm>
            <a:off x="2823922" y="4504268"/>
            <a:ext cx="18736155" cy="773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14196"/>
      </p:ext>
    </p:extLst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sldNum" sz="quarter" idx="2"/>
          </p:nvPr>
        </p:nvSpPr>
        <p:spPr>
          <a:xfrm>
            <a:off x="21943130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11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17" name="Shape 117"/>
          <p:cNvSpPr/>
          <p:nvPr/>
        </p:nvSpPr>
        <p:spPr>
          <a:xfrm>
            <a:off x="3000573" y="1864254"/>
            <a:ext cx="19053052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000" b="1" dirty="0">
                <a:solidFill>
                  <a:schemeClr val="accent1">
                    <a:lumMod val="75000"/>
                  </a:schemeClr>
                </a:solidFill>
              </a:rPr>
              <a:t>خطوات استخدام خدمة </a:t>
            </a:r>
            <a:r>
              <a:rPr lang="ar-SA" sz="6000" b="1" dirty="0" err="1">
                <a:solidFill>
                  <a:schemeClr val="accent1">
                    <a:lumMod val="75000"/>
                  </a:schemeClr>
                </a:solidFill>
              </a:rPr>
              <a:t>بينج</a:t>
            </a:r>
            <a:r>
              <a:rPr lang="ar-SA" sz="6000" b="1" dirty="0">
                <a:solidFill>
                  <a:schemeClr val="accent1">
                    <a:lumMod val="75000"/>
                  </a:schemeClr>
                </a:solidFill>
              </a:rPr>
              <a:t> للترجمة</a:t>
            </a:r>
            <a:endParaRPr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9" name="Shape 119"/>
          <p:cNvSpPr/>
          <p:nvPr/>
        </p:nvSpPr>
        <p:spPr>
          <a:xfrm flipV="1">
            <a:off x="1714049" y="3121704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21194415" y="7847717"/>
            <a:ext cx="859210" cy="1144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6500">
                <a:solidFill>
                  <a:srgbClr val="0087B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500" dirty="0">
                <a:solidFill>
                  <a:schemeClr val="accent2"/>
                </a:solidFill>
              </a:rPr>
              <a:t>2-</a:t>
            </a:r>
            <a:endParaRPr sz="6500" dirty="0">
              <a:solidFill>
                <a:schemeClr val="accent2"/>
              </a:solidFill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21194415" y="2819753"/>
            <a:ext cx="859210" cy="21448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6500">
                <a:solidFill>
                  <a:srgbClr val="3ABE9B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lang="ar-SA" sz="6500" dirty="0">
              <a:solidFill>
                <a:schemeClr val="accent3"/>
              </a:solidFill>
            </a:endParaRPr>
          </a:p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500" dirty="0">
                <a:solidFill>
                  <a:schemeClr val="accent3"/>
                </a:solidFill>
              </a:rPr>
              <a:t>1-</a:t>
            </a:r>
            <a:endParaRPr sz="6500" dirty="0">
              <a:solidFill>
                <a:schemeClr val="accent3"/>
              </a:solidFill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2737071" y="1938221"/>
            <a:ext cx="50779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1837890" y="1982986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33" name="مستطيل 32"/>
          <p:cNvSpPr/>
          <p:nvPr/>
        </p:nvSpPr>
        <p:spPr>
          <a:xfrm>
            <a:off x="9258300" y="4037058"/>
            <a:ext cx="1219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www.BingTranslator.com</a:t>
            </a:r>
            <a:r>
              <a:rPr lang="en-US" sz="44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ar-SA" sz="44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انتقل إلى </a:t>
            </a:r>
            <a:endParaRPr lang="en-US" sz="4400"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en-US" sz="44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ar-SA" sz="44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ولترجمة النص حدد لغتك الأصلية ولغة الترجمة</a:t>
            </a:r>
          </a:p>
          <a:p>
            <a:r>
              <a:rPr lang="ar-SA" sz="44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من القوائم المنسدلة . ثم .انقر فوق زر «ترجمة .</a:t>
            </a:r>
            <a:endParaRPr lang="ar-SA" sz="44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4" name="مستطيل 33"/>
          <p:cNvSpPr/>
          <p:nvPr/>
        </p:nvSpPr>
        <p:spPr>
          <a:xfrm>
            <a:off x="10054026" y="7847717"/>
            <a:ext cx="1219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60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LRU</a:t>
            </a:r>
            <a:r>
              <a:rPr lang="en-US" sz="44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ar-SA" sz="44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ولترجمة صفحة الويب أدخل عنوان</a:t>
            </a:r>
          </a:p>
          <a:p>
            <a:r>
              <a:rPr lang="ar-SA" sz="44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الخاص بصفحة الويب في مربع «إدخال النص أو</a:t>
            </a:r>
          </a:p>
          <a:p>
            <a:r>
              <a:rPr lang="ar-SA" sz="4400" b="1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عنوان الصفحة « وحدد لغتك الأصلية ولغة الترجمة من القوائم المسدلة ثم .انقر فوق زر «ترجمة .»</a:t>
            </a:r>
            <a:endParaRPr lang="ar-SA" sz="4400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325" y="5378956"/>
            <a:ext cx="92583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9" grpId="0" animBg="1"/>
      <p:bldP spid="125" grpId="0" animBg="1"/>
      <p:bldP spid="129" grpId="0" animBg="1"/>
      <p:bldP spid="145" grpId="0" animBg="1"/>
      <p:bldP spid="146" grpId="0" animBg="1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4233333" y="1370290"/>
            <a:ext cx="1601336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ar-SA" sz="6600" b="1" dirty="0">
                <a:solidFill>
                  <a:schemeClr val="tx2"/>
                </a:solidFill>
              </a:rPr>
              <a:t>خدمات محركات البحث ( 3 )</a:t>
            </a:r>
            <a:r>
              <a:rPr lang="ar-SA" sz="1800" dirty="0">
                <a:solidFill>
                  <a:schemeClr val="tx2"/>
                </a:solidFill>
              </a:rPr>
              <a:t> </a:t>
            </a:r>
            <a:endParaRPr sz="72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743200" y="3261361"/>
            <a:ext cx="17881599" cy="0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 sz="7200" b="1"/>
          </a:p>
        </p:txBody>
      </p:sp>
      <p:sp>
        <p:nvSpPr>
          <p:cNvPr id="7" name="مستطيل 6"/>
          <p:cNvSpPr/>
          <p:nvPr/>
        </p:nvSpPr>
        <p:spPr>
          <a:xfrm>
            <a:off x="14279005" y="3992880"/>
            <a:ext cx="664156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>
                <a:solidFill>
                  <a:schemeClr val="tx2"/>
                </a:solidFill>
              </a:rPr>
              <a:t>ثالثاً: خدمة تخزين الملفات</a:t>
            </a:r>
            <a:endParaRPr lang="ar-SA" sz="6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91966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514" name="Shape 514"/>
          <p:cNvSpPr/>
          <p:nvPr/>
        </p:nvSpPr>
        <p:spPr>
          <a:xfrm>
            <a:off x="3000573" y="1864255"/>
            <a:ext cx="19053052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defTabSz="647700">
              <a:spcBef>
                <a:spcPts val="1700"/>
              </a:spcBef>
              <a:defRPr sz="1800"/>
            </a:pPr>
            <a:r>
              <a:rPr lang="ar-SA" sz="6600" b="1" dirty="0">
                <a:solidFill>
                  <a:schemeClr val="accent1">
                    <a:lumMod val="75000"/>
                  </a:schemeClr>
                </a:solidFill>
              </a:rPr>
              <a:t>خدمة تخزين الملفات المجانية </a:t>
            </a:r>
            <a:endParaRPr sz="5400" dirty="0">
              <a:solidFill>
                <a:schemeClr val="accent1">
                  <a:lumMod val="75000"/>
                </a:schemeClr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6" name="Shape 516"/>
          <p:cNvSpPr/>
          <p:nvPr/>
        </p:nvSpPr>
        <p:spPr>
          <a:xfrm flipV="1">
            <a:off x="1714049" y="3121704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17" name="Shape 517"/>
          <p:cNvSpPr/>
          <p:nvPr/>
        </p:nvSpPr>
        <p:spPr>
          <a:xfrm>
            <a:off x="2737071" y="1938221"/>
            <a:ext cx="50779" cy="896277"/>
          </a:xfrm>
          <a:prstGeom prst="roundRect">
            <a:avLst>
              <a:gd name="adj" fmla="val 50000"/>
            </a:avLst>
          </a:prstGeom>
          <a:solidFill>
            <a:srgbClr val="53585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18" name="Shape 518"/>
          <p:cNvSpPr/>
          <p:nvPr/>
        </p:nvSpPr>
        <p:spPr>
          <a:xfrm>
            <a:off x="1837890" y="1982986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529" name="Shape 529"/>
          <p:cNvSpPr/>
          <p:nvPr/>
        </p:nvSpPr>
        <p:spPr>
          <a:xfrm>
            <a:off x="11852026" y="9202710"/>
            <a:ext cx="144334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4000">
              <a:solidFill>
                <a:srgbClr val="FFFFFF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787850" y="4503510"/>
            <a:ext cx="204074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800" b="1" dirty="0">
                <a:solidFill>
                  <a:schemeClr val="tx1"/>
                </a:solidFill>
              </a:rPr>
              <a:t>هي عبارة عن مساحات مجانية أوجدتها بعض محركات البحث لتخزين الملفات على شبكة الإنترنت بكافة</a:t>
            </a:r>
          </a:p>
          <a:p>
            <a:r>
              <a:rPr lang="ar-SA" sz="4800" b="1" dirty="0">
                <a:solidFill>
                  <a:schemeClr val="tx1"/>
                </a:solidFill>
              </a:rPr>
              <a:t>اشكالها وأنواعها ومن أشهرها : (سكاي درايف )من مايكروسوفت(، وجوجل درايف ( وأيضا يوجد برامج مشابهة منها : دروب بوكس ,آي كلاود</a:t>
            </a:r>
            <a:endParaRPr lang="ar-SA" sz="5400" b="1" dirty="0">
              <a:solidFill>
                <a:schemeClr val="tx1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542543" y="7145498"/>
            <a:ext cx="208207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>
                <a:solidFill>
                  <a:schemeClr val="tx1"/>
                </a:solidFill>
              </a:rPr>
              <a:t>لكنه خاص بأجهزة أبل وتعد خدمة جوجل درايف منافس قوى لهذه البرامج 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" grpId="0" animBg="1"/>
      <p:bldP spid="516" grpId="0" animBg="1"/>
      <p:bldP spid="517" grpId="0" animBg="1"/>
      <p:bldP spid="518" grpId="0" animBg="1"/>
      <p:bldP spid="12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0"/>
          <p:cNvSpPr/>
          <p:nvPr/>
        </p:nvSpPr>
        <p:spPr>
          <a:xfrm flipV="1">
            <a:off x="1354589" y="2377440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" name="Shape 1531"/>
          <p:cNvSpPr/>
          <p:nvPr/>
        </p:nvSpPr>
        <p:spPr>
          <a:xfrm>
            <a:off x="21742606" y="1146219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53585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8786462" y="925831"/>
            <a:ext cx="610135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9600" b="1" dirty="0">
                <a:solidFill>
                  <a:schemeClr val="accent1">
                    <a:lumMod val="75000"/>
                  </a:schemeClr>
                </a:solidFill>
              </a:rPr>
              <a:t>جوجل درايف :</a:t>
            </a:r>
            <a:endParaRPr lang="ar-SA" sz="9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920240" y="2895600"/>
            <a:ext cx="21336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>
                <a:solidFill>
                  <a:schemeClr val="tx1"/>
                </a:solidFill>
              </a:rPr>
              <a:t>هي خدمة لتخزين الملفات </a:t>
            </a:r>
            <a:r>
              <a:rPr lang="ar-SA" dirty="0" err="1">
                <a:solidFill>
                  <a:schemeClr val="tx1"/>
                </a:solidFill>
              </a:rPr>
              <a:t>و</a:t>
            </a:r>
            <a:r>
              <a:rPr lang="ar-SA" dirty="0">
                <a:solidFill>
                  <a:schemeClr val="tx1"/>
                </a:solidFill>
              </a:rPr>
              <a:t> مزامنتها عبر جميع الأجهزة (الحاسوب ، الجوال، </a:t>
            </a:r>
            <a:r>
              <a:rPr lang="ar-SA" dirty="0" err="1">
                <a:solidFill>
                  <a:schemeClr val="tx1"/>
                </a:solidFill>
              </a:rPr>
              <a:t>و</a:t>
            </a:r>
            <a:r>
              <a:rPr lang="ar-SA" dirty="0">
                <a:solidFill>
                  <a:schemeClr val="tx1"/>
                </a:solidFill>
              </a:rPr>
              <a:t> غيرها). فعند وضع ملف</a:t>
            </a:r>
          </a:p>
          <a:p>
            <a:r>
              <a:rPr lang="ar-SA" dirty="0">
                <a:solidFill>
                  <a:schemeClr val="tx1"/>
                </a:solidFill>
              </a:rPr>
              <a:t>في مجلد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6923726" y="3665042"/>
            <a:ext cx="456246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“ </a:t>
            </a:r>
            <a:r>
              <a:rPr lang="en-US" dirty="0" err="1">
                <a:solidFill>
                  <a:schemeClr val="tx1"/>
                </a:solidFill>
              </a:rPr>
              <a:t>google</a:t>
            </a:r>
            <a:r>
              <a:rPr lang="en-US" dirty="0">
                <a:solidFill>
                  <a:schemeClr val="tx1"/>
                </a:solidFill>
              </a:rPr>
              <a:t> Drive ”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354589" y="4526816"/>
            <a:ext cx="2190165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</a:schemeClr>
                </a:solidFill>
              </a:rPr>
              <a:t>ستتمكن من مشاهدة هذا الملف والتعديل عليه في أي مكان في العالم،</a:t>
            </a:r>
          </a:p>
          <a:p>
            <a:r>
              <a:rPr lang="ar-SA" dirty="0">
                <a:solidFill>
                  <a:schemeClr val="tx2">
                    <a:lumMod val="75000"/>
                  </a:schemeClr>
                </a:solidFill>
              </a:rPr>
              <a:t>و على أي جهاز تختار. كما سيتمكن أصدقاء من من مشاهدة هذا الملف عندما تسمح لهم بذلك وأيضا</a:t>
            </a:r>
          </a:p>
          <a:p>
            <a:r>
              <a:rPr lang="ar-SA" dirty="0">
                <a:solidFill>
                  <a:schemeClr val="tx2">
                    <a:lumMod val="75000"/>
                  </a:schemeClr>
                </a:solidFill>
              </a:rPr>
              <a:t>التعديل عليه، التعليق، وغير ذلك.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15750259" y="7108180"/>
            <a:ext cx="628088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SA" b="1" dirty="0">
                <a:solidFill>
                  <a:schemeClr val="tx1"/>
                </a:solidFill>
              </a:rPr>
              <a:t>مميزات خدمة جوجل درايف :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920240" y="8150661"/>
            <a:ext cx="21336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dirty="0">
                <a:solidFill>
                  <a:schemeClr val="tx2">
                    <a:lumMod val="75000"/>
                  </a:schemeClr>
                </a:solidFill>
              </a:rPr>
              <a:t>1-1 تتيح هذه الخدمة بمساحة تخزينية مجانية 15 جيجا بايت تتمكن من خلالها</a:t>
            </a:r>
          </a:p>
          <a:p>
            <a:r>
              <a:rPr lang="ar-SA" dirty="0">
                <a:solidFill>
                  <a:schemeClr val="tx2">
                    <a:lumMod val="75000"/>
                  </a:schemeClr>
                </a:solidFill>
              </a:rPr>
              <a:t>تخزين الملفات على هذه المساحة مع إمكانية شراء مساحة إضافية.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8418" y="9781877"/>
            <a:ext cx="11972925" cy="3537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0"/>
          <p:cNvSpPr/>
          <p:nvPr/>
        </p:nvSpPr>
        <p:spPr>
          <a:xfrm flipV="1">
            <a:off x="1354589" y="2377440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4" name="مستطيل 3"/>
          <p:cNvSpPr/>
          <p:nvPr/>
        </p:nvSpPr>
        <p:spPr>
          <a:xfrm>
            <a:off x="1354589" y="2964627"/>
            <a:ext cx="2243405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5400" b="1" dirty="0">
                <a:solidFill>
                  <a:schemeClr val="tx1"/>
                </a:solidFill>
              </a:rPr>
              <a:t>2 - الوصول إليها من </a:t>
            </a:r>
            <a:r>
              <a:rPr lang="ar-SA" sz="5400" b="1" dirty="0" err="1">
                <a:solidFill>
                  <a:schemeClr val="tx1"/>
                </a:solidFill>
              </a:rPr>
              <a:t>اى</a:t>
            </a:r>
            <a:r>
              <a:rPr lang="ar-SA" sz="5400" b="1" dirty="0">
                <a:solidFill>
                  <a:schemeClr val="tx1"/>
                </a:solidFill>
              </a:rPr>
              <a:t> مكان في العالم وعلى </a:t>
            </a:r>
            <a:r>
              <a:rPr lang="ar-SA" sz="5400" b="1" dirty="0" err="1">
                <a:solidFill>
                  <a:schemeClr val="tx1"/>
                </a:solidFill>
              </a:rPr>
              <a:t>اى</a:t>
            </a:r>
            <a:r>
              <a:rPr lang="ar-SA" sz="5400" b="1" dirty="0">
                <a:solidFill>
                  <a:schemeClr val="tx1"/>
                </a:solidFill>
              </a:rPr>
              <a:t> نظام تشغيل.</a:t>
            </a:r>
          </a:p>
          <a:p>
            <a:r>
              <a:rPr lang="ar-SA" sz="5400" b="1" dirty="0">
                <a:solidFill>
                  <a:schemeClr val="tx1"/>
                </a:solidFill>
              </a:rPr>
              <a:t>3 - الأمان في الحفاظ على سرية الملفات بحيث لن يتمكن احد من الوصول إليها إلا الشخص فقط من خلال حسابك.</a:t>
            </a:r>
          </a:p>
          <a:p>
            <a:r>
              <a:rPr lang="ar-SA" sz="5400" b="1" dirty="0">
                <a:solidFill>
                  <a:schemeClr val="tx1"/>
                </a:solidFill>
              </a:rPr>
              <a:t>4 – مزامنة أي شيء تضعه في هذا المجلد مع </a:t>
            </a:r>
          </a:p>
          <a:p>
            <a:r>
              <a:rPr lang="en-US" sz="5400" b="1" dirty="0">
                <a:solidFill>
                  <a:schemeClr val="tx1"/>
                </a:solidFill>
              </a:rPr>
              <a:t>Google Drive</a:t>
            </a:r>
            <a:endParaRPr lang="ar-SA" sz="5400" b="1" dirty="0">
              <a:solidFill>
                <a:schemeClr val="tx1"/>
              </a:solidFill>
            </a:endParaRPr>
          </a:p>
          <a:p>
            <a:r>
              <a:rPr lang="ar-SA" sz="5400" b="1" dirty="0">
                <a:solidFill>
                  <a:schemeClr val="tx1"/>
                </a:solidFill>
              </a:rPr>
              <a:t>على الويب، حيث يصبح متوفرًا أيضًا على جميع أجهزتك التي تستخدم</a:t>
            </a:r>
          </a:p>
          <a:p>
            <a:r>
              <a:rPr lang="en-US" sz="5400" b="1" dirty="0">
                <a:solidFill>
                  <a:schemeClr val="tx1"/>
                </a:solidFill>
              </a:rPr>
              <a:t>Google Drive</a:t>
            </a:r>
            <a:r>
              <a:rPr lang="ar-SA" sz="5400" b="1" dirty="0">
                <a:solidFill>
                  <a:schemeClr val="tx1"/>
                </a:solidFill>
              </a:rPr>
              <a:t> </a:t>
            </a:r>
          </a:p>
          <a:p>
            <a:r>
              <a:rPr lang="ar-SA" sz="5400" b="1" dirty="0">
                <a:solidFill>
                  <a:schemeClr val="tx1"/>
                </a:solidFill>
              </a:rPr>
              <a:t>عليها مثل أجهزة الهواتف الذكية أو أي جهاز حاسوبي آخر.</a:t>
            </a:r>
            <a:endParaRPr lang="ar-SA" sz="5400" dirty="0">
              <a:solidFill>
                <a:schemeClr val="tx1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1ADCF863-6480-4EAA-8FAA-BBF0953E23D6}"/>
              </a:ext>
            </a:extLst>
          </p:cNvPr>
          <p:cNvSpPr/>
          <p:nvPr/>
        </p:nvSpPr>
        <p:spPr>
          <a:xfrm>
            <a:off x="4876800" y="651529"/>
            <a:ext cx="15714133" cy="1067599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r"/>
            <a:r>
              <a:rPr lang="ar-SA" sz="6000" b="1" dirty="0">
                <a:solidFill>
                  <a:schemeClr val="tx1"/>
                </a:solidFill>
              </a:rPr>
              <a:t>مميزات خدمة جوجل درايف :</a:t>
            </a:r>
            <a:endParaRPr lang="ar-SA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988829" y="2773680"/>
            <a:ext cx="21993091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000" b="1" dirty="0">
                <a:solidFill>
                  <a:schemeClr val="tx1"/>
                </a:solidFill>
              </a:rPr>
              <a:t>5- تتيح هذه الخدمة التطبيقات اللازمة لتصفح وتحرير البيانات المخزنة سواء ملفات صوتيه أو فيديو أو ملفات نصيه</a:t>
            </a:r>
          </a:p>
          <a:p>
            <a:r>
              <a:rPr lang="ar-SA" sz="6000" b="1" dirty="0">
                <a:solidFill>
                  <a:schemeClr val="tx1"/>
                </a:solidFill>
              </a:rPr>
              <a:t>هذا بالإضافة </a:t>
            </a:r>
            <a:r>
              <a:rPr lang="ar-SA" sz="6000" b="1" dirty="0" err="1">
                <a:solidFill>
                  <a:schemeClr val="tx1"/>
                </a:solidFill>
              </a:rPr>
              <a:t>الى</a:t>
            </a:r>
            <a:r>
              <a:rPr lang="ar-SA" sz="6000" b="1" dirty="0">
                <a:solidFill>
                  <a:schemeClr val="tx1"/>
                </a:solidFill>
              </a:rPr>
              <a:t> إتاحة الخدمة على الهواتف المحمولة والأجهزة أللوحيه وكل أنظمة التشغيل.</a:t>
            </a:r>
          </a:p>
          <a:p>
            <a:r>
              <a:rPr lang="ar-SA" sz="6000" b="1" dirty="0">
                <a:solidFill>
                  <a:schemeClr val="tx1"/>
                </a:solidFill>
              </a:rPr>
              <a:t>6 - إمكانية مشاركة الملفات والمجلدات من الخدمة مع الأصدقاء في الشبكات الاجتماعية.</a:t>
            </a:r>
          </a:p>
          <a:p>
            <a:r>
              <a:rPr lang="ar-SA" sz="6000" b="1" dirty="0">
                <a:solidFill>
                  <a:schemeClr val="tx1"/>
                </a:solidFill>
              </a:rPr>
              <a:t>7 - خاصية الحفظ التلقائي عند تحرير الملفات.</a:t>
            </a:r>
          </a:p>
          <a:p>
            <a:r>
              <a:rPr lang="ar-SA" sz="6000" b="1" dirty="0">
                <a:solidFill>
                  <a:schemeClr val="tx1"/>
                </a:solidFill>
              </a:rPr>
              <a:t>8 - متابعة الملفات في وضع عدم الاتصال.</a:t>
            </a:r>
          </a:p>
          <a:p>
            <a:r>
              <a:rPr lang="ar-SA" sz="6000" b="1" dirty="0">
                <a:solidFill>
                  <a:schemeClr val="tx1"/>
                </a:solidFill>
              </a:rPr>
              <a:t>9 - ملفاتك معك أينما ذهبت فهو يغنى عن استخدام الفلاش كما إنه متوفر على أنظمة الكمبيوتر والأجهزة الذكية</a:t>
            </a:r>
            <a:endParaRPr lang="ar-SA" sz="6000" dirty="0">
              <a:solidFill>
                <a:schemeClr val="tx1"/>
              </a:solidFill>
            </a:endParaRPr>
          </a:p>
        </p:txBody>
      </p:sp>
      <p:sp>
        <p:nvSpPr>
          <p:cNvPr id="3" name="Shape 950"/>
          <p:cNvSpPr/>
          <p:nvPr/>
        </p:nvSpPr>
        <p:spPr>
          <a:xfrm flipV="1">
            <a:off x="1354589" y="2377440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4" name="Shape 1535"/>
          <p:cNvSpPr/>
          <p:nvPr/>
        </p:nvSpPr>
        <p:spPr>
          <a:xfrm rot="10800000">
            <a:off x="19899091" y="743026"/>
            <a:ext cx="3889554" cy="963853"/>
          </a:xfrm>
          <a:prstGeom prst="rightArrow">
            <a:avLst>
              <a:gd name="adj1" fmla="val 100000"/>
              <a:gd name="adj2" fmla="val 4315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4000">
                <a:solidFill>
                  <a:srgbClr val="23232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0"/>
          <p:cNvSpPr/>
          <p:nvPr/>
        </p:nvSpPr>
        <p:spPr>
          <a:xfrm flipV="1">
            <a:off x="1354589" y="2377440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" name="Shape 1535"/>
          <p:cNvSpPr/>
          <p:nvPr/>
        </p:nvSpPr>
        <p:spPr>
          <a:xfrm rot="10800000">
            <a:off x="19899091" y="743026"/>
            <a:ext cx="3889554" cy="963853"/>
          </a:xfrm>
          <a:prstGeom prst="rightArrow">
            <a:avLst>
              <a:gd name="adj1" fmla="val 100000"/>
              <a:gd name="adj2" fmla="val 4315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4000">
                <a:solidFill>
                  <a:srgbClr val="23232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" name="مستطيل 3"/>
          <p:cNvSpPr/>
          <p:nvPr/>
        </p:nvSpPr>
        <p:spPr>
          <a:xfrm>
            <a:off x="6420731" y="743025"/>
            <a:ext cx="107500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خطوات الاستفادة من خدمة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جوجل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درايف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:</a:t>
            </a:r>
            <a:endParaRPr lang="ar-SA" sz="6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444240" y="2956560"/>
            <a:ext cx="18379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5400" dirty="0">
                <a:solidFill>
                  <a:schemeClr val="tx1"/>
                </a:solidFill>
              </a:rPr>
              <a:t>1- نقوم بالدخول لصفحة جوجل الرئيسية ثم بالنقر على           كما في الصورة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7562186" y="2956560"/>
            <a:ext cx="168026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Drive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8654" y="3894668"/>
            <a:ext cx="15714211" cy="8685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62000" y="2872294"/>
            <a:ext cx="2228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5400" b="1" dirty="0">
                <a:solidFill>
                  <a:schemeClr val="tx1"/>
                </a:solidFill>
              </a:rPr>
              <a:t>2- تظهر الصفحة التي يتطلب منك تدوين </a:t>
            </a:r>
            <a:r>
              <a:rPr lang="ar-SA" sz="5400" b="1" dirty="0" err="1">
                <a:solidFill>
                  <a:schemeClr val="tx1"/>
                </a:solidFill>
              </a:rPr>
              <a:t>الايميل</a:t>
            </a:r>
            <a:r>
              <a:rPr lang="ar-SA" sz="5400" b="1" dirty="0">
                <a:solidFill>
                  <a:schemeClr val="tx1"/>
                </a:solidFill>
              </a:rPr>
              <a:t> حيث يشترط في هذه الخدمة اشتراك </a:t>
            </a:r>
            <a:r>
              <a:rPr lang="ar-SA" sz="5400" b="1" dirty="0" err="1">
                <a:solidFill>
                  <a:schemeClr val="tx1"/>
                </a:solidFill>
              </a:rPr>
              <a:t>جي</a:t>
            </a:r>
            <a:r>
              <a:rPr lang="ar-SA" sz="5400" b="1" dirty="0">
                <a:solidFill>
                  <a:schemeClr val="tx1"/>
                </a:solidFill>
              </a:rPr>
              <a:t> ميل من</a:t>
            </a:r>
          </a:p>
          <a:p>
            <a:r>
              <a:rPr lang="ar-SA" sz="5400" b="1" dirty="0">
                <a:solidFill>
                  <a:schemeClr val="tx1"/>
                </a:solidFill>
              </a:rPr>
              <a:t>جوجل بعد إن يتم تعبئة الجي ميل كما في الصورة</a:t>
            </a:r>
            <a:endParaRPr lang="ar-SA" sz="5400" dirty="0">
              <a:solidFill>
                <a:schemeClr val="tx1"/>
              </a:solidFill>
            </a:endParaRPr>
          </a:p>
        </p:txBody>
      </p:sp>
      <p:sp>
        <p:nvSpPr>
          <p:cNvPr id="3" name="Shape 950"/>
          <p:cNvSpPr/>
          <p:nvPr/>
        </p:nvSpPr>
        <p:spPr>
          <a:xfrm flipV="1">
            <a:off x="1354589" y="2377440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4" name="Shape 1535"/>
          <p:cNvSpPr/>
          <p:nvPr/>
        </p:nvSpPr>
        <p:spPr>
          <a:xfrm rot="10800000">
            <a:off x="19899091" y="743026"/>
            <a:ext cx="3889554" cy="963853"/>
          </a:xfrm>
          <a:prstGeom prst="rightArrow">
            <a:avLst>
              <a:gd name="adj1" fmla="val 100000"/>
              <a:gd name="adj2" fmla="val 4315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4000">
                <a:solidFill>
                  <a:srgbClr val="23232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86425" y="515112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04D43D94-15EC-49CF-907F-D24306B57C51}"/>
              </a:ext>
            </a:extLst>
          </p:cNvPr>
          <p:cNvSpPr/>
          <p:nvPr/>
        </p:nvSpPr>
        <p:spPr>
          <a:xfrm>
            <a:off x="6420731" y="743025"/>
            <a:ext cx="107500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خطوات الاستفادة من خدمة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جوجل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درايف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:</a:t>
            </a:r>
            <a:endParaRPr lang="ar-SA" sz="6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0"/>
          <p:cNvSpPr/>
          <p:nvPr/>
        </p:nvSpPr>
        <p:spPr>
          <a:xfrm flipV="1">
            <a:off x="1354589" y="2377440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" name="Shape 1535"/>
          <p:cNvSpPr/>
          <p:nvPr/>
        </p:nvSpPr>
        <p:spPr>
          <a:xfrm rot="10800000">
            <a:off x="19899091" y="743026"/>
            <a:ext cx="3889554" cy="963853"/>
          </a:xfrm>
          <a:prstGeom prst="rightArrow">
            <a:avLst>
              <a:gd name="adj1" fmla="val 100000"/>
              <a:gd name="adj2" fmla="val 4315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4000">
                <a:solidFill>
                  <a:srgbClr val="23232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" name="مستطيل 3"/>
          <p:cNvSpPr/>
          <p:nvPr/>
        </p:nvSpPr>
        <p:spPr>
          <a:xfrm>
            <a:off x="989605" y="2872294"/>
            <a:ext cx="227990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000" b="1" dirty="0">
                <a:solidFill>
                  <a:schemeClr val="tx1"/>
                </a:solidFill>
              </a:rPr>
              <a:t>3- تظهر الصفحة التالية بعد تفعيل البريد الالكتروني </a:t>
            </a:r>
            <a:r>
              <a:rPr lang="ar-SA" sz="6000" b="1" dirty="0" err="1">
                <a:solidFill>
                  <a:schemeClr val="tx1"/>
                </a:solidFill>
              </a:rPr>
              <a:t>الجي</a:t>
            </a:r>
            <a:r>
              <a:rPr lang="ar-SA" sz="6000" b="1" dirty="0">
                <a:solidFill>
                  <a:schemeClr val="tx1"/>
                </a:solidFill>
              </a:rPr>
              <a:t> ميل وهنا يتطلب تنزيل برنامج</a:t>
            </a:r>
          </a:p>
          <a:p>
            <a:r>
              <a:rPr lang="en-US" sz="6000" b="1" dirty="0">
                <a:solidFill>
                  <a:schemeClr val="tx1"/>
                </a:solidFill>
              </a:rPr>
              <a:t>Drive</a:t>
            </a:r>
          </a:p>
          <a:p>
            <a:r>
              <a:rPr lang="ar-SA" sz="6000" b="1" dirty="0">
                <a:solidFill>
                  <a:schemeClr val="tx1"/>
                </a:solidFill>
              </a:rPr>
              <a:t>على الكمبيوتر كما في الصورة 3</a:t>
            </a:r>
            <a:endParaRPr lang="ar-SA" sz="6000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6570" y="5841621"/>
            <a:ext cx="17981133" cy="7450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47FAA103-2084-4D85-9A02-CB5022A03FC7}"/>
              </a:ext>
            </a:extLst>
          </p:cNvPr>
          <p:cNvSpPr/>
          <p:nvPr/>
        </p:nvSpPr>
        <p:spPr>
          <a:xfrm>
            <a:off x="6420731" y="743025"/>
            <a:ext cx="107500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خطوات الاستفادة من خدمة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جوجل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درايف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:</a:t>
            </a:r>
            <a:endParaRPr lang="ar-SA" sz="6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0"/>
          <p:cNvSpPr/>
          <p:nvPr/>
        </p:nvSpPr>
        <p:spPr>
          <a:xfrm flipV="1">
            <a:off x="1354589" y="1706879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" name="Shape 1535"/>
          <p:cNvSpPr/>
          <p:nvPr/>
        </p:nvSpPr>
        <p:spPr>
          <a:xfrm rot="10800000">
            <a:off x="19899091" y="743026"/>
            <a:ext cx="3889554" cy="963853"/>
          </a:xfrm>
          <a:prstGeom prst="rightArrow">
            <a:avLst>
              <a:gd name="adj1" fmla="val 100000"/>
              <a:gd name="adj2" fmla="val 4315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4000">
                <a:solidFill>
                  <a:srgbClr val="23232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" name="مستطيل 3"/>
          <p:cNvSpPr/>
          <p:nvPr/>
        </p:nvSpPr>
        <p:spPr>
          <a:xfrm>
            <a:off x="1354589" y="2095008"/>
            <a:ext cx="2243405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5400" b="1" dirty="0">
                <a:solidFill>
                  <a:schemeClr val="tx1"/>
                </a:solidFill>
              </a:rPr>
              <a:t>4- بعد الانتهاء من تنزيل البرنامج سوف تظهر الأيقونة التالية على سطح المكتب يمكنك الآن البدء في استخدام</a:t>
            </a:r>
          </a:p>
          <a:p>
            <a:r>
              <a:rPr lang="en-US" sz="5400" b="1" dirty="0">
                <a:solidFill>
                  <a:schemeClr val="tx1"/>
                </a:solidFill>
              </a:rPr>
              <a:t>. Google Drive</a:t>
            </a:r>
          </a:p>
          <a:p>
            <a:r>
              <a:rPr lang="ar-SA" sz="5400" b="1" dirty="0">
                <a:solidFill>
                  <a:schemeClr val="tx1"/>
                </a:solidFill>
              </a:rPr>
              <a:t> 5- وبعد تحميل البرنامج .. سوف يفتح  </a:t>
            </a:r>
            <a:r>
              <a:rPr lang="ar-SA" sz="5400" b="1" dirty="0" err="1">
                <a:solidFill>
                  <a:schemeClr val="tx1"/>
                </a:solidFill>
              </a:rPr>
              <a:t>لك</a:t>
            </a:r>
            <a:r>
              <a:rPr lang="ar-SA" sz="5400" b="1" dirty="0">
                <a:solidFill>
                  <a:schemeClr val="tx1"/>
                </a:solidFill>
              </a:rPr>
              <a:t>  مجلد واسمه </a:t>
            </a:r>
          </a:p>
          <a:p>
            <a:r>
              <a:rPr lang="en-US" sz="5400" b="1" dirty="0">
                <a:solidFill>
                  <a:schemeClr val="tx1"/>
                </a:solidFill>
              </a:rPr>
              <a:t>Google Drive</a:t>
            </a:r>
            <a:endParaRPr lang="ar-SA" sz="5400" b="1" dirty="0">
              <a:solidFill>
                <a:schemeClr val="tx1"/>
              </a:solidFill>
            </a:endParaRPr>
          </a:p>
          <a:p>
            <a:r>
              <a:rPr lang="ar-SA" sz="5400" b="1" dirty="0">
                <a:solidFill>
                  <a:schemeClr val="tx1"/>
                </a:solidFill>
              </a:rPr>
              <a:t>وفي هذا المجلد يمكنك من خلاله</a:t>
            </a:r>
          </a:p>
          <a:p>
            <a:r>
              <a:rPr lang="ar-SA" sz="5400" b="1" dirty="0">
                <a:solidFill>
                  <a:schemeClr val="tx1"/>
                </a:solidFill>
              </a:rPr>
              <a:t>رفع ملفاتك بسهولة صورة</a:t>
            </a:r>
            <a:endParaRPr lang="ar-SA" sz="5400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4052" y="7789688"/>
            <a:ext cx="21115896" cy="7191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CF5613DF-8CAF-4E03-BA64-6E0CBA9D2383}"/>
              </a:ext>
            </a:extLst>
          </p:cNvPr>
          <p:cNvSpPr/>
          <p:nvPr/>
        </p:nvSpPr>
        <p:spPr>
          <a:xfrm>
            <a:off x="6420731" y="743025"/>
            <a:ext cx="107500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خطوات الاستفادة من خدمة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جوجل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درايف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:</a:t>
            </a:r>
            <a:endParaRPr lang="ar-SA" sz="6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0"/>
          <p:cNvSpPr/>
          <p:nvPr/>
        </p:nvSpPr>
        <p:spPr>
          <a:xfrm flipV="1">
            <a:off x="1354589" y="2377440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" name="Shape 1535"/>
          <p:cNvSpPr/>
          <p:nvPr/>
        </p:nvSpPr>
        <p:spPr>
          <a:xfrm rot="10800000">
            <a:off x="19899091" y="743026"/>
            <a:ext cx="3889554" cy="963853"/>
          </a:xfrm>
          <a:prstGeom prst="rightArrow">
            <a:avLst>
              <a:gd name="adj1" fmla="val 100000"/>
              <a:gd name="adj2" fmla="val 4315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4000">
                <a:solidFill>
                  <a:srgbClr val="23232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" name="مستطيل 3"/>
          <p:cNvSpPr/>
          <p:nvPr/>
        </p:nvSpPr>
        <p:spPr>
          <a:xfrm>
            <a:off x="-328506" y="2946400"/>
            <a:ext cx="21244560" cy="904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5400" b="1" dirty="0">
                <a:solidFill>
                  <a:schemeClr val="tx1"/>
                </a:solidFill>
              </a:rPr>
              <a:t>فتح المجلد </a:t>
            </a:r>
            <a:endParaRPr lang="ar-SA" sz="4400" b="1" dirty="0">
              <a:solidFill>
                <a:schemeClr val="tx1"/>
              </a:solidFill>
            </a:endParaRPr>
          </a:p>
          <a:p>
            <a:pPr algn="r"/>
            <a:r>
              <a:rPr lang="ar-SA" sz="4400" b="1" dirty="0">
                <a:solidFill>
                  <a:schemeClr val="tx1"/>
                </a:solidFill>
              </a:rPr>
              <a:t>كل ما عليك فعله هو نقل الملفات </a:t>
            </a:r>
            <a:r>
              <a:rPr lang="ar-SA" sz="4400" b="1" dirty="0" err="1">
                <a:solidFill>
                  <a:schemeClr val="tx1"/>
                </a:solidFill>
              </a:rPr>
              <a:t>الى</a:t>
            </a:r>
            <a:r>
              <a:rPr lang="ar-SA" sz="4400" b="1" dirty="0">
                <a:solidFill>
                  <a:schemeClr val="tx1"/>
                </a:solidFill>
              </a:rPr>
              <a:t> المجلد وسوف يتم مزامنة ورفع البيانات بشكل</a:t>
            </a:r>
          </a:p>
          <a:p>
            <a:pPr algn="r"/>
            <a:r>
              <a:rPr lang="ar-SA" sz="4400" b="1" dirty="0" err="1">
                <a:solidFill>
                  <a:schemeClr val="tx1"/>
                </a:solidFill>
              </a:rPr>
              <a:t>تلقائى</a:t>
            </a:r>
            <a:r>
              <a:rPr lang="ar-SA" sz="4400" b="1" dirty="0">
                <a:solidFill>
                  <a:schemeClr val="tx1"/>
                </a:solidFill>
              </a:rPr>
              <a:t> على </a:t>
            </a:r>
            <a:r>
              <a:rPr lang="ar-SA" sz="4400" b="1" dirty="0" err="1">
                <a:solidFill>
                  <a:schemeClr val="tx1"/>
                </a:solidFill>
              </a:rPr>
              <a:t>سرفر</a:t>
            </a:r>
            <a:r>
              <a:rPr lang="ar-SA" sz="4400" b="1" dirty="0">
                <a:solidFill>
                  <a:schemeClr val="tx1"/>
                </a:solidFill>
              </a:rPr>
              <a:t> </a:t>
            </a:r>
            <a:r>
              <a:rPr lang="ar-SA" sz="4400" b="1" dirty="0" err="1">
                <a:solidFill>
                  <a:schemeClr val="tx1"/>
                </a:solidFill>
              </a:rPr>
              <a:t>جوجل</a:t>
            </a:r>
            <a:r>
              <a:rPr lang="ar-SA" sz="4400" b="1" dirty="0">
                <a:solidFill>
                  <a:schemeClr val="tx1"/>
                </a:solidFill>
              </a:rPr>
              <a:t> ومن ثم تتمكن من الوصول </a:t>
            </a:r>
            <a:r>
              <a:rPr lang="ar-SA" sz="4400" b="1" dirty="0" err="1">
                <a:solidFill>
                  <a:schemeClr val="tx1"/>
                </a:solidFill>
              </a:rPr>
              <a:t>اليها</a:t>
            </a:r>
            <a:r>
              <a:rPr lang="ar-SA" sz="4400" b="1" dirty="0">
                <a:solidFill>
                  <a:schemeClr val="tx1"/>
                </a:solidFill>
              </a:rPr>
              <a:t> من </a:t>
            </a:r>
            <a:r>
              <a:rPr lang="ar-SA" sz="4400" b="1" dirty="0" err="1">
                <a:solidFill>
                  <a:schemeClr val="tx1"/>
                </a:solidFill>
              </a:rPr>
              <a:t>اى</a:t>
            </a:r>
            <a:r>
              <a:rPr lang="ar-SA" sz="4400" b="1" dirty="0">
                <a:solidFill>
                  <a:schemeClr val="tx1"/>
                </a:solidFill>
              </a:rPr>
              <a:t> مكان وعلى </a:t>
            </a:r>
            <a:r>
              <a:rPr lang="ar-SA" sz="4400" b="1" dirty="0" err="1">
                <a:solidFill>
                  <a:schemeClr val="tx1"/>
                </a:solidFill>
              </a:rPr>
              <a:t>اى</a:t>
            </a:r>
            <a:r>
              <a:rPr lang="ar-SA" sz="4400" b="1" dirty="0">
                <a:solidFill>
                  <a:schemeClr val="tx1"/>
                </a:solidFill>
              </a:rPr>
              <a:t> جهاز ببيانات الحساب الخاص بك .</a:t>
            </a:r>
          </a:p>
          <a:p>
            <a:pPr algn="r"/>
            <a:r>
              <a:rPr lang="ar-SA" sz="4400" b="1" dirty="0">
                <a:solidFill>
                  <a:schemeClr val="tx1"/>
                </a:solidFill>
              </a:rPr>
              <a:t>أي عند تثبيت برنامج المزامنة</a:t>
            </a:r>
          </a:p>
          <a:p>
            <a:pPr algn="r"/>
            <a:r>
              <a:rPr lang="en-US" sz="4400" b="1" dirty="0">
                <a:solidFill>
                  <a:schemeClr val="tx1"/>
                </a:solidFill>
              </a:rPr>
              <a:t>Google Drive for Mac/PC </a:t>
            </a:r>
          </a:p>
          <a:p>
            <a:pPr algn="r"/>
            <a:r>
              <a:rPr lang="en-US" sz="4400" b="1" dirty="0">
                <a:solidFill>
                  <a:schemeClr val="tx1"/>
                </a:solidFill>
              </a:rPr>
              <a:t>، </a:t>
            </a:r>
            <a:r>
              <a:rPr lang="ar-SA" sz="4400" b="1" dirty="0">
                <a:solidFill>
                  <a:schemeClr val="tx1"/>
                </a:solidFill>
              </a:rPr>
              <a:t>فإنه ينشئ مجلدًا على جهاز الكمبيوتر باسم</a:t>
            </a:r>
          </a:p>
          <a:p>
            <a:pPr algn="r"/>
            <a:r>
              <a:rPr lang="en-US" sz="4400" b="1" dirty="0">
                <a:solidFill>
                  <a:schemeClr val="tx1"/>
                </a:solidFill>
              </a:rPr>
              <a:t>Google Drive</a:t>
            </a:r>
            <a:endParaRPr lang="ar-SA" sz="4400" b="1" dirty="0">
              <a:solidFill>
                <a:schemeClr val="tx1"/>
              </a:solidFill>
            </a:endParaRPr>
          </a:p>
          <a:p>
            <a:pPr algn="r"/>
            <a:r>
              <a:rPr lang="en-US" sz="4400" b="1" dirty="0">
                <a:solidFill>
                  <a:schemeClr val="tx1"/>
                </a:solidFill>
              </a:rPr>
              <a:t>. </a:t>
            </a:r>
            <a:r>
              <a:rPr lang="ar-SA" sz="4400" b="1" dirty="0">
                <a:solidFill>
                  <a:schemeClr val="tx1"/>
                </a:solidFill>
              </a:rPr>
              <a:t>وتتم مزامنة أي شيء تضعه في هذا المجلد مع </a:t>
            </a:r>
          </a:p>
          <a:p>
            <a:pPr algn="r"/>
            <a:r>
              <a:rPr lang="en-US" sz="4400" b="1" dirty="0">
                <a:solidFill>
                  <a:schemeClr val="tx1"/>
                </a:solidFill>
              </a:rPr>
              <a:t>Google Drive</a:t>
            </a:r>
            <a:endParaRPr lang="ar-SA" sz="4400" b="1" dirty="0">
              <a:solidFill>
                <a:schemeClr val="tx1"/>
              </a:solidFill>
            </a:endParaRPr>
          </a:p>
          <a:p>
            <a:pPr algn="r"/>
            <a:r>
              <a:rPr lang="ar-SA" sz="4400" b="1" dirty="0">
                <a:solidFill>
                  <a:schemeClr val="tx1"/>
                </a:solidFill>
              </a:rPr>
              <a:t>على الويب، ويصبح متوفرًا أيضًا</a:t>
            </a:r>
          </a:p>
          <a:p>
            <a:pPr algn="r"/>
            <a:r>
              <a:rPr lang="ar-SA" sz="4400" b="1" dirty="0">
                <a:solidFill>
                  <a:schemeClr val="tx1"/>
                </a:solidFill>
              </a:rPr>
              <a:t>على جميع أجهزتك التي تستخدم </a:t>
            </a:r>
          </a:p>
          <a:p>
            <a:pPr algn="r"/>
            <a:r>
              <a:rPr lang="en-US" sz="4400" b="1" dirty="0">
                <a:solidFill>
                  <a:schemeClr val="tx1"/>
                </a:solidFill>
              </a:rPr>
              <a:t>Google Drive</a:t>
            </a:r>
            <a:endParaRPr lang="ar-SA" sz="4400" b="1" dirty="0">
              <a:solidFill>
                <a:schemeClr val="tx1"/>
              </a:solidFill>
            </a:endParaRPr>
          </a:p>
          <a:p>
            <a:pPr algn="r"/>
            <a:r>
              <a:rPr lang="ar-SA" sz="4400" b="1" dirty="0">
                <a:solidFill>
                  <a:schemeClr val="tx1"/>
                </a:solidFill>
              </a:rPr>
              <a:t>عليها صورة 5</a:t>
            </a:r>
            <a:endParaRPr lang="ar-SA" sz="4400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238886"/>
            <a:ext cx="15062749" cy="547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6D0FFEBD-7AEA-49B2-8A67-03311D177DEA}"/>
              </a:ext>
            </a:extLst>
          </p:cNvPr>
          <p:cNvSpPr/>
          <p:nvPr/>
        </p:nvSpPr>
        <p:spPr>
          <a:xfrm>
            <a:off x="6420731" y="743025"/>
            <a:ext cx="107500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خطوات الاستفادة من خدمة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جوجل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درايف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:</a:t>
            </a:r>
            <a:endParaRPr lang="ar-SA" sz="6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0D2E3525-95DC-4EF4-87C5-667B493D620B}"/>
              </a:ext>
            </a:extLst>
          </p:cNvPr>
          <p:cNvSpPr/>
          <p:nvPr/>
        </p:nvSpPr>
        <p:spPr>
          <a:xfrm>
            <a:off x="14935200" y="2946400"/>
            <a:ext cx="3556000" cy="821378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rtl="0" latinLnBrk="1" hangingPunct="0"/>
            <a:r>
              <a:rPr lang="en-US" sz="4400" b="1" dirty="0">
                <a:solidFill>
                  <a:schemeClr val="tx1"/>
                </a:solidFill>
              </a:rPr>
              <a:t>drive google</a:t>
            </a:r>
            <a:endParaRPr kumimoji="0" lang="ar-SA" sz="4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0"/>
          <p:cNvSpPr/>
          <p:nvPr/>
        </p:nvSpPr>
        <p:spPr>
          <a:xfrm flipV="1">
            <a:off x="1354589" y="2377440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" name="Shape 1535"/>
          <p:cNvSpPr/>
          <p:nvPr/>
        </p:nvSpPr>
        <p:spPr>
          <a:xfrm rot="10800000">
            <a:off x="19899091" y="743026"/>
            <a:ext cx="3889554" cy="963853"/>
          </a:xfrm>
          <a:prstGeom prst="rightArrow">
            <a:avLst>
              <a:gd name="adj1" fmla="val 100000"/>
              <a:gd name="adj2" fmla="val 4315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4000">
                <a:solidFill>
                  <a:srgbClr val="23232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" name="مستطيل 3"/>
          <p:cNvSpPr/>
          <p:nvPr/>
        </p:nvSpPr>
        <p:spPr>
          <a:xfrm>
            <a:off x="3115733" y="3048000"/>
            <a:ext cx="187993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000" b="1" dirty="0">
                <a:solidFill>
                  <a:schemeClr val="tx1"/>
                </a:solidFill>
              </a:rPr>
              <a:t>6- نفتح جوجل درايف من موقع جوجل ونرى المستندات التي تم مزامنتها كما في صورة</a:t>
            </a:r>
            <a:endParaRPr lang="ar-SA" sz="6000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5733" y="5288815"/>
            <a:ext cx="16783358" cy="695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B6BC8E75-E6C2-4EBB-99FF-92153A0A2634}"/>
              </a:ext>
            </a:extLst>
          </p:cNvPr>
          <p:cNvSpPr/>
          <p:nvPr/>
        </p:nvSpPr>
        <p:spPr>
          <a:xfrm>
            <a:off x="6420731" y="743025"/>
            <a:ext cx="107500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خطوات الاستفادة من خدمة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جوجل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درايف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:</a:t>
            </a:r>
            <a:endParaRPr lang="ar-SA" sz="6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0"/>
          <p:cNvSpPr/>
          <p:nvPr/>
        </p:nvSpPr>
        <p:spPr>
          <a:xfrm flipV="1">
            <a:off x="1354589" y="2377440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" name="Shape 1535"/>
          <p:cNvSpPr/>
          <p:nvPr/>
        </p:nvSpPr>
        <p:spPr>
          <a:xfrm rot="10800000">
            <a:off x="19899091" y="743026"/>
            <a:ext cx="3889554" cy="963853"/>
          </a:xfrm>
          <a:prstGeom prst="rightArrow">
            <a:avLst>
              <a:gd name="adj1" fmla="val 100000"/>
              <a:gd name="adj2" fmla="val 4315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>
              <a:defRPr sz="4000">
                <a:solidFill>
                  <a:srgbClr val="23232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" name="مستطيل 3"/>
          <p:cNvSpPr/>
          <p:nvPr/>
        </p:nvSpPr>
        <p:spPr>
          <a:xfrm>
            <a:off x="1354589" y="2804160"/>
            <a:ext cx="209650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000" b="1" dirty="0">
                <a:solidFill>
                  <a:schemeClr val="tx1"/>
                </a:solidFill>
              </a:rPr>
              <a:t>7- لإنشاء مستند في جوجل درايف انقر على إنشاء بعد الدخول الى جوجل درايف الخاص بك كما هو مبين في الصورة أدناه </a:t>
            </a:r>
            <a:endParaRPr lang="ar-SA" sz="6000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1544" y="5351145"/>
            <a:ext cx="15856031" cy="6569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A008B30A-23E4-4832-99D3-37DC4324D3FE}"/>
              </a:ext>
            </a:extLst>
          </p:cNvPr>
          <p:cNvSpPr/>
          <p:nvPr/>
        </p:nvSpPr>
        <p:spPr>
          <a:xfrm>
            <a:off x="6420731" y="743025"/>
            <a:ext cx="107500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خطوات الاستفادة من خدمة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جوجل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r-SA" sz="6000" b="1" dirty="0" err="1">
                <a:solidFill>
                  <a:schemeClr val="tx2">
                    <a:lumMod val="75000"/>
                  </a:schemeClr>
                </a:solidFill>
              </a:rPr>
              <a:t>درايف</a:t>
            </a:r>
            <a:r>
              <a:rPr lang="ar-SA" sz="6000" b="1" dirty="0">
                <a:solidFill>
                  <a:schemeClr val="tx2">
                    <a:lumMod val="75000"/>
                  </a:schemeClr>
                </a:solidFill>
              </a:rPr>
              <a:t> :</a:t>
            </a:r>
            <a:endParaRPr lang="ar-SA" sz="6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Shape 1568"/>
          <p:cNvSpPr/>
          <p:nvPr/>
        </p:nvSpPr>
        <p:spPr>
          <a:xfrm>
            <a:off x="7374764" y="4199467"/>
            <a:ext cx="10980970" cy="371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11500" b="1" dirty="0">
                <a:solidFill>
                  <a:schemeClr val="tx1"/>
                </a:solidFill>
              </a:rPr>
              <a:t>انتهى</a:t>
            </a:r>
            <a:r>
              <a:rPr lang="ar-SA" sz="6600" b="1" dirty="0">
                <a:solidFill>
                  <a:schemeClr val="tx1"/>
                </a:solidFill>
              </a:rPr>
              <a:t> </a:t>
            </a:r>
            <a:r>
              <a:rPr lang="ar-SA" sz="9600" b="1" dirty="0">
                <a:solidFill>
                  <a:schemeClr val="tx1"/>
                </a:solidFill>
              </a:rPr>
              <a:t> الدرس</a:t>
            </a:r>
            <a:endParaRPr lang="ar-SA" sz="6600" b="1" dirty="0">
              <a:solidFill>
                <a:schemeClr val="tx1"/>
              </a:solidFill>
            </a:endParaRPr>
          </a:p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lang="ar-SA" sz="3200" dirty="0">
              <a:solidFill>
                <a:schemeClr val="tx1"/>
              </a:solidFill>
            </a:endParaRPr>
          </a:p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600" b="1" dirty="0">
                <a:solidFill>
                  <a:schemeClr val="tx1"/>
                </a:solidFill>
              </a:rPr>
              <a:t>لا إله إلا الله محمداً رسول الله </a:t>
            </a:r>
            <a:endParaRPr sz="6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Shape 1568"/>
          <p:cNvSpPr/>
          <p:nvPr/>
        </p:nvSpPr>
        <p:spPr>
          <a:xfrm>
            <a:off x="7374764" y="4199467"/>
            <a:ext cx="10980970" cy="1769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11500" b="1" dirty="0">
                <a:solidFill>
                  <a:schemeClr val="tx1"/>
                </a:solidFill>
              </a:rPr>
              <a:t>التقويم</a:t>
            </a:r>
            <a:endParaRPr sz="6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13879"/>
      </p:ext>
    </p:extLst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2104012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977</Words>
  <Application>Microsoft Office PowerPoint</Application>
  <PresentationFormat>مخصص</PresentationFormat>
  <Paragraphs>129</Paragraphs>
  <Slides>26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36" baseType="lpstr">
      <vt:lpstr>Avenir Book</vt:lpstr>
      <vt:lpstr>FontAwesome</vt:lpstr>
      <vt:lpstr>Gill Sans</vt:lpstr>
      <vt:lpstr>Helvetica Light</vt:lpstr>
      <vt:lpstr>Lato</vt:lpstr>
      <vt:lpstr>Lato Black</vt:lpstr>
      <vt:lpstr>Lato Light</vt:lpstr>
      <vt:lpstr>Microsoft Sans Serif</vt:lpstr>
      <vt:lpstr>Segoe UI</vt:lpstr>
      <vt:lpstr>White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Easa Alrehaili</cp:lastModifiedBy>
  <cp:revision>104</cp:revision>
  <dcterms:modified xsi:type="dcterms:W3CDTF">2025-10-10T03:19:22Z</dcterms:modified>
</cp:coreProperties>
</file>