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3" r:id="rId1"/>
  </p:sldMasterIdLst>
  <p:notesMasterIdLst>
    <p:notesMasterId r:id="rId12"/>
  </p:notesMasterIdLst>
  <p:sldIdLst>
    <p:sldId id="256" r:id="rId2"/>
    <p:sldId id="258" r:id="rId3"/>
    <p:sldId id="262" r:id="rId4"/>
    <p:sldId id="263" r:id="rId5"/>
    <p:sldId id="264" r:id="rId6"/>
    <p:sldId id="311" r:id="rId7"/>
    <p:sldId id="312" r:id="rId8"/>
    <p:sldId id="313" r:id="rId9"/>
    <p:sldId id="314" r:id="rId10"/>
    <p:sldId id="305" r:id="rId11"/>
  </p:sldIdLst>
  <p:sldSz cx="24384000" cy="13716000"/>
  <p:notesSz cx="6858000" cy="9144000"/>
  <p:custDataLst>
    <p:tags r:id="rId13"/>
  </p:custDataLst>
  <p:defaultTextStyle>
    <a:lvl1pPr algn="ctr" defTabSz="584200">
      <a:defRPr sz="5000">
        <a:latin typeface="+mn-lt"/>
        <a:ea typeface="+mn-ea"/>
        <a:cs typeface="+mn-cs"/>
        <a:sym typeface="Helvetica Light"/>
      </a:defRPr>
    </a:lvl1pPr>
    <a:lvl2pPr indent="228600" algn="ctr" defTabSz="584200">
      <a:defRPr sz="5000">
        <a:latin typeface="+mn-lt"/>
        <a:ea typeface="+mn-ea"/>
        <a:cs typeface="+mn-cs"/>
        <a:sym typeface="Helvetica Light"/>
      </a:defRPr>
    </a:lvl2pPr>
    <a:lvl3pPr indent="457200" algn="ctr" defTabSz="584200">
      <a:defRPr sz="5000">
        <a:latin typeface="+mn-lt"/>
        <a:ea typeface="+mn-ea"/>
        <a:cs typeface="+mn-cs"/>
        <a:sym typeface="Helvetica Light"/>
      </a:defRPr>
    </a:lvl3pPr>
    <a:lvl4pPr indent="685800" algn="ctr" defTabSz="584200">
      <a:defRPr sz="5000">
        <a:latin typeface="+mn-lt"/>
        <a:ea typeface="+mn-ea"/>
        <a:cs typeface="+mn-cs"/>
        <a:sym typeface="Helvetica Light"/>
      </a:defRPr>
    </a:lvl4pPr>
    <a:lvl5pPr indent="914400" algn="ctr" defTabSz="584200">
      <a:defRPr sz="5000">
        <a:latin typeface="+mn-lt"/>
        <a:ea typeface="+mn-ea"/>
        <a:cs typeface="+mn-cs"/>
        <a:sym typeface="Helvetica Light"/>
      </a:defRPr>
    </a:lvl5pPr>
    <a:lvl6pPr indent="1143000" algn="ctr" defTabSz="584200">
      <a:defRPr sz="5000">
        <a:latin typeface="+mn-lt"/>
        <a:ea typeface="+mn-ea"/>
        <a:cs typeface="+mn-cs"/>
        <a:sym typeface="Helvetica Light"/>
      </a:defRPr>
    </a:lvl6pPr>
    <a:lvl7pPr indent="1371600" algn="ctr" defTabSz="584200">
      <a:defRPr sz="5000">
        <a:latin typeface="+mn-lt"/>
        <a:ea typeface="+mn-ea"/>
        <a:cs typeface="+mn-cs"/>
        <a:sym typeface="Helvetica Light"/>
      </a:defRPr>
    </a:lvl7pPr>
    <a:lvl8pPr indent="1600200" algn="ctr" defTabSz="584200">
      <a:defRPr sz="5000">
        <a:latin typeface="+mn-lt"/>
        <a:ea typeface="+mn-ea"/>
        <a:cs typeface="+mn-cs"/>
        <a:sym typeface="Helvetica Light"/>
      </a:defRPr>
    </a:lvl8pPr>
    <a:lvl9pPr indent="1828800" algn="ctr" defTabSz="584200">
      <a:defRPr sz="50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6" autoAdjust="0"/>
    <p:restoredTop sz="86380" autoAdjust="0"/>
  </p:normalViewPr>
  <p:slideViewPr>
    <p:cSldViewPr snapToGrid="0" snapToObjects="1">
      <p:cViewPr varScale="1">
        <p:scale>
          <a:sx n="31" d="100"/>
          <a:sy n="31" d="100"/>
        </p:scale>
        <p:origin x="-372" y="-114"/>
      </p:cViewPr>
      <p:guideLst>
        <p:guide orient="horz" pos="4320"/>
        <p:guide pos="76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9" d="100"/>
        <a:sy n="29" d="100"/>
      </p:scale>
      <p:origin x="0" y="0"/>
    </p:cViewPr>
  </p:sorterViewPr>
  <p:notesViewPr>
    <p:cSldViewPr snapToGrid="0" snapToObjects="1"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gs" Target="tags/tag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notesMaster" Target="notesMasters/notesMaster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" name="Shape 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92269248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1pPr>
    <a:lvl2pPr indent="2286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2pPr>
    <a:lvl3pPr indent="4572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3pPr>
    <a:lvl4pPr indent="6858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4pPr>
    <a:lvl5pPr indent="9144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5pPr>
    <a:lvl6pPr indent="11430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6pPr>
    <a:lvl7pPr indent="13716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7pPr>
    <a:lvl8pPr indent="16002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8pPr>
    <a:lvl9pPr indent="18288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1422400" y="2743200"/>
            <a:ext cx="20937728" cy="3657600"/>
          </a:xfrm>
          <a:ln>
            <a:noFill/>
          </a:ln>
        </p:spPr>
        <p:txBody>
          <a:bodyPr vert="horz" tIns="0" rIns="43542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133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1422400" y="6457072"/>
            <a:ext cx="20945856" cy="3505200"/>
          </a:xfrm>
        </p:spPr>
        <p:txBody>
          <a:bodyPr lIns="0" rIns="43542"/>
          <a:lstStyle>
            <a:lvl1pPr marL="0" marR="108855" indent="0" algn="r">
              <a:buNone/>
              <a:defRPr>
                <a:solidFill>
                  <a:schemeClr val="tx1"/>
                </a:solidFill>
              </a:defRPr>
            </a:lvl1pPr>
            <a:lvl2pPr marL="1088547" indent="0" algn="ctr">
              <a:buNone/>
            </a:lvl2pPr>
            <a:lvl3pPr marL="2177095" indent="0" algn="ctr">
              <a:buNone/>
            </a:lvl3pPr>
            <a:lvl4pPr marL="3265642" indent="0" algn="ctr">
              <a:buNone/>
            </a:lvl4pPr>
            <a:lvl5pPr marL="4354190" indent="0" algn="ctr">
              <a:buNone/>
            </a:lvl5pPr>
            <a:lvl6pPr marL="5442737" indent="0" algn="ctr">
              <a:buNone/>
            </a:lvl6pPr>
            <a:lvl7pPr marL="6531285" indent="0" algn="ctr">
              <a:buNone/>
            </a:lvl7pPr>
            <a:lvl8pPr marL="7619832" indent="0" algn="ctr">
              <a:buNone/>
            </a:lvl8pPr>
            <a:lvl9pPr marL="8708380" indent="0" algn="ctr">
              <a:buNone/>
            </a:lvl9pPr>
          </a:lstStyle>
          <a:p>
            <a:r>
              <a:rPr kumimoji="0" lang="ar-SA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14272" y="2633472"/>
            <a:ext cx="20726400" cy="272491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133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414272" y="5409328"/>
            <a:ext cx="20726400" cy="3019424"/>
          </a:xfrm>
        </p:spPr>
        <p:txBody>
          <a:bodyPr lIns="108855" rIns="108855" anchor="t"/>
          <a:lstStyle>
            <a:lvl1pPr marL="0" indent="0">
              <a:buNone/>
              <a:defRPr sz="5200">
                <a:solidFill>
                  <a:schemeClr val="tx1"/>
                </a:solidFill>
              </a:defRPr>
            </a:lvl1pPr>
            <a:lvl2pPr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19200" y="1408176"/>
            <a:ext cx="21945600" cy="2286000"/>
          </a:xfrm>
        </p:spPr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219200" y="3840170"/>
            <a:ext cx="10769600" cy="8869680"/>
          </a:xfrm>
        </p:spPr>
        <p:txBody>
          <a:bodyPr/>
          <a:lstStyle>
            <a:lvl1pPr>
              <a:defRPr sz="62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12395200" y="3840170"/>
            <a:ext cx="10769600" cy="8869680"/>
          </a:xfrm>
        </p:spPr>
        <p:txBody>
          <a:bodyPr/>
          <a:lstStyle>
            <a:lvl1pPr>
              <a:defRPr sz="62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19200" y="1408176"/>
            <a:ext cx="21945600" cy="2286000"/>
          </a:xfrm>
        </p:spPr>
        <p:txBody>
          <a:bodyPr tIns="108855" anchor="b"/>
          <a:lstStyle>
            <a:lvl1pPr>
              <a:defRPr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219200" y="3710496"/>
            <a:ext cx="10773835" cy="1318704"/>
          </a:xfrm>
        </p:spPr>
        <p:txBody>
          <a:bodyPr lIns="108855" tIns="0" rIns="108855" bIns="0" anchor="ctr">
            <a:noAutofit/>
          </a:bodyPr>
          <a:lstStyle>
            <a:lvl1pPr marL="0" indent="0">
              <a:buNone/>
              <a:defRPr sz="57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4800" b="1"/>
            </a:lvl2pPr>
            <a:lvl3pPr>
              <a:buNone/>
              <a:defRPr sz="4300" b="1"/>
            </a:lvl3pPr>
            <a:lvl4pPr>
              <a:buNone/>
              <a:defRPr sz="3800" b="1"/>
            </a:lvl4pPr>
            <a:lvl5pPr>
              <a:buNone/>
              <a:defRPr sz="3800" b="1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12386735" y="3719515"/>
            <a:ext cx="10778067" cy="1309686"/>
          </a:xfrm>
        </p:spPr>
        <p:txBody>
          <a:bodyPr lIns="108855" tIns="0" rIns="108855" bIns="0" anchor="ctr"/>
          <a:lstStyle>
            <a:lvl1pPr marL="0" indent="0">
              <a:buNone/>
              <a:defRPr sz="57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4800" b="1"/>
            </a:lvl2pPr>
            <a:lvl3pPr>
              <a:buNone/>
              <a:defRPr sz="4300" b="1"/>
            </a:lvl3pPr>
            <a:lvl4pPr>
              <a:buNone/>
              <a:defRPr sz="3800" b="1"/>
            </a:lvl4pPr>
            <a:lvl5pPr>
              <a:buNone/>
              <a:defRPr sz="3800" b="1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1219200" y="5029200"/>
            <a:ext cx="10773835" cy="7691440"/>
          </a:xfrm>
        </p:spPr>
        <p:txBody>
          <a:bodyPr tIns="0"/>
          <a:lstStyle>
            <a:lvl1pPr>
              <a:defRPr sz="52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12386735" y="5029200"/>
            <a:ext cx="10778067" cy="7691440"/>
          </a:xfrm>
        </p:spPr>
        <p:txBody>
          <a:bodyPr tIns="0"/>
          <a:lstStyle>
            <a:lvl1pPr>
              <a:defRPr sz="52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19200" y="1408176"/>
            <a:ext cx="22148800" cy="2286000"/>
          </a:xfrm>
        </p:spPr>
        <p:txBody>
          <a:bodyPr vert="horz" tIns="108855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119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828800" y="1028704"/>
            <a:ext cx="7315200" cy="232410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62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1828800" y="3352800"/>
            <a:ext cx="7315200" cy="9144000"/>
          </a:xfrm>
        </p:spPr>
        <p:txBody>
          <a:bodyPr lIns="43542" rIns="43542"/>
          <a:lstStyle>
            <a:lvl1pPr marL="0" indent="0" algn="l">
              <a:buNone/>
              <a:defRPr sz="3300"/>
            </a:lvl1pPr>
            <a:lvl2pPr indent="0" algn="l">
              <a:buNone/>
              <a:defRPr sz="2900"/>
            </a:lvl2pPr>
            <a:lvl3pPr indent="0" algn="l">
              <a:buNone/>
              <a:defRPr sz="2400"/>
            </a:lvl3pPr>
            <a:lvl4pPr indent="0" algn="l">
              <a:buNone/>
              <a:defRPr sz="2100"/>
            </a:lvl4pPr>
            <a:lvl5pPr indent="0" algn="l">
              <a:buNone/>
              <a:defRPr sz="21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533467" y="3352800"/>
            <a:ext cx="13631333" cy="9144000"/>
          </a:xfrm>
        </p:spPr>
        <p:txBody>
          <a:bodyPr tIns="0"/>
          <a:lstStyle>
            <a:lvl1pPr>
              <a:defRPr sz="6700"/>
            </a:lvl1pPr>
            <a:lvl2pPr>
              <a:defRPr sz="6200"/>
            </a:lvl2pPr>
            <a:lvl3pPr>
              <a:defRPr sz="5700"/>
            </a:lvl3pPr>
            <a:lvl4pPr>
              <a:defRPr sz="4800"/>
            </a:lvl4pPr>
            <a:lvl5pPr>
              <a:defRPr sz="43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8442008" y="2216154"/>
            <a:ext cx="14020800" cy="82296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7709" tIns="108855" rIns="217709" bIns="108855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21344357" y="10719538"/>
            <a:ext cx="414528" cy="31089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7709" tIns="108855" rIns="217709" bIns="108855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25600" y="2353993"/>
            <a:ext cx="5900928" cy="3165242"/>
          </a:xfrm>
        </p:spPr>
        <p:txBody>
          <a:bodyPr vert="horz" lIns="108855" tIns="108855" rIns="108855" bIns="108855" anchor="b"/>
          <a:lstStyle>
            <a:lvl1pPr algn="l">
              <a:buNone/>
              <a:defRPr sz="4800" b="1">
                <a:solidFill>
                  <a:schemeClr val="tx2"/>
                </a:solidFill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625600" y="5657570"/>
            <a:ext cx="5892800" cy="4358640"/>
          </a:xfrm>
        </p:spPr>
        <p:txBody>
          <a:bodyPr lIns="152397" rIns="108855" bIns="108855" anchor="t"/>
          <a:lstStyle>
            <a:lvl1pPr marL="0" indent="0" algn="l">
              <a:spcBef>
                <a:spcPts val="595"/>
              </a:spcBef>
              <a:buFontTx/>
              <a:buNone/>
              <a:defRPr sz="31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21539200" y="12712701"/>
            <a:ext cx="1625600" cy="730250"/>
          </a:xfrm>
        </p:spPr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9295448" y="2399034"/>
            <a:ext cx="12313920" cy="78638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7600"/>
            </a:lvl1pPr>
          </a:lstStyle>
          <a:p>
            <a:r>
              <a:rPr kumimoji="0" lang="ar-SA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25400" y="11633200"/>
            <a:ext cx="24434800" cy="2082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709" tIns="108855" rIns="217709" bIns="108855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11684000" y="12439651"/>
            <a:ext cx="12700000" cy="12763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709" tIns="108855" rIns="217709" bIns="108855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17678400" y="1828803"/>
            <a:ext cx="5486400" cy="10423526"/>
          </a:xfrm>
        </p:spPr>
        <p:txBody>
          <a:bodyPr vert="eaVert"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219200" y="1828803"/>
            <a:ext cx="16052800" cy="10423526"/>
          </a:xfrm>
        </p:spPr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25400" y="-14288"/>
            <a:ext cx="24434800" cy="2082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709" tIns="108855" rIns="217709" bIns="108855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11684000" y="-14287"/>
            <a:ext cx="12700000" cy="12763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709" tIns="108855" rIns="217709" bIns="108855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1219200" y="1408176"/>
            <a:ext cx="21945600" cy="2286000"/>
          </a:xfrm>
          <a:prstGeom prst="rect">
            <a:avLst/>
          </a:prstGeom>
        </p:spPr>
        <p:txBody>
          <a:bodyPr vert="horz" lIns="0" tIns="108855" rIns="0" bIns="0" anchor="b">
            <a:normAutofit/>
          </a:bodyPr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1219200" y="3870960"/>
            <a:ext cx="21945600" cy="8778240"/>
          </a:xfrm>
          <a:prstGeom prst="rect">
            <a:avLst/>
          </a:prstGeom>
        </p:spPr>
        <p:txBody>
          <a:bodyPr vert="horz" lIns="217709" tIns="108855" rIns="217709" bIns="108855">
            <a:normAutofit/>
          </a:bodyPr>
          <a:lstStyle/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  <a:p>
            <a:pPr lvl="1" eaLnBrk="1" latinLnBrk="0" hangingPunct="1"/>
            <a:r>
              <a:rPr kumimoji="0" lang="ar-SA"/>
              <a:t>المستوى الثاني</a:t>
            </a:r>
          </a:p>
          <a:p>
            <a:pPr lvl="2" eaLnBrk="1" latinLnBrk="0" hangingPunct="1"/>
            <a:r>
              <a:rPr kumimoji="0" lang="ar-SA"/>
              <a:t>المستوى الثالث</a:t>
            </a:r>
          </a:p>
          <a:p>
            <a:pPr lvl="3" eaLnBrk="1" latinLnBrk="0" hangingPunct="1"/>
            <a:r>
              <a:rPr kumimoji="0" lang="ar-SA"/>
              <a:t>المستوى الرابع</a:t>
            </a:r>
          </a:p>
          <a:p>
            <a:pPr lvl="4" eaLnBrk="1" latinLnBrk="0" hangingPunct="1"/>
            <a:r>
              <a:rPr kumimoji="0" lang="ar-SA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0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2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1/26/2022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7112000" y="12712701"/>
            <a:ext cx="8940800" cy="730250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2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21132800" y="12712701"/>
            <a:ext cx="2032000" cy="73025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50712" y="404816"/>
            <a:ext cx="24481461" cy="1298448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xStyles>
    <p:titleStyle>
      <a:lvl1pPr algn="l" rtl="1" eaLnBrk="1" latinLnBrk="0" hangingPunct="1">
        <a:spcBef>
          <a:spcPct val="0"/>
        </a:spcBef>
        <a:buNone/>
        <a:defRPr kumimoji="0" sz="119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653128" indent="-653128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62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66" indent="-587816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57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095" indent="-587816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5000" kern="1200">
          <a:solidFill>
            <a:schemeClr val="tx1"/>
          </a:solidFill>
          <a:latin typeface="+mn-lt"/>
          <a:ea typeface="+mn-ea"/>
          <a:cs typeface="+mn-cs"/>
        </a:defRPr>
      </a:lvl3pPr>
      <a:lvl4pPr marL="2830223" indent="-50073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3483352" indent="-50073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4136480" indent="-50073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4571899" indent="-435419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3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5225028" indent="-435419" algn="r" rtl="1" eaLnBrk="1" latinLnBrk="0" hangingPunct="1">
        <a:spcBef>
          <a:spcPct val="20000"/>
        </a:spcBef>
        <a:buClr>
          <a:schemeClr val="tx2"/>
        </a:buClr>
        <a:buChar char="•"/>
        <a:defRPr kumimoji="0" sz="3800" kern="1200">
          <a:solidFill>
            <a:schemeClr val="tx1"/>
          </a:solidFill>
          <a:latin typeface="+mn-lt"/>
          <a:ea typeface="+mn-ea"/>
          <a:cs typeface="+mn-cs"/>
        </a:defRPr>
      </a:lvl8pPr>
      <a:lvl9pPr marL="5878156" indent="-435419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33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088547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2177095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3265642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435419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5442737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6531285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7619832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870838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12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1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5354665" y="1441598"/>
            <a:ext cx="10655317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indent="12700" algn="l" defTabSz="825500">
              <a:defRPr sz="10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 algn="r">
              <a:defRPr sz="1800">
                <a:solidFill>
                  <a:srgbClr val="000000"/>
                </a:solidFill>
              </a:defRPr>
            </a:pPr>
            <a:r>
              <a:rPr lang="ar-SA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icrosoft Sans Serif" pitchFamily="34" charset="0"/>
                <a:cs typeface="Microsoft Sans Serif" pitchFamily="34" charset="0"/>
              </a:rPr>
              <a:t>أدوات البحث العلمي</a:t>
            </a:r>
            <a:endParaRPr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14" name="Shape 14"/>
          <p:cNvSpPr/>
          <p:nvPr/>
        </p:nvSpPr>
        <p:spPr>
          <a:xfrm>
            <a:off x="18163748" y="1441598"/>
            <a:ext cx="1844311" cy="1483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50800" tIns="50800" rIns="50800" bIns="50800" anchor="ctr"/>
          <a:lstStyle/>
          <a:p>
            <a:pPr lvl="0" algn="l" defTabSz="82550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 15"/>
          <p:cNvSpPr/>
          <p:nvPr/>
        </p:nvSpPr>
        <p:spPr>
          <a:xfrm>
            <a:off x="1857459" y="3596643"/>
            <a:ext cx="16306289" cy="45719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 sz="7200" b="1"/>
          </a:p>
        </p:txBody>
      </p:sp>
      <p:pic>
        <p:nvPicPr>
          <p:cNvPr id="12292" name="Picture 4" descr="http://www.assdae.com/local/cache-gd2/5b/46e52c4cf7675a2cf08b82103c925d.jpg?14299696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8510" y="4296102"/>
            <a:ext cx="14535807" cy="6361387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sldNum" sz="quarter" idx="4294967295"/>
          </p:nvPr>
        </p:nvSpPr>
        <p:spPr>
          <a:xfrm>
            <a:off x="24080788" y="215900"/>
            <a:ext cx="303212" cy="44767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2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26" name="Shape 26"/>
          <p:cNvSpPr/>
          <p:nvPr/>
        </p:nvSpPr>
        <p:spPr>
          <a:xfrm>
            <a:off x="3458187" y="2055383"/>
            <a:ext cx="19053052" cy="1354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8800" b="1" dirty="0">
                <a:solidFill>
                  <a:srgbClr val="FFC000"/>
                </a:solidFill>
              </a:rPr>
              <a:t>التمهيد</a:t>
            </a:r>
            <a:endParaRPr sz="8800" b="1" dirty="0">
              <a:solidFill>
                <a:srgbClr val="FFC000"/>
              </a:solidFill>
            </a:endParaRPr>
          </a:p>
        </p:txBody>
      </p:sp>
      <p:sp>
        <p:nvSpPr>
          <p:cNvPr id="28" name="Shape 28"/>
          <p:cNvSpPr/>
          <p:nvPr/>
        </p:nvSpPr>
        <p:spPr>
          <a:xfrm>
            <a:off x="17270570" y="2513323"/>
            <a:ext cx="50779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 29"/>
          <p:cNvSpPr/>
          <p:nvPr/>
        </p:nvSpPr>
        <p:spPr>
          <a:xfrm>
            <a:off x="16549494" y="2572833"/>
            <a:ext cx="577080" cy="836767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53585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1"/>
                </a:solidFill>
              </a:rPr>
              <a:t></a:t>
            </a:r>
          </a:p>
        </p:txBody>
      </p:sp>
      <p:sp>
        <p:nvSpPr>
          <p:cNvPr id="49" name="Shape 49"/>
          <p:cNvSpPr/>
          <p:nvPr/>
        </p:nvSpPr>
        <p:spPr>
          <a:xfrm>
            <a:off x="7052420" y="3735977"/>
            <a:ext cx="10676740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9" grpId="0" animBg="1"/>
      <p:bldP spid="4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sldNum" sz="quarter" idx="4294967295"/>
          </p:nvPr>
        </p:nvSpPr>
        <p:spPr>
          <a:xfrm>
            <a:off x="24080788" y="215900"/>
            <a:ext cx="303212" cy="44767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3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17" name="Shape 117"/>
          <p:cNvSpPr/>
          <p:nvPr/>
        </p:nvSpPr>
        <p:spPr>
          <a:xfrm>
            <a:off x="3000573" y="1864254"/>
            <a:ext cx="19053052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6600" b="1" dirty="0">
                <a:solidFill>
                  <a:srgbClr val="FF0000"/>
                </a:solidFill>
              </a:rPr>
              <a:t>أدوات البحث العلمي</a:t>
            </a:r>
            <a:endParaRPr sz="6600" b="1" dirty="0">
              <a:solidFill>
                <a:srgbClr val="FF0000"/>
              </a:solidFill>
            </a:endParaRPr>
          </a:p>
        </p:txBody>
      </p:sp>
      <p:sp>
        <p:nvSpPr>
          <p:cNvPr id="119" name="Shape 119"/>
          <p:cNvSpPr/>
          <p:nvPr/>
        </p:nvSpPr>
        <p:spPr>
          <a:xfrm flipV="1">
            <a:off x="1714049" y="3121704"/>
            <a:ext cx="20965097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2737071" y="1938221"/>
            <a:ext cx="50779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Shape 146"/>
          <p:cNvSpPr/>
          <p:nvPr/>
        </p:nvSpPr>
        <p:spPr>
          <a:xfrm>
            <a:off x="1837890" y="1982986"/>
            <a:ext cx="577080" cy="836767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D44024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4"/>
                </a:solidFill>
              </a:rPr>
              <a:t>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1158240" y="3687901"/>
            <a:ext cx="215209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800" b="1" dirty="0">
                <a:solidFill>
                  <a:srgbClr val="C00000"/>
                </a:solidFill>
              </a:rPr>
              <a:t>وهي الأدوات التي تساعد الباحث في الوصول إلى المعلومة ، أو الإجابة عن أسئلته.</a:t>
            </a:r>
            <a:r>
              <a:rPr lang="ar-SA" sz="6000" b="1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13" name="Shape 146"/>
          <p:cNvSpPr/>
          <p:nvPr/>
        </p:nvSpPr>
        <p:spPr>
          <a:xfrm>
            <a:off x="15956280" y="7583110"/>
            <a:ext cx="5577840" cy="882933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D44024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الملاحظة</a:t>
            </a:r>
            <a:endParaRPr sz="4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" name="Shape 146"/>
          <p:cNvSpPr/>
          <p:nvPr/>
        </p:nvSpPr>
        <p:spPr>
          <a:xfrm>
            <a:off x="8884920" y="7583110"/>
            <a:ext cx="5577840" cy="882933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D44024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المقابلة</a:t>
            </a:r>
            <a:endParaRPr sz="4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Shape 190"/>
          <p:cNvSpPr/>
          <p:nvPr/>
        </p:nvSpPr>
        <p:spPr>
          <a:xfrm>
            <a:off x="7985760" y="5128438"/>
            <a:ext cx="7345680" cy="1920240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r>
              <a:rPr lang="ar-SA" sz="5400" b="1" dirty="0"/>
              <a:t>أهم أدوات البحث العلمي</a:t>
            </a:r>
            <a:endParaRPr sz="5400" b="1" dirty="0"/>
          </a:p>
        </p:txBody>
      </p:sp>
      <p:sp>
        <p:nvSpPr>
          <p:cNvPr id="31" name="Shape 146"/>
          <p:cNvSpPr/>
          <p:nvPr/>
        </p:nvSpPr>
        <p:spPr>
          <a:xfrm>
            <a:off x="1837890" y="7583110"/>
            <a:ext cx="5577840" cy="882933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D44024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الاستبانة</a:t>
            </a:r>
            <a:endParaRPr sz="45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7" grpId="0" animBg="1"/>
      <p:bldP spid="21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/>
          </p:cNvSpPr>
          <p:nvPr>
            <p:ph type="sldNum" sz="quarter" idx="4294967295"/>
          </p:nvPr>
        </p:nvSpPr>
        <p:spPr>
          <a:xfrm>
            <a:off x="24080788" y="215900"/>
            <a:ext cx="303212" cy="44767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4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1837890" y="1982986"/>
            <a:ext cx="577080" cy="836767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002641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5"/>
                </a:solidFill>
              </a:rPr>
              <a:t></a:t>
            </a:r>
          </a:p>
        </p:txBody>
      </p:sp>
      <p:sp>
        <p:nvSpPr>
          <p:cNvPr id="150" name="Shape 150"/>
          <p:cNvSpPr/>
          <p:nvPr/>
        </p:nvSpPr>
        <p:spPr>
          <a:xfrm>
            <a:off x="2737071" y="1938221"/>
            <a:ext cx="50779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3" name="Shape 153"/>
          <p:cNvSpPr/>
          <p:nvPr/>
        </p:nvSpPr>
        <p:spPr>
          <a:xfrm flipV="1">
            <a:off x="1714049" y="3121704"/>
            <a:ext cx="20965097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50178" name="AutoShape 2" descr="نتيجة بحث الصور عن علامة استفهام"/>
          <p:cNvSpPr>
            <a:spLocks noChangeAspect="1" noChangeArrowheads="1"/>
          </p:cNvSpPr>
          <p:nvPr/>
        </p:nvSpPr>
        <p:spPr bwMode="auto">
          <a:xfrm>
            <a:off x="24115713" y="-136525"/>
            <a:ext cx="296862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3" name="مستطيل 12"/>
          <p:cNvSpPr/>
          <p:nvPr/>
        </p:nvSpPr>
        <p:spPr>
          <a:xfrm>
            <a:off x="14706843" y="4164955"/>
            <a:ext cx="937394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8800" b="1" dirty="0">
                <a:solidFill>
                  <a:srgbClr val="C00000"/>
                </a:solidFill>
              </a:rPr>
              <a:t>المفهوم</a:t>
            </a:r>
            <a:endParaRPr lang="ar-SA" sz="8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6553200" y="1511059"/>
            <a:ext cx="96229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sz="8000" b="1" dirty="0" err="1">
                <a:solidFill>
                  <a:srgbClr val="FF0000"/>
                </a:solidFill>
              </a:rPr>
              <a:t>ثالثاً </a:t>
            </a:r>
            <a:r>
              <a:rPr lang="ar-SA" sz="8000" b="1" dirty="0">
                <a:solidFill>
                  <a:srgbClr val="FF0000"/>
                </a:solidFill>
              </a:rPr>
              <a:t>/ </a:t>
            </a:r>
            <a:r>
              <a:rPr lang="ar-SA" sz="8000" b="1" dirty="0" err="1">
                <a:solidFill>
                  <a:srgbClr val="FF0000"/>
                </a:solidFill>
              </a:rPr>
              <a:t>الاستبانة</a:t>
            </a:r>
            <a:endParaRPr lang="ar-SA" sz="8000" b="1" dirty="0">
              <a:solidFill>
                <a:srgbClr val="FF0000"/>
              </a:solidFill>
            </a:endParaRPr>
          </a:p>
        </p:txBody>
      </p:sp>
      <p:sp>
        <p:nvSpPr>
          <p:cNvPr id="11" name="مربع نص 10"/>
          <p:cNvSpPr txBox="1"/>
          <p:nvPr/>
        </p:nvSpPr>
        <p:spPr>
          <a:xfrm>
            <a:off x="1837890" y="6431280"/>
            <a:ext cx="20841256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6000" b="1" dirty="0"/>
              <a:t>مجموعة من الأسئلة المكتوبة، ترسل إلى أفراد عينة الدراسة،ليقوموا بالإجابة عنها وإعادتها إلى الباحث.</a:t>
            </a:r>
          </a:p>
          <a:p>
            <a:r>
              <a:rPr lang="ar-SA" sz="6000" b="1" dirty="0"/>
              <a:t>وتستخدم في مجال الدراسات التي تهدف إلى استكشاف حقائق عن الممارسات الحالية واستطلاع الرأي العام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sldNum" sz="quarter" idx="4294967295"/>
          </p:nvPr>
        </p:nvSpPr>
        <p:spPr>
          <a:xfrm>
            <a:off x="24080788" y="215900"/>
            <a:ext cx="303212" cy="44767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5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2980251" y="1767488"/>
            <a:ext cx="19265775" cy="1354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8800" b="1" dirty="0">
                <a:solidFill>
                  <a:srgbClr val="FF0000"/>
                </a:solidFill>
              </a:rPr>
              <a:t>مميزات </a:t>
            </a:r>
            <a:r>
              <a:rPr lang="ar-SA" sz="8800" b="1" dirty="0" err="1">
                <a:solidFill>
                  <a:srgbClr val="FF0000"/>
                </a:solidFill>
              </a:rPr>
              <a:t>الاستبانة</a:t>
            </a:r>
            <a:r>
              <a:rPr lang="ar-SA" sz="8800" b="1" dirty="0">
                <a:solidFill>
                  <a:srgbClr val="FF0000"/>
                </a:solidFill>
              </a:rPr>
              <a:t> </a:t>
            </a:r>
            <a:r>
              <a:rPr lang="ar-SA" sz="8800" dirty="0">
                <a:solidFill>
                  <a:srgbClr val="FFFFFF"/>
                </a:solidFill>
              </a:rPr>
              <a:t>ة</a:t>
            </a:r>
            <a:endParaRPr sz="8800" dirty="0">
              <a:solidFill>
                <a:srgbClr val="FFFFFF"/>
              </a:solidFill>
            </a:endParaRPr>
          </a:p>
        </p:txBody>
      </p:sp>
      <p:sp>
        <p:nvSpPr>
          <p:cNvPr id="160" name="Shape 160"/>
          <p:cNvSpPr/>
          <p:nvPr/>
        </p:nvSpPr>
        <p:spPr>
          <a:xfrm flipV="1">
            <a:off x="1714049" y="3121704"/>
            <a:ext cx="20965097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63" name="Shape 163"/>
          <p:cNvSpPr/>
          <p:nvPr/>
        </p:nvSpPr>
        <p:spPr>
          <a:xfrm>
            <a:off x="2737071" y="1938221"/>
            <a:ext cx="50779" cy="896277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Shape 164"/>
          <p:cNvSpPr/>
          <p:nvPr/>
        </p:nvSpPr>
        <p:spPr>
          <a:xfrm>
            <a:off x="1837890" y="1982986"/>
            <a:ext cx="577080" cy="836767"/>
          </a:xfrm>
          <a:prstGeom prst="rect">
            <a:avLst/>
          </a:prstGeom>
          <a:ln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0087B1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chemeClr val="accent6"/>
                </a:solidFill>
              </a:rPr>
              <a:t></a:t>
            </a:r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12527280" y="3840480"/>
            <a:ext cx="10332720" cy="37490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5400" b="1" dirty="0">
                <a:solidFill>
                  <a:srgbClr val="C00000"/>
                </a:solidFill>
              </a:rPr>
              <a:t>الموضوعية</a:t>
            </a:r>
          </a:p>
          <a:p>
            <a:r>
              <a:rPr lang="ar-SA" sz="4400" b="1" dirty="0">
                <a:solidFill>
                  <a:schemeClr val="tx1"/>
                </a:solidFill>
              </a:rPr>
              <a:t>تعد البيانات التي تتوافر عن طريق </a:t>
            </a:r>
            <a:r>
              <a:rPr lang="ar-SA" sz="4400" b="1" dirty="0" err="1">
                <a:solidFill>
                  <a:schemeClr val="tx1"/>
                </a:solidFill>
              </a:rPr>
              <a:t>الاستبانة</a:t>
            </a:r>
            <a:r>
              <a:rPr lang="ar-SA" sz="4400" b="1" dirty="0">
                <a:solidFill>
                  <a:schemeClr val="tx1"/>
                </a:solidFill>
              </a:rPr>
              <a:t> أكثر موضوعية مما تتوافر بالمقابلة أو </a:t>
            </a:r>
            <a:r>
              <a:rPr lang="ar-SA" sz="4400" b="1" dirty="0" err="1">
                <a:solidFill>
                  <a:schemeClr val="tx1"/>
                </a:solidFill>
              </a:rPr>
              <a:t>غيرها,</a:t>
            </a:r>
            <a:endParaRPr lang="ar-SA" sz="4400" b="1" dirty="0">
              <a:solidFill>
                <a:schemeClr val="tx1"/>
              </a:solidFill>
            </a:endParaRPr>
          </a:p>
          <a:p>
            <a:r>
              <a:rPr lang="ar-SA" sz="4400" b="1" dirty="0">
                <a:solidFill>
                  <a:schemeClr val="tx1"/>
                </a:solidFill>
              </a:rPr>
              <a:t>بسبب أن </a:t>
            </a:r>
            <a:r>
              <a:rPr lang="ar-SA" sz="4400" b="1" dirty="0" err="1">
                <a:solidFill>
                  <a:schemeClr val="tx1"/>
                </a:solidFill>
              </a:rPr>
              <a:t>الاستبانة</a:t>
            </a:r>
            <a:r>
              <a:rPr lang="ar-SA" sz="4400" b="1" dirty="0">
                <a:solidFill>
                  <a:schemeClr val="tx1"/>
                </a:solidFill>
              </a:rPr>
              <a:t> لا يشترط أن تحمل اسم المستجيب مما يحفزه على إعطاء معلومات وبيانات</a:t>
            </a:r>
          </a:p>
        </p:txBody>
      </p:sp>
      <p:sp>
        <p:nvSpPr>
          <p:cNvPr id="16" name="مستطيل مستدير الزوايا 15"/>
          <p:cNvSpPr/>
          <p:nvPr/>
        </p:nvSpPr>
        <p:spPr>
          <a:xfrm>
            <a:off x="12527280" y="8442960"/>
            <a:ext cx="10393680" cy="43281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600" b="1" dirty="0" err="1">
                <a:solidFill>
                  <a:srgbClr val="C00000"/>
                </a:solidFill>
              </a:rPr>
              <a:t>الأيجاز</a:t>
            </a:r>
            <a:endParaRPr lang="ar-SA" sz="6600" b="1" dirty="0">
              <a:solidFill>
                <a:srgbClr val="C00000"/>
              </a:solidFill>
            </a:endParaRPr>
          </a:p>
          <a:p>
            <a:pPr algn="ctr"/>
            <a:r>
              <a:rPr lang="ar-SA" sz="4800" b="1" dirty="0">
                <a:solidFill>
                  <a:schemeClr val="tx1"/>
                </a:solidFill>
              </a:rPr>
              <a:t>توفر </a:t>
            </a:r>
            <a:r>
              <a:rPr lang="ar-SA" sz="4800" b="1" dirty="0" err="1">
                <a:solidFill>
                  <a:schemeClr val="tx1"/>
                </a:solidFill>
              </a:rPr>
              <a:t>الاستبانة</a:t>
            </a:r>
            <a:r>
              <a:rPr lang="ar-SA" sz="4800" b="1" dirty="0">
                <a:solidFill>
                  <a:schemeClr val="tx1"/>
                </a:solidFill>
              </a:rPr>
              <a:t> وقتا كافيا للمستجيب أو المتعاون مع الباحث للتفكير في إجاباته مما يقلل من الضغط عليه ويدفعه إلى التدقيق فيما يدونه من بيانات ومعلومات </a:t>
            </a:r>
          </a:p>
        </p:txBody>
      </p:sp>
      <p:sp>
        <p:nvSpPr>
          <p:cNvPr id="17" name="مستطيل مستدير الزوايا 16"/>
          <p:cNvSpPr/>
          <p:nvPr/>
        </p:nvSpPr>
        <p:spPr>
          <a:xfrm>
            <a:off x="1136168" y="3840480"/>
            <a:ext cx="10933912" cy="37490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4400" b="1" dirty="0" err="1">
                <a:solidFill>
                  <a:srgbClr val="C00000"/>
                </a:solidFill>
              </a:rPr>
              <a:t>ا</a:t>
            </a:r>
            <a:r>
              <a:rPr lang="ar-SA" sz="5400" b="1" dirty="0" err="1">
                <a:solidFill>
                  <a:srgbClr val="C00000"/>
                </a:solidFill>
              </a:rPr>
              <a:t>لـــهـــدفـــيــة</a:t>
            </a:r>
            <a:endParaRPr lang="ar-SA" sz="4400" b="1" dirty="0">
              <a:solidFill>
                <a:srgbClr val="C00000"/>
              </a:solidFill>
            </a:endParaRPr>
          </a:p>
          <a:p>
            <a:r>
              <a:rPr lang="ar-SA" sz="4400" b="1" dirty="0">
                <a:solidFill>
                  <a:schemeClr val="tx1"/>
                </a:solidFill>
              </a:rPr>
              <a:t>تعد البيانات التي تتوافر عن طريق </a:t>
            </a:r>
            <a:r>
              <a:rPr lang="ar-SA" sz="4400" b="1" dirty="0" err="1">
                <a:solidFill>
                  <a:schemeClr val="tx1"/>
                </a:solidFill>
              </a:rPr>
              <a:t>الاستبانة</a:t>
            </a:r>
            <a:r>
              <a:rPr lang="ar-SA" sz="4400" b="1" dirty="0">
                <a:solidFill>
                  <a:schemeClr val="tx1"/>
                </a:solidFill>
              </a:rPr>
              <a:t> أكثر موضوعية مما تتوافر بالمقابلة أو </a:t>
            </a:r>
            <a:r>
              <a:rPr lang="ar-SA" sz="4400" b="1" dirty="0" err="1">
                <a:solidFill>
                  <a:schemeClr val="tx1"/>
                </a:solidFill>
              </a:rPr>
              <a:t>غيرها,</a:t>
            </a:r>
            <a:endParaRPr lang="ar-SA" sz="4400" b="1" dirty="0">
              <a:solidFill>
                <a:schemeClr val="tx1"/>
              </a:solidFill>
            </a:endParaRPr>
          </a:p>
          <a:p>
            <a:r>
              <a:rPr lang="ar-SA" sz="4400" b="1" dirty="0">
                <a:solidFill>
                  <a:schemeClr val="tx1"/>
                </a:solidFill>
              </a:rPr>
              <a:t>بسبب أن </a:t>
            </a:r>
            <a:r>
              <a:rPr lang="ar-SA" sz="4400" b="1" dirty="0" err="1">
                <a:solidFill>
                  <a:schemeClr val="tx1"/>
                </a:solidFill>
              </a:rPr>
              <a:t>الاستبانة</a:t>
            </a:r>
            <a:r>
              <a:rPr lang="ar-SA" sz="4400" b="1" dirty="0">
                <a:solidFill>
                  <a:schemeClr val="tx1"/>
                </a:solidFill>
              </a:rPr>
              <a:t> لا يشترط أن تحمل اسم المستجيب مما يحفزه على إعطاء معلومات وبيانات</a:t>
            </a:r>
          </a:p>
        </p:txBody>
      </p:sp>
      <p:sp>
        <p:nvSpPr>
          <p:cNvPr id="18" name="مستطيل مستدير الزوايا 17"/>
          <p:cNvSpPr/>
          <p:nvPr/>
        </p:nvSpPr>
        <p:spPr>
          <a:xfrm>
            <a:off x="953288" y="8642656"/>
            <a:ext cx="11116792" cy="41284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6000" b="1" dirty="0">
                <a:solidFill>
                  <a:srgbClr val="C00000"/>
                </a:solidFill>
              </a:rPr>
              <a:t>الــــدقــــة</a:t>
            </a:r>
            <a:endParaRPr lang="ar-SA" sz="4400" b="1" dirty="0">
              <a:solidFill>
                <a:srgbClr val="C00000"/>
              </a:solidFill>
            </a:endParaRPr>
          </a:p>
          <a:p>
            <a:r>
              <a:rPr lang="ar-SA" sz="4400" b="1" dirty="0">
                <a:solidFill>
                  <a:schemeClr val="tx1"/>
                </a:solidFill>
              </a:rPr>
              <a:t>توفر </a:t>
            </a:r>
            <a:r>
              <a:rPr lang="ar-SA" sz="4400" b="1" dirty="0" err="1">
                <a:solidFill>
                  <a:schemeClr val="tx1"/>
                </a:solidFill>
              </a:rPr>
              <a:t>الإستبانة</a:t>
            </a:r>
            <a:r>
              <a:rPr lang="ar-SA" sz="4400" b="1" dirty="0">
                <a:solidFill>
                  <a:schemeClr val="tx1"/>
                </a:solidFill>
              </a:rPr>
              <a:t> ظروف التقنين أكثر مما توفره الأدوات الأخرى </a:t>
            </a:r>
          </a:p>
          <a:p>
            <a:r>
              <a:rPr lang="ar-SA" sz="4400" b="1" dirty="0">
                <a:solidFill>
                  <a:schemeClr val="tx1"/>
                </a:solidFill>
              </a:rPr>
              <a:t>وذلك بالتقنين اللفظي وترتيب الأسئلة وتسجيل الإجابات.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خطط انسيابي: رابط 11"/>
          <p:cNvSpPr/>
          <p:nvPr/>
        </p:nvSpPr>
        <p:spPr>
          <a:xfrm>
            <a:off x="9732777" y="4502706"/>
            <a:ext cx="4695430" cy="3749040"/>
          </a:xfrm>
          <a:prstGeom prst="flowChartConnec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8000" b="1" dirty="0">
                <a:solidFill>
                  <a:srgbClr val="C00000"/>
                </a:solidFill>
              </a:rPr>
              <a:t>مكونات </a:t>
            </a:r>
            <a:r>
              <a:rPr lang="ar-SA" sz="8000" b="1" dirty="0" err="1">
                <a:solidFill>
                  <a:srgbClr val="C00000"/>
                </a:solidFill>
              </a:rPr>
              <a:t>الاستبانة</a:t>
            </a:r>
            <a:endParaRPr lang="ar-SA" sz="8000" b="1" dirty="0">
              <a:solidFill>
                <a:srgbClr val="C00000"/>
              </a:solidFill>
            </a:endParaRPr>
          </a:p>
        </p:txBody>
      </p:sp>
      <p:sp>
        <p:nvSpPr>
          <p:cNvPr id="13" name="مخطط انسيابي: رابط 12"/>
          <p:cNvSpPr/>
          <p:nvPr/>
        </p:nvSpPr>
        <p:spPr>
          <a:xfrm>
            <a:off x="14489167" y="6163866"/>
            <a:ext cx="5406127" cy="4114800"/>
          </a:xfrm>
          <a:prstGeom prst="flowChartConnec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4800" b="1" dirty="0">
                <a:solidFill>
                  <a:schemeClr val="tx1"/>
                </a:solidFill>
              </a:rPr>
              <a:t>الغرض من  الدراسة والشكر على المساعدة وطمأنته بسرية المعلومات</a:t>
            </a:r>
          </a:p>
        </p:txBody>
      </p:sp>
      <p:sp>
        <p:nvSpPr>
          <p:cNvPr id="14" name="مخطط انسيابي: رابط 13"/>
          <p:cNvSpPr/>
          <p:nvPr/>
        </p:nvSpPr>
        <p:spPr>
          <a:xfrm>
            <a:off x="13452847" y="1469946"/>
            <a:ext cx="5406127" cy="4114800"/>
          </a:xfrm>
          <a:prstGeom prst="flowChartConnec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4800" b="1" dirty="0">
                <a:solidFill>
                  <a:schemeClr val="tx1"/>
                </a:solidFill>
              </a:rPr>
              <a:t>العنوان واسم الباحث والجهة المشرفة</a:t>
            </a:r>
          </a:p>
        </p:txBody>
      </p:sp>
      <p:sp>
        <p:nvSpPr>
          <p:cNvPr id="15" name="مخطط انسيابي: رابط 14"/>
          <p:cNvSpPr/>
          <p:nvPr/>
        </p:nvSpPr>
        <p:spPr>
          <a:xfrm>
            <a:off x="4958585" y="1378506"/>
            <a:ext cx="5882640" cy="4114800"/>
          </a:xfrm>
          <a:prstGeom prst="flowChartConnec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4800" b="1" dirty="0" err="1">
                <a:solidFill>
                  <a:schemeClr val="tx1"/>
                </a:solidFill>
              </a:rPr>
              <a:t>الأسئلة </a:t>
            </a:r>
            <a:r>
              <a:rPr lang="ar-SA" sz="4800" b="1" dirty="0">
                <a:solidFill>
                  <a:schemeClr val="tx1"/>
                </a:solidFill>
              </a:rPr>
              <a:t>( العبارات) أو البنود</a:t>
            </a:r>
          </a:p>
        </p:txBody>
      </p:sp>
      <p:sp>
        <p:nvSpPr>
          <p:cNvPr id="16" name="مخطط انسيابي: رابط 15"/>
          <p:cNvSpPr/>
          <p:nvPr/>
        </p:nvSpPr>
        <p:spPr>
          <a:xfrm>
            <a:off x="9204960" y="8595360"/>
            <a:ext cx="5406127" cy="4114800"/>
          </a:xfrm>
          <a:prstGeom prst="flowChartConnec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4800" b="1" dirty="0">
                <a:solidFill>
                  <a:schemeClr val="tx1"/>
                </a:solidFill>
              </a:rPr>
              <a:t>المعلومات الشخصية والفنية عن المستجيب </a:t>
            </a:r>
          </a:p>
        </p:txBody>
      </p:sp>
      <p:sp>
        <p:nvSpPr>
          <p:cNvPr id="17" name="مخطط انسيابي: رابط 16"/>
          <p:cNvSpPr/>
          <p:nvPr/>
        </p:nvSpPr>
        <p:spPr>
          <a:xfrm>
            <a:off x="4387610" y="6102906"/>
            <a:ext cx="5406127" cy="4114800"/>
          </a:xfrm>
          <a:prstGeom prst="flowChartConnec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4800" b="1" dirty="0">
                <a:solidFill>
                  <a:schemeClr val="tx1"/>
                </a:solidFill>
              </a:rPr>
              <a:t>تعليمات الإجابة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1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1"/>
            <a:ext cx="24383999" cy="13153828"/>
          </a:xfrm>
          <a:prstGeom prst="rect">
            <a:avLst/>
          </a:prstGeom>
          <a:effectLst>
            <a:softEdge rad="635000"/>
          </a:effectLst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6032480" y="4114800"/>
            <a:ext cx="4389120" cy="1981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تحديد صفات المجتمع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16032480" y="7680960"/>
            <a:ext cx="4389120" cy="1981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صياغة الأسئلة بحيث تدور حول الأهداف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10271760" y="9662160"/>
            <a:ext cx="4389120" cy="1981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/>
              <a:t>إجراء التجارب الأولية على الاستبيان أو ما يسمي الاختبار التجريبي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4358640" y="7680960"/>
            <a:ext cx="4389120" cy="1981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تحكيم الاستبيان من ذوي الخبرة</a:t>
            </a:r>
          </a:p>
        </p:txBody>
      </p:sp>
      <p:sp>
        <p:nvSpPr>
          <p:cNvPr id="6" name="مستطيل 5"/>
          <p:cNvSpPr/>
          <p:nvPr/>
        </p:nvSpPr>
        <p:spPr>
          <a:xfrm>
            <a:off x="4358640" y="4114800"/>
            <a:ext cx="4389120" cy="1981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تحديد مدى مصداقية وثبات </a:t>
            </a:r>
            <a:r>
              <a:rPr lang="ar-SA" dirty="0" err="1"/>
              <a:t>الاستبانة</a:t>
            </a:r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10668000" y="1524000"/>
            <a:ext cx="4389120" cy="1981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/>
              <a:t>تحديد مجتمع البحث وعينة الدراسة</a:t>
            </a:r>
          </a:p>
        </p:txBody>
      </p:sp>
      <p:cxnSp>
        <p:nvCxnSpPr>
          <p:cNvPr id="22" name="رابط كسهم مستقيم 21"/>
          <p:cNvCxnSpPr/>
          <p:nvPr/>
        </p:nvCxnSpPr>
        <p:spPr>
          <a:xfrm>
            <a:off x="15057120" y="3505200"/>
            <a:ext cx="975360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رابط كسهم مستقيم 23"/>
          <p:cNvCxnSpPr/>
          <p:nvPr/>
        </p:nvCxnSpPr>
        <p:spPr>
          <a:xfrm>
            <a:off x="16032480" y="6096000"/>
            <a:ext cx="0" cy="15849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رابط كسهم مستقيم 25"/>
          <p:cNvCxnSpPr/>
          <p:nvPr/>
        </p:nvCxnSpPr>
        <p:spPr>
          <a:xfrm flipH="1">
            <a:off x="14660880" y="9662160"/>
            <a:ext cx="1371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7150" dist="38100" dir="5400000" algn="ctr" rotWithShape="0">
              <a:schemeClr val="dk1">
                <a:shade val="9000"/>
                <a:satMod val="105000"/>
                <a:alpha val="48000"/>
              </a:scheme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رابط كسهم مستقيم 27"/>
          <p:cNvCxnSpPr/>
          <p:nvPr/>
        </p:nvCxnSpPr>
        <p:spPr>
          <a:xfrm flipH="1">
            <a:off x="8747760" y="9662160"/>
            <a:ext cx="1524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7150" dist="38100" dir="5400000" algn="ctr" rotWithShape="0">
              <a:schemeClr val="dk1">
                <a:shade val="9000"/>
                <a:satMod val="105000"/>
                <a:alpha val="48000"/>
              </a:scheme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رابط كسهم مستقيم 29"/>
          <p:cNvCxnSpPr/>
          <p:nvPr/>
        </p:nvCxnSpPr>
        <p:spPr>
          <a:xfrm flipV="1">
            <a:off x="8747760" y="6096000"/>
            <a:ext cx="0" cy="15849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7150" dist="38100" dir="5400000" algn="ctr" rotWithShape="0">
              <a:schemeClr val="dk1">
                <a:shade val="9000"/>
                <a:satMod val="105000"/>
                <a:alpha val="48000"/>
              </a:scheme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مستطيل 31"/>
          <p:cNvSpPr/>
          <p:nvPr/>
        </p:nvSpPr>
        <p:spPr>
          <a:xfrm>
            <a:off x="9845040" y="4998720"/>
            <a:ext cx="4815840" cy="313944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7200" b="1" dirty="0"/>
              <a:t>خطوات تصميم الاستبيان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3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83145"/>
            <a:ext cx="24263243" cy="12389015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" name="Shape 1566"/>
          <p:cNvSpPr/>
          <p:nvPr/>
        </p:nvSpPr>
        <p:spPr>
          <a:xfrm>
            <a:off x="10984722" y="3830261"/>
            <a:ext cx="2067873" cy="3222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20000">
                <a:solidFill>
                  <a:srgbClr val="A0BC35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20000" dirty="0">
                <a:solidFill>
                  <a:schemeClr val="accent4"/>
                </a:solidFill>
              </a:rPr>
              <a:t></a:t>
            </a:r>
          </a:p>
        </p:txBody>
      </p:sp>
      <p:sp>
        <p:nvSpPr>
          <p:cNvPr id="1568" name="Shape 1568"/>
          <p:cNvSpPr/>
          <p:nvPr/>
        </p:nvSpPr>
        <p:spPr>
          <a:xfrm>
            <a:off x="7645697" y="7046151"/>
            <a:ext cx="9230828" cy="2513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45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7200" b="1" dirty="0">
                <a:solidFill>
                  <a:srgbClr val="FFC000"/>
                </a:solidFill>
              </a:rPr>
              <a:t>انتهى</a:t>
            </a:r>
            <a:r>
              <a:rPr lang="ar-SA" sz="4500" b="1" dirty="0">
                <a:solidFill>
                  <a:srgbClr val="FFC000"/>
                </a:solidFill>
              </a:rPr>
              <a:t> </a:t>
            </a:r>
            <a:r>
              <a:rPr lang="ar-SA" sz="6600" b="1" dirty="0">
                <a:solidFill>
                  <a:srgbClr val="FFC000"/>
                </a:solidFill>
              </a:rPr>
              <a:t> الدرس</a:t>
            </a:r>
            <a:endParaRPr lang="ar-SA" sz="4500" b="1" dirty="0">
              <a:solidFill>
                <a:srgbClr val="FFC000"/>
              </a:solidFill>
            </a:endParaRPr>
          </a:p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endParaRPr lang="ar-SA" dirty="0"/>
          </a:p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500" b="1" dirty="0">
                <a:solidFill>
                  <a:srgbClr val="FFC000"/>
                </a:solidFill>
              </a:rPr>
              <a:t>لا إله إلا الله</a:t>
            </a:r>
            <a:endParaRPr sz="4500" b="1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1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703b50e3c4587454e89b86efc2e4dd77b783a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 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1032</TotalTime>
  <Words>254</Words>
  <Application>Microsoft Office PowerPoint</Application>
  <PresentationFormat>مخصص</PresentationFormat>
  <Paragraphs>49</Paragraphs>
  <Slides>10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تدفق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 7</dc:creator>
  <cp:lastModifiedBy>فارس الحربي</cp:lastModifiedBy>
  <cp:revision>164</cp:revision>
  <dcterms:modified xsi:type="dcterms:W3CDTF">2022-01-26T16:43:35Z</dcterms:modified>
</cp:coreProperties>
</file>