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7" r:id="rId2"/>
    <p:sldId id="256" r:id="rId3"/>
    <p:sldId id="260" r:id="rId4"/>
    <p:sldId id="258" r:id="rId5"/>
    <p:sldId id="261" r:id="rId6"/>
    <p:sldId id="262" r:id="rId7"/>
    <p:sldId id="263" r:id="rId8"/>
    <p:sldId id="264" r:id="rId9"/>
    <p:sldId id="265" r:id="rId10"/>
  </p:sldIdLst>
  <p:sldSz cx="24384000" cy="13716000"/>
  <p:notesSz cx="6858000" cy="9144000"/>
  <p:defaultTextStyle>
    <a:lvl1pPr algn="ctr" defTabSz="584200">
      <a:defRPr sz="5000">
        <a:latin typeface="+mn-lt"/>
        <a:ea typeface="+mn-ea"/>
        <a:cs typeface="+mn-cs"/>
        <a:sym typeface="Helvetica Light"/>
      </a:defRPr>
    </a:lvl1pPr>
    <a:lvl2pPr indent="228600" algn="ctr" defTabSz="584200">
      <a:defRPr sz="5000">
        <a:latin typeface="+mn-lt"/>
        <a:ea typeface="+mn-ea"/>
        <a:cs typeface="+mn-cs"/>
        <a:sym typeface="Helvetica Light"/>
      </a:defRPr>
    </a:lvl2pPr>
    <a:lvl3pPr indent="457200" algn="ctr" defTabSz="584200">
      <a:defRPr sz="5000">
        <a:latin typeface="+mn-lt"/>
        <a:ea typeface="+mn-ea"/>
        <a:cs typeface="+mn-cs"/>
        <a:sym typeface="Helvetica Light"/>
      </a:defRPr>
    </a:lvl3pPr>
    <a:lvl4pPr indent="685800" algn="ctr" defTabSz="584200">
      <a:defRPr sz="5000">
        <a:latin typeface="+mn-lt"/>
        <a:ea typeface="+mn-ea"/>
        <a:cs typeface="+mn-cs"/>
        <a:sym typeface="Helvetica Light"/>
      </a:defRPr>
    </a:lvl4pPr>
    <a:lvl5pPr indent="914400" algn="ctr" defTabSz="584200">
      <a:defRPr sz="5000">
        <a:latin typeface="+mn-lt"/>
        <a:ea typeface="+mn-ea"/>
        <a:cs typeface="+mn-cs"/>
        <a:sym typeface="Helvetica Light"/>
      </a:defRPr>
    </a:lvl5pPr>
    <a:lvl6pPr indent="1143000" algn="ctr" defTabSz="584200">
      <a:defRPr sz="5000">
        <a:latin typeface="+mn-lt"/>
        <a:ea typeface="+mn-ea"/>
        <a:cs typeface="+mn-cs"/>
        <a:sym typeface="Helvetica Light"/>
      </a:defRPr>
    </a:lvl6pPr>
    <a:lvl7pPr indent="1371600" algn="ctr" defTabSz="584200">
      <a:defRPr sz="5000">
        <a:latin typeface="+mn-lt"/>
        <a:ea typeface="+mn-ea"/>
        <a:cs typeface="+mn-cs"/>
        <a:sym typeface="Helvetica Light"/>
      </a:defRPr>
    </a:lvl7pPr>
    <a:lvl8pPr indent="1600200" algn="ctr" defTabSz="584200">
      <a:defRPr sz="5000">
        <a:latin typeface="+mn-lt"/>
        <a:ea typeface="+mn-ea"/>
        <a:cs typeface="+mn-cs"/>
        <a:sym typeface="Helvetica Light"/>
      </a:defRPr>
    </a:lvl8pPr>
    <a:lvl9pPr indent="1828800" algn="ctr" defTabSz="584200">
      <a:defRPr sz="50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2" d="100"/>
          <a:sy n="32" d="100"/>
        </p:scale>
        <p:origin x="912" y="96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9" d="100"/>
        <a:sy n="2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92269248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vis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1760268" y="-190110"/>
            <a:ext cx="668618" cy="1270001"/>
          </a:xfrm>
          <a:prstGeom prst="roundRect">
            <a:avLst>
              <a:gd name="adj" fmla="val 20716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21869469" y="215921"/>
            <a:ext cx="450216" cy="4476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normAutofit/>
          </a:bodyPr>
          <a:lstStyle>
            <a:lvl1pPr>
              <a:defRPr sz="2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algn="ctr" defTabSz="584200">
        <a:defRPr sz="112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112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112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112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112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112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112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112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11200">
          <a:latin typeface="+mn-lt"/>
          <a:ea typeface="+mn-ea"/>
          <a:cs typeface="+mn-cs"/>
          <a:sym typeface="Helvetica Light"/>
        </a:defRPr>
      </a:lvl9pPr>
    </p:titleStyle>
    <p:bodyStyle>
      <a:lvl1pPr marL="617361" indent="-617361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1pPr>
      <a:lvl2pPr marL="691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2pPr>
      <a:lvl3pPr marL="1135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3pPr>
      <a:lvl4pPr marL="1580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4pPr>
      <a:lvl5pPr marL="2024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5pPr>
      <a:lvl6pPr marL="2469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6pPr>
      <a:lvl7pPr marL="2913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7pPr>
      <a:lvl8pPr marL="3358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8pPr>
      <a:lvl9pPr marL="3802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9pPr>
    </p:bodyStyle>
    <p:otherStyle>
      <a:lvl1pPr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1pPr>
      <a:lvl2pPr indent="2286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2pPr>
      <a:lvl3pPr indent="4572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3pPr>
      <a:lvl4pPr indent="6858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4pPr>
      <a:lvl5pPr indent="9144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5pPr>
      <a:lvl6pPr indent="11430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6pPr>
      <a:lvl7pPr indent="13716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7pPr>
      <a:lvl8pPr indent="16002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8pPr>
      <a:lvl9pPr indent="18288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0" name="Shape 20"/>
          <p:cNvSpPr/>
          <p:nvPr/>
        </p:nvSpPr>
        <p:spPr>
          <a:xfrm>
            <a:off x="1698127" y="5907383"/>
            <a:ext cx="20965098" cy="2221121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>
                <a:solidFill>
                  <a:schemeClr val="bg1"/>
                </a:solidFill>
              </a:rPr>
              <a:t>يتبع في البحث العلمي عدة خطوات متتابعة مترابطة تتميز بالتناسق والتنظيم والوضوح وهذا يساعد الباحث على :</a:t>
            </a:r>
          </a:p>
          <a:p>
            <a:pPr lvl="0">
              <a:lnSpc>
                <a:spcPct val="100000"/>
              </a:lnSpc>
              <a:buFont typeface="Arial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ar-SA" sz="3600" b="1" dirty="0">
                <a:solidFill>
                  <a:schemeClr val="bg1"/>
                </a:solidFill>
              </a:rPr>
              <a:t>تنظيم أفكاره وجهده .</a:t>
            </a:r>
          </a:p>
          <a:p>
            <a:pPr lvl="0">
              <a:lnSpc>
                <a:spcPct val="100000"/>
              </a:lnSpc>
              <a:buFont typeface="Arial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ar-SA" sz="3600" b="1" dirty="0">
                <a:solidFill>
                  <a:schemeClr val="bg1"/>
                </a:solidFill>
              </a:rPr>
              <a:t> يسهل عملية متابعة وتقييم تلك الجهود من </a:t>
            </a:r>
            <a:r>
              <a:rPr lang="ar-SA" sz="3200" b="1" dirty="0">
                <a:solidFill>
                  <a:schemeClr val="bg1"/>
                </a:solidFill>
              </a:rPr>
              <a:t>قبل المعلم المشرف على البحث</a:t>
            </a:r>
            <a:r>
              <a:rPr lang="ar-SA" sz="3600" b="1" dirty="0">
                <a:solidFill>
                  <a:schemeClr val="bg1"/>
                </a:solidFill>
              </a:rPr>
              <a:t> </a:t>
            </a:r>
            <a:r>
              <a:rPr lang="ar-SA" dirty="0"/>
              <a:t>.</a:t>
            </a:r>
            <a:endParaRPr sz="4000">
              <a:solidFill>
                <a:srgbClr val="656565"/>
              </a:solidFill>
            </a:endParaRPr>
          </a:p>
        </p:txBody>
      </p:sp>
      <p:sp>
        <p:nvSpPr>
          <p:cNvPr id="8" name="Shape 13"/>
          <p:cNvSpPr/>
          <p:nvPr/>
        </p:nvSpPr>
        <p:spPr>
          <a:xfrm>
            <a:off x="7028846" y="1902940"/>
            <a:ext cx="10655318" cy="1625601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>
            <a:spAutoFit/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ar-SA" sz="10000" dirty="0">
                <a:solidFill>
                  <a:srgbClr val="53585F"/>
                </a:solidFill>
              </a:rPr>
              <a:t>تمهيد</a:t>
            </a:r>
            <a:endParaRPr sz="10000">
              <a:solidFill>
                <a:srgbClr val="53585F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مستدير الزوايا 8"/>
          <p:cNvSpPr/>
          <p:nvPr/>
        </p:nvSpPr>
        <p:spPr>
          <a:xfrm>
            <a:off x="18362141" y="1482587"/>
            <a:ext cx="5387545" cy="7044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المرحلة</a:t>
            </a:r>
          </a:p>
        </p:txBody>
      </p:sp>
      <p:sp>
        <p:nvSpPr>
          <p:cNvPr id="11" name="Shape 13"/>
          <p:cNvSpPr/>
          <p:nvPr/>
        </p:nvSpPr>
        <p:spPr>
          <a:xfrm>
            <a:off x="543698" y="656590"/>
            <a:ext cx="23205988" cy="656590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0800" tIns="50800" rIns="50800" bIns="50800" anchor="ctr">
            <a:spAutoFit/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3600" b="1" dirty="0"/>
              <a:t>يمر الباحث الذي يستخدم منهج البحث العلمي , بالخطوات الأساسية التالية وكل خطوة تحتاج إلى مهارات لابد أن ينجزها الطالب بدقة ومهارة وهي :-</a:t>
            </a:r>
            <a:endParaRPr sz="25000" b="1">
              <a:solidFill>
                <a:srgbClr val="53585F"/>
              </a:solidFill>
            </a:endParaRPr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18362141" y="2187035"/>
            <a:ext cx="5387545" cy="1140268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الأولى : تحديد مشكلة البحث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ar-SA" sz="3200" b="1" dirty="0">
              <a:solidFill>
                <a:srgbClr val="FF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الثانية</a:t>
            </a:r>
            <a:r>
              <a:rPr kumimoji="0" lang="ar-SA" sz="3200" b="1" i="0" u="none" strike="noStrike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: القراءة الاستطلاعية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ar-SA" sz="3200" b="1" baseline="0" dirty="0">
              <a:solidFill>
                <a:srgbClr val="FF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الثالثة : إعداد خطة البحث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ar-SA" sz="3200" b="1" baseline="0" dirty="0">
              <a:solidFill>
                <a:srgbClr val="FF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الرابعة : إعداد الإطار النظري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baseline="0" dirty="0">
                <a:solidFill>
                  <a:srgbClr val="FF0000"/>
                </a:solidFill>
              </a:rPr>
              <a:t>إعداد</a:t>
            </a:r>
            <a:r>
              <a:rPr lang="ar-SA" sz="3200" b="1" dirty="0">
                <a:solidFill>
                  <a:srgbClr val="FF0000"/>
                </a:solidFill>
              </a:rPr>
              <a:t> الدراسات السابقة للبحث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0000"/>
                </a:solidFill>
              </a:rPr>
              <a:t>الخامسة : تحديد إجراءات البحث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0000"/>
                </a:solidFill>
              </a:rPr>
              <a:t>السادسة : عرض نتائج البحث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0000"/>
                </a:solidFill>
              </a:rPr>
              <a:t>وتفسيرها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0000"/>
                </a:solidFill>
              </a:rPr>
              <a:t>السابعة : إعداد قائمة بالمراجع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والمصادر وإعداد الملاحق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ar-SA" sz="3200" b="1" dirty="0">
              <a:solidFill>
                <a:srgbClr val="FF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الثامنة : تصميم البحث وإخراجه في 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صورته النهائية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0000"/>
                </a:solidFill>
              </a:rPr>
              <a:t>التاسعة : مناقشة البحث</a:t>
            </a: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مستطيل مستدير الزوايا 17"/>
          <p:cNvSpPr/>
          <p:nvPr/>
        </p:nvSpPr>
        <p:spPr>
          <a:xfrm>
            <a:off x="543698" y="1482587"/>
            <a:ext cx="17314362" cy="7044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المهارة المطلوبة لإنجاز هذه المرحلة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543698" y="2496065"/>
            <a:ext cx="17314362" cy="1043362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0" latinLnBrk="1" hangingPunct="0"/>
            <a:r>
              <a:rPr lang="ar-SA" sz="2800" b="1" dirty="0">
                <a:solidFill>
                  <a:srgbClr val="00B0F0"/>
                </a:solidFill>
              </a:rPr>
              <a:t>ت</a:t>
            </a:r>
            <a:r>
              <a:rPr lang="ar-SA" sz="2800" b="1" dirty="0">
                <a:solidFill>
                  <a:srgbClr val="FF0000"/>
                </a:solidFill>
              </a:rPr>
              <a:t>حديد موضوع البحث , واختيار المشكلة التي يريد إخضاعها للبحث , وصياغتها بدقة .</a:t>
            </a:r>
          </a:p>
          <a:p>
            <a:pPr rtl="0" latinLnBrk="1" hangingPunct="0"/>
            <a:endParaRPr lang="ar-SA" sz="28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2800" b="1" dirty="0">
                <a:solidFill>
                  <a:srgbClr val="FF0000"/>
                </a:solidFill>
              </a:rPr>
              <a:t>جمع المعلومات عن موضوع البحث .ومراجعة البحوث والدراسات السابقة .</a:t>
            </a:r>
          </a:p>
          <a:p>
            <a:pPr rtl="0" latinLnBrk="1" hangingPunct="0"/>
            <a:endParaRPr lang="ar-SA" sz="28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2800" b="1" dirty="0">
                <a:solidFill>
                  <a:srgbClr val="FF0000"/>
                </a:solidFill>
              </a:rPr>
              <a:t>تصميم خطة البحث من حيث ( تحديد عنوان البحث – إعداد المقدمة – تحديد المشكلة – تحديد أهمية البحث – وأهدافه _ صياغة فرضياته </a:t>
            </a:r>
          </a:p>
          <a:p>
            <a:pPr rtl="0" latinLnBrk="1" hangingPunct="0"/>
            <a:r>
              <a:rPr lang="ar-SA" sz="2800" b="1" dirty="0">
                <a:solidFill>
                  <a:srgbClr val="FF0000"/>
                </a:solidFill>
              </a:rPr>
              <a:t>– تحديد منهج البحث..... الخ</a:t>
            </a:r>
          </a:p>
          <a:p>
            <a:pPr rtl="0" latinLnBrk="1" hangingPunct="0"/>
            <a:endParaRPr lang="ar-SA" sz="28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2800" b="1" dirty="0">
                <a:solidFill>
                  <a:srgbClr val="FF0000"/>
                </a:solidFill>
              </a:rPr>
              <a:t>إعداد خلفية نظرية وعلمية بموضوع البحث مبسطة</a:t>
            </a:r>
            <a:endParaRPr lang="ar-SA" sz="14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مراجعة البحوث السابقة</a:t>
            </a:r>
          </a:p>
          <a:p>
            <a:pPr rtl="0" latinLnBrk="1" hangingPunct="0"/>
            <a:endParaRPr lang="ar-SA" sz="32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تطبيق الجانب العملي للبحث</a:t>
            </a:r>
          </a:p>
          <a:p>
            <a:pPr rtl="0" latinLnBrk="1" hangingPunct="0"/>
            <a:endParaRPr lang="ar-SA" sz="3200" b="1" dirty="0">
              <a:solidFill>
                <a:srgbClr val="FF0000"/>
              </a:solidFill>
            </a:endParaRPr>
          </a:p>
          <a:p>
            <a:pPr rtl="0" latinLnBrk="1" hangingPunct="0"/>
            <a:endParaRPr lang="en-US" sz="32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إعداد خلاصة نتائج البحث وإعداد التوصيات والمقترحات</a:t>
            </a:r>
          </a:p>
          <a:p>
            <a:pPr rtl="0" latinLnBrk="1" hangingPunct="0"/>
            <a:endParaRPr lang="ar-SA" sz="32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توثيق المراجع والمصادر التي استخدمها في بحثه , وحصر الملاحق الخاصة بالبحث مثل الاستبيانات</a:t>
            </a:r>
          </a:p>
          <a:p>
            <a:pPr rtl="0" latinLnBrk="1" hangingPunct="0"/>
            <a:endParaRPr lang="ar-SA" sz="3200" b="1" dirty="0">
              <a:solidFill>
                <a:srgbClr val="FF0000"/>
              </a:solidFill>
            </a:endParaRPr>
          </a:p>
          <a:p>
            <a:pPr rtl="0" latinLnBrk="1" hangingPunct="0"/>
            <a:endParaRPr lang="en-US" sz="32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إخراج البحث في صورته النهائية وتصميم صفحة العنوان وإعداد قائمة المحتويات</a:t>
            </a:r>
          </a:p>
          <a:p>
            <a:pPr rtl="0" latinLnBrk="1" hangingPunct="0"/>
            <a:endParaRPr lang="ar-SA" sz="3200" b="1" dirty="0">
              <a:solidFill>
                <a:srgbClr val="FF0000"/>
              </a:solidFill>
            </a:endParaRPr>
          </a:p>
          <a:p>
            <a:pPr rtl="0" latinLnBrk="1" hangingPunct="0"/>
            <a:endParaRPr lang="ar-SA" sz="32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إعداد ملخص للبحث وتقديمه في عرض تقديمي أمام الطلاب</a:t>
            </a:r>
            <a:r>
              <a:rPr lang="ar-SA" sz="3200" dirty="0">
                <a:solidFill>
                  <a:srgbClr val="C00000"/>
                </a:solidFill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8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3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56" name="Shape 56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2"/>
                </a:solidFill>
              </a:rPr>
              <a:t></a:t>
            </a:r>
          </a:p>
        </p:txBody>
      </p:sp>
      <p:sp>
        <p:nvSpPr>
          <p:cNvPr id="57" name="Shape 57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solidFill>
            <a:srgbClr val="53585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3000572" y="1864254"/>
            <a:ext cx="19053053" cy="1015663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600" b="1" dirty="0">
                <a:solidFill>
                  <a:srgbClr val="FF0000"/>
                </a:solidFill>
              </a:rPr>
              <a:t>نشاط</a:t>
            </a:r>
            <a:endParaRPr sz="6600" b="1">
              <a:solidFill>
                <a:srgbClr val="FF0000"/>
              </a:solidFill>
            </a:endParaRPr>
          </a:p>
        </p:txBody>
      </p:sp>
      <p:sp>
        <p:nvSpPr>
          <p:cNvPr id="60" name="Shape 60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39" name="Shape 58"/>
          <p:cNvSpPr/>
          <p:nvPr/>
        </p:nvSpPr>
        <p:spPr>
          <a:xfrm>
            <a:off x="2890076" y="11001375"/>
            <a:ext cx="19053053" cy="553998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>
                <a:solidFill>
                  <a:srgbClr val="FF0000"/>
                </a:solidFill>
              </a:rPr>
              <a:t>حدد في المخطط الذي أمامك خطوات البحث العلمي مرتبه حسب تسلسلها المنطقي</a:t>
            </a:r>
            <a:endParaRPr sz="102800" b="1">
              <a:solidFill>
                <a:srgbClr val="FF0000"/>
              </a:solidFill>
            </a:endParaRPr>
          </a:p>
        </p:txBody>
      </p:sp>
      <p:sp>
        <p:nvSpPr>
          <p:cNvPr id="40" name="Shape 98"/>
          <p:cNvSpPr/>
          <p:nvPr/>
        </p:nvSpPr>
        <p:spPr>
          <a:xfrm>
            <a:off x="13939401" y="5640629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........................</a:t>
            </a:r>
          </a:p>
        </p:txBody>
      </p:sp>
      <p:sp>
        <p:nvSpPr>
          <p:cNvPr id="41" name="Shape 98"/>
          <p:cNvSpPr/>
          <p:nvPr/>
        </p:nvSpPr>
        <p:spPr>
          <a:xfrm>
            <a:off x="5295464" y="3547696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........................</a:t>
            </a:r>
          </a:p>
        </p:txBody>
      </p:sp>
      <p:sp>
        <p:nvSpPr>
          <p:cNvPr id="42" name="Shape 98"/>
          <p:cNvSpPr/>
          <p:nvPr/>
        </p:nvSpPr>
        <p:spPr>
          <a:xfrm>
            <a:off x="12210614" y="3547696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........................</a:t>
            </a:r>
            <a:endParaRPr/>
          </a:p>
        </p:txBody>
      </p:sp>
      <p:sp>
        <p:nvSpPr>
          <p:cNvPr id="43" name="Shape 98"/>
          <p:cNvSpPr/>
          <p:nvPr/>
        </p:nvSpPr>
        <p:spPr>
          <a:xfrm>
            <a:off x="19125764" y="3547696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</a:t>
            </a:r>
            <a:endParaRPr/>
          </a:p>
        </p:txBody>
      </p:sp>
      <p:sp>
        <p:nvSpPr>
          <p:cNvPr id="44" name="Shape 98"/>
          <p:cNvSpPr/>
          <p:nvPr/>
        </p:nvSpPr>
        <p:spPr>
          <a:xfrm>
            <a:off x="7024251" y="5640629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........................</a:t>
            </a:r>
          </a:p>
        </p:txBody>
      </p:sp>
      <p:sp>
        <p:nvSpPr>
          <p:cNvPr id="45" name="Shape 98"/>
          <p:cNvSpPr/>
          <p:nvPr/>
        </p:nvSpPr>
        <p:spPr>
          <a:xfrm>
            <a:off x="10481826" y="8065108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خطوات البحث</a:t>
            </a:r>
          </a:p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العلمي</a:t>
            </a:r>
            <a:endParaRPr/>
          </a:p>
        </p:txBody>
      </p:sp>
      <p:sp>
        <p:nvSpPr>
          <p:cNvPr id="46" name="Shape 98"/>
          <p:cNvSpPr/>
          <p:nvPr/>
        </p:nvSpPr>
        <p:spPr>
          <a:xfrm>
            <a:off x="15668189" y="3547696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</a:t>
            </a:r>
            <a:endParaRPr/>
          </a:p>
        </p:txBody>
      </p:sp>
      <p:sp>
        <p:nvSpPr>
          <p:cNvPr id="47" name="Shape 98"/>
          <p:cNvSpPr/>
          <p:nvPr/>
        </p:nvSpPr>
        <p:spPr>
          <a:xfrm>
            <a:off x="10481826" y="5640629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........................</a:t>
            </a:r>
          </a:p>
        </p:txBody>
      </p:sp>
      <p:sp>
        <p:nvSpPr>
          <p:cNvPr id="48" name="Shape 98"/>
          <p:cNvSpPr/>
          <p:nvPr/>
        </p:nvSpPr>
        <p:spPr>
          <a:xfrm>
            <a:off x="1837889" y="3547696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</a:t>
            </a:r>
          </a:p>
        </p:txBody>
      </p:sp>
      <p:sp>
        <p:nvSpPr>
          <p:cNvPr id="49" name="Shape 98"/>
          <p:cNvSpPr/>
          <p:nvPr/>
        </p:nvSpPr>
        <p:spPr>
          <a:xfrm>
            <a:off x="8753039" y="3547696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60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4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3000572" y="2854853"/>
            <a:ext cx="19053053" cy="609601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dirty="0">
                <a:solidFill>
                  <a:srgbClr val="656565"/>
                </a:solidFill>
              </a:rPr>
              <a:t>مشكلة البحث ( </a:t>
            </a:r>
            <a:r>
              <a:rPr lang="ar-SA" sz="4000" b="1" dirty="0">
                <a:solidFill>
                  <a:srgbClr val="FF0000"/>
                </a:solidFill>
              </a:rPr>
              <a:t>تحديد موضوع البحث </a:t>
            </a:r>
            <a:r>
              <a:rPr lang="ar-SA" sz="4000" dirty="0">
                <a:solidFill>
                  <a:srgbClr val="656565"/>
                </a:solidFill>
              </a:rPr>
              <a:t>)</a:t>
            </a:r>
            <a:endParaRPr sz="4000">
              <a:solidFill>
                <a:srgbClr val="656565"/>
              </a:solidFill>
            </a:endParaRPr>
          </a:p>
        </p:txBody>
      </p:sp>
      <p:sp>
        <p:nvSpPr>
          <p:cNvPr id="28" name="Shape 28"/>
          <p:cNvSpPr/>
          <p:nvPr/>
        </p:nvSpPr>
        <p:spPr>
          <a:xfrm>
            <a:off x="2737071" y="29288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 29"/>
          <p:cNvSpPr/>
          <p:nvPr/>
        </p:nvSpPr>
        <p:spPr>
          <a:xfrm>
            <a:off x="1837889" y="29735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53585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31" name="Shape 31"/>
          <p:cNvSpPr/>
          <p:nvPr/>
        </p:nvSpPr>
        <p:spPr>
          <a:xfrm>
            <a:off x="1504803" y="10985102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 32"/>
          <p:cNvSpPr/>
          <p:nvPr/>
        </p:nvSpPr>
        <p:spPr>
          <a:xfrm>
            <a:off x="1765163" y="11205410"/>
            <a:ext cx="695702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</a:t>
            </a:r>
          </a:p>
        </p:txBody>
      </p:sp>
      <p:sp>
        <p:nvSpPr>
          <p:cNvPr id="33" name="Shape 33"/>
          <p:cNvSpPr/>
          <p:nvPr/>
        </p:nvSpPr>
        <p:spPr>
          <a:xfrm>
            <a:off x="3079603" y="10985102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346376" y="11205410"/>
            <a:ext cx="682878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</a:t>
            </a:r>
          </a:p>
        </p:txBody>
      </p:sp>
      <p:sp>
        <p:nvSpPr>
          <p:cNvPr id="35" name="Shape 35"/>
          <p:cNvSpPr/>
          <p:nvPr/>
        </p:nvSpPr>
        <p:spPr>
          <a:xfrm>
            <a:off x="4656363" y="10985102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916723" y="11205410"/>
            <a:ext cx="695702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</a:t>
            </a:r>
          </a:p>
        </p:txBody>
      </p:sp>
      <p:sp>
        <p:nvSpPr>
          <p:cNvPr id="37" name="Shape 37"/>
          <p:cNvSpPr/>
          <p:nvPr/>
        </p:nvSpPr>
        <p:spPr>
          <a:xfrm>
            <a:off x="6233122" y="10985102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 38"/>
          <p:cNvSpPr/>
          <p:nvPr/>
        </p:nvSpPr>
        <p:spPr>
          <a:xfrm>
            <a:off x="6549358" y="11205410"/>
            <a:ext cx="583951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</a:t>
            </a:r>
          </a:p>
        </p:txBody>
      </p:sp>
      <p:sp>
        <p:nvSpPr>
          <p:cNvPr id="39" name="Shape 39"/>
          <p:cNvSpPr/>
          <p:nvPr/>
        </p:nvSpPr>
        <p:spPr>
          <a:xfrm>
            <a:off x="7816195" y="10985102"/>
            <a:ext cx="1187847" cy="1187848"/>
          </a:xfrm>
          <a:prstGeom prst="roundRect">
            <a:avLst>
              <a:gd name="adj" fmla="val 20667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 40"/>
          <p:cNvSpPr/>
          <p:nvPr/>
        </p:nvSpPr>
        <p:spPr>
          <a:xfrm>
            <a:off x="8089379" y="11205410"/>
            <a:ext cx="670054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</a:t>
            </a:r>
          </a:p>
        </p:txBody>
      </p:sp>
      <p:sp>
        <p:nvSpPr>
          <p:cNvPr id="41" name="Shape 41"/>
          <p:cNvSpPr/>
          <p:nvPr/>
        </p:nvSpPr>
        <p:spPr>
          <a:xfrm>
            <a:off x="9400213" y="10985102"/>
            <a:ext cx="1187847" cy="1187848"/>
          </a:xfrm>
          <a:prstGeom prst="roundRect">
            <a:avLst>
              <a:gd name="adj" fmla="val 20667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9654161" y="11205410"/>
            <a:ext cx="708526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</a:t>
            </a:r>
          </a:p>
        </p:txBody>
      </p:sp>
      <p:sp>
        <p:nvSpPr>
          <p:cNvPr id="49" name="Shape 49"/>
          <p:cNvSpPr/>
          <p:nvPr/>
        </p:nvSpPr>
        <p:spPr>
          <a:xfrm>
            <a:off x="1714049" y="4086904"/>
            <a:ext cx="10676740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50" name="Shape 26"/>
          <p:cNvSpPr/>
          <p:nvPr/>
        </p:nvSpPr>
        <p:spPr>
          <a:xfrm>
            <a:off x="1061533" y="6000248"/>
            <a:ext cx="19053053" cy="3826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>
                <a:solidFill>
                  <a:srgbClr val="FF0000"/>
                </a:solidFill>
              </a:rPr>
              <a:t>ما معنى كلمة مشكلة ؟</a:t>
            </a:r>
          </a:p>
          <a:p>
            <a:pPr lvl="0" algn="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/>
              <a:t>سؤال يحتاج إلى توضيح وإجابة .</a:t>
            </a:r>
          </a:p>
          <a:p>
            <a:pPr lvl="0" algn="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>
                <a:solidFill>
                  <a:srgbClr val="FF0000"/>
                </a:solidFill>
              </a:rPr>
              <a:t>مثال : ما هو تأثير البرامج التلفزيونية على برامج الأطفال .</a:t>
            </a:r>
          </a:p>
          <a:p>
            <a:pPr lvl="0" algn="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/>
              <a:t>أو هي موقف غامض ويحتاج إلى إيضاح وتفسير .</a:t>
            </a:r>
            <a:endParaRPr lang="ar-SA" b="1" dirty="0"/>
          </a:p>
          <a:p>
            <a:pPr lvl="0" algn="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>
                <a:solidFill>
                  <a:srgbClr val="FF0000"/>
                </a:solidFill>
              </a:rPr>
              <a:t>مثال : تأخر معاملات المراجعين في أحد الدائرات الحكومية بالرغم من كثرة الموظفين</a:t>
            </a:r>
            <a:endParaRPr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9" grpId="0" animBg="1"/>
      <p:bldP spid="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5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94" name="Shape 94"/>
          <p:cNvSpPr/>
          <p:nvPr/>
        </p:nvSpPr>
        <p:spPr>
          <a:xfrm>
            <a:off x="3000572" y="1864254"/>
            <a:ext cx="19053053" cy="738664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800" b="1" dirty="0">
                <a:solidFill>
                  <a:srgbClr val="FF0000"/>
                </a:solidFill>
              </a:rPr>
              <a:t>مصادر الحصول على المشكلة</a:t>
            </a:r>
            <a:endParaRPr sz="4800" b="1">
              <a:solidFill>
                <a:srgbClr val="FF0000"/>
              </a:solidFill>
            </a:endParaRPr>
          </a:p>
        </p:txBody>
      </p:sp>
      <p:sp>
        <p:nvSpPr>
          <p:cNvPr id="96" name="Shape 96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4" name="Shape 114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FB873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3"/>
                </a:solidFill>
              </a:rPr>
              <a:t></a:t>
            </a:r>
          </a:p>
        </p:txBody>
      </p:sp>
      <p:sp>
        <p:nvSpPr>
          <p:cNvPr id="23" name="مستطيل مستدير الزوايا 22"/>
          <p:cNvSpPr/>
          <p:nvPr/>
        </p:nvSpPr>
        <p:spPr>
          <a:xfrm>
            <a:off x="15544800" y="4086225"/>
            <a:ext cx="7762995" cy="2338937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الخبرة الشخصية واهتمامات الباحث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ar-SA" sz="3200" b="1" dirty="0">
              <a:solidFill>
                <a:srgbClr val="FF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4" name="مستطيل مستدير الزوايا 23"/>
          <p:cNvSpPr/>
          <p:nvPr/>
        </p:nvSpPr>
        <p:spPr>
          <a:xfrm>
            <a:off x="8153280" y="8172450"/>
            <a:ext cx="7762995" cy="2202730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الأبحاث السابقة من خلال الدراسات والاطلاع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000" b="1" dirty="0">
                <a:solidFill>
                  <a:srgbClr val="FF0000"/>
                </a:solidFill>
              </a:rPr>
              <a:t>على توصيات البحوث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000" b="1" dirty="0">
                <a:solidFill>
                  <a:srgbClr val="FF0000"/>
                </a:solidFill>
              </a:rPr>
              <a:t> </a:t>
            </a:r>
            <a:endParaRPr kumimoji="0" lang="ar-SA" sz="4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5" name="مستطيل مستدير الزوايا 24"/>
          <p:cNvSpPr/>
          <p:nvPr/>
        </p:nvSpPr>
        <p:spPr>
          <a:xfrm>
            <a:off x="790575" y="4086225"/>
            <a:ext cx="7762995" cy="2202730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000" b="1" dirty="0">
                <a:solidFill>
                  <a:srgbClr val="FF0000"/>
                </a:solidFill>
              </a:rPr>
              <a:t>القراءات والدراسات المختلفة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من</a:t>
            </a:r>
            <a:r>
              <a:rPr kumimoji="0" lang="ar-SA" sz="4000" b="1" i="0" u="none" strike="noStrike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خلال القراءة والإطلاع يستطيع تحديد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000" b="1" baseline="0" dirty="0">
                <a:solidFill>
                  <a:srgbClr val="FF0000"/>
                </a:solidFill>
              </a:rPr>
              <a:t>مشكلة</a:t>
            </a:r>
            <a:r>
              <a:rPr lang="ar-SA" sz="4000" b="1" dirty="0">
                <a:solidFill>
                  <a:srgbClr val="FF0000"/>
                </a:solidFill>
              </a:rPr>
              <a:t> وموضوع </a:t>
            </a:r>
            <a:r>
              <a:rPr lang="ar-SA" sz="4000" b="1" dirty="0" err="1">
                <a:solidFill>
                  <a:srgbClr val="FF0000"/>
                </a:solidFill>
              </a:rPr>
              <a:t>بحثة</a:t>
            </a:r>
            <a:endParaRPr kumimoji="0" lang="ar-SA" sz="4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6" name="سهم إلى اليسار واليمين والأعلى 25"/>
          <p:cNvSpPr/>
          <p:nvPr/>
        </p:nvSpPr>
        <p:spPr>
          <a:xfrm rot="10800000">
            <a:off x="9515475" y="4829175"/>
            <a:ext cx="5257800" cy="2971800"/>
          </a:xfrm>
          <a:prstGeom prst="leftRightUp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6" grpId="0" animBg="1"/>
      <p:bldP spid="113" grpId="0" animBg="1"/>
      <p:bldP spid="114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6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17" name="Shape 117"/>
          <p:cNvSpPr/>
          <p:nvPr/>
        </p:nvSpPr>
        <p:spPr>
          <a:xfrm>
            <a:off x="3000572" y="1864254"/>
            <a:ext cx="19053053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dirty="0">
                <a:solidFill>
                  <a:srgbClr val="656565"/>
                </a:solidFill>
              </a:rPr>
              <a:t>ا</a:t>
            </a:r>
            <a:r>
              <a:rPr lang="ar-SA" sz="4800" b="1" dirty="0">
                <a:solidFill>
                  <a:srgbClr val="FF0000"/>
                </a:solidFill>
              </a:rPr>
              <a:t>ختيار المشكلة ويراعي الباحث فيها التالي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119" name="Shape 119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33" name="علبة 32"/>
          <p:cNvSpPr/>
          <p:nvPr/>
        </p:nvSpPr>
        <p:spPr>
          <a:xfrm>
            <a:off x="10201275" y="3543300"/>
            <a:ext cx="5743575" cy="5990200"/>
          </a:xfrm>
          <a:prstGeom prst="can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spc="0" normalizeH="0" baseline="0" dirty="0">
                <a:ln>
                  <a:noFill/>
                </a:ln>
                <a:solidFill>
                  <a:srgbClr val="00B0F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اهتمام الباحث</a:t>
            </a:r>
            <a:r>
              <a:rPr kumimoji="0" lang="ar-SA" sz="4000" b="1" i="0" u="none" strike="noStrike" cap="none" spc="0" normalizeH="0" dirty="0">
                <a:ln>
                  <a:noFill/>
                </a:ln>
                <a:solidFill>
                  <a:srgbClr val="00B0F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وميوله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000" b="1" baseline="0" dirty="0">
                <a:solidFill>
                  <a:srgbClr val="00B0F0"/>
                </a:solidFill>
              </a:rPr>
              <a:t>قدرة الباحث العلمية والبحثية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spc="0" normalizeH="0" dirty="0">
                <a:ln>
                  <a:noFill/>
                </a:ln>
                <a:solidFill>
                  <a:srgbClr val="00B0F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الفائدة النفعية من البحث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000" b="1" baseline="0" dirty="0">
                <a:solidFill>
                  <a:srgbClr val="00B0F0"/>
                </a:solidFill>
              </a:rPr>
              <a:t>توفر المعلومات والمراجع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000" b="1" baseline="0" dirty="0">
                <a:solidFill>
                  <a:srgbClr val="00B0F0"/>
                </a:solidFill>
              </a:rPr>
              <a:t> المتعلقة بالبحث </a:t>
            </a:r>
            <a:endParaRPr kumimoji="0" lang="ar-SA" sz="4000" b="1" i="0" u="none" strike="noStrike" cap="none" spc="0" normalizeH="0" dirty="0">
              <a:ln>
                <a:noFill/>
              </a:ln>
              <a:solidFill>
                <a:srgbClr val="00B0F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000" b="1" baseline="0" dirty="0">
                <a:solidFill>
                  <a:srgbClr val="00B0F0"/>
                </a:solidFill>
              </a:rPr>
              <a:t>توفر الإمكانات المادية</a:t>
            </a:r>
            <a:endParaRPr kumimoji="0" lang="ar-SA" sz="4000" b="1" i="0" u="none" strike="noStrike" cap="none" spc="0" normalizeH="0" baseline="0" dirty="0">
              <a:ln>
                <a:noFill/>
              </a:ln>
              <a:solidFill>
                <a:srgbClr val="00B0F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9" grpId="0" animBg="1"/>
      <p:bldP spid="145" grpId="0" animBg="1"/>
      <p:bldP spid="146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7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264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5"/>
                </a:solidFill>
              </a:rPr>
              <a:t></a:t>
            </a:r>
          </a:p>
        </p:txBody>
      </p:sp>
      <p:sp>
        <p:nvSpPr>
          <p:cNvPr id="150" name="Shape 150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1" name="Shape 151"/>
          <p:cNvSpPr/>
          <p:nvPr/>
        </p:nvSpPr>
        <p:spPr>
          <a:xfrm>
            <a:off x="3000572" y="1864254"/>
            <a:ext cx="19053053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5400" b="1" dirty="0">
                <a:solidFill>
                  <a:srgbClr val="0070C0"/>
                </a:solidFill>
              </a:rPr>
              <a:t>تحديد المشكلة</a:t>
            </a:r>
            <a:endParaRPr sz="5400" b="1">
              <a:solidFill>
                <a:srgbClr val="0070C0"/>
              </a:solidFill>
            </a:endParaRPr>
          </a:p>
        </p:txBody>
      </p:sp>
      <p:sp>
        <p:nvSpPr>
          <p:cNvPr id="153" name="Shape 153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0" name="Shape 151"/>
          <p:cNvSpPr/>
          <p:nvPr/>
        </p:nvSpPr>
        <p:spPr>
          <a:xfrm>
            <a:off x="2737071" y="3593159"/>
            <a:ext cx="19053053" cy="1661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5400" b="1" dirty="0">
                <a:solidFill>
                  <a:srgbClr val="0070C0"/>
                </a:solidFill>
              </a:rPr>
              <a:t>معنى تحديد المشكلة / 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أي صياغة المشكلة في عبارات واضحة ومحددة ومفهومة تعبر عن مضمون المشكلة ومجالها .</a:t>
            </a:r>
            <a:endParaRPr sz="5400" b="1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10201275" y="5255152"/>
            <a:ext cx="3971925" cy="895337"/>
          </a:xfrm>
          <a:prstGeom prst="ellips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صياغة المشكلة</a:t>
            </a:r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16344900" y="6600825"/>
            <a:ext cx="5000625" cy="704447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يتم صياغة مشكلة البحث بطريقتين</a:t>
            </a:r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3000572" y="6600825"/>
            <a:ext cx="5000625" cy="704447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مراعاة أسس صياغة المشكلة وهي</a:t>
            </a:r>
          </a:p>
        </p:txBody>
      </p:sp>
      <p:sp>
        <p:nvSpPr>
          <p:cNvPr id="14" name="شكل بيضاوي 13"/>
          <p:cNvSpPr/>
          <p:nvPr/>
        </p:nvSpPr>
        <p:spPr>
          <a:xfrm>
            <a:off x="19973925" y="8115300"/>
            <a:ext cx="4410075" cy="5050142"/>
          </a:xfrm>
          <a:prstGeom prst="ellips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صياغة لفظية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rgbClr val="FFFFFF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dirty="0">
                <a:solidFill>
                  <a:srgbClr val="FFFFFF"/>
                </a:solidFill>
              </a:rPr>
              <a:t>تقريرية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مثال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dirty="0">
                <a:solidFill>
                  <a:srgbClr val="FFFFFF"/>
                </a:solidFill>
              </a:rPr>
              <a:t>علاقة الذكاء بالتحصيل الدراسي عند طلاب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dirty="0">
                <a:solidFill>
                  <a:srgbClr val="FFFFFF"/>
                </a:solidFill>
              </a:rPr>
              <a:t> المرحلة الابتدائية</a:t>
            </a:r>
            <a:endParaRPr kumimoji="0" lang="ar-SA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شكل بيضاوي 14"/>
          <p:cNvSpPr/>
          <p:nvPr/>
        </p:nvSpPr>
        <p:spPr>
          <a:xfrm>
            <a:off x="14813846" y="8115300"/>
            <a:ext cx="4410075" cy="5050142"/>
          </a:xfrm>
          <a:prstGeom prst="ellips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صياغة على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هيئة سؤال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dirty="0">
                <a:solidFill>
                  <a:srgbClr val="FFFFFF"/>
                </a:solidFill>
              </a:rPr>
              <a:t>مثال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ما أثر الذكاء على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التحصيل الدراسي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لطلاب المرحلة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الابتدائية</a:t>
            </a:r>
          </a:p>
        </p:txBody>
      </p:sp>
      <p:sp>
        <p:nvSpPr>
          <p:cNvPr id="16" name="شكل بيضاوي 15"/>
          <p:cNvSpPr/>
          <p:nvPr/>
        </p:nvSpPr>
        <p:spPr>
          <a:xfrm>
            <a:off x="6156762" y="8115300"/>
            <a:ext cx="4410075" cy="5050142"/>
          </a:xfrm>
          <a:prstGeom prst="ellips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dirty="0">
                <a:solidFill>
                  <a:srgbClr val="FFFFFF"/>
                </a:solidFill>
              </a:rPr>
              <a:t>وضوح الصياغة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dirty="0">
                <a:solidFill>
                  <a:srgbClr val="FFFFFF"/>
                </a:solidFill>
              </a:rPr>
              <a:t> ودقتها حيث أن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dirty="0">
                <a:solidFill>
                  <a:srgbClr val="FFFFFF"/>
                </a:solidFill>
              </a:rPr>
              <a:t>صياغة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dirty="0">
                <a:solidFill>
                  <a:srgbClr val="FFFFFF"/>
                </a:solidFill>
              </a:rPr>
              <a:t>المشكلة بسؤال هو أكثر تحديدا ووضوحاً ودقة من صياغتها بشكل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dirty="0">
                <a:solidFill>
                  <a:srgbClr val="FFFFFF"/>
                </a:solidFill>
              </a:rPr>
              <a:t> تقريري .</a:t>
            </a:r>
            <a:endParaRPr kumimoji="0" lang="ar-SA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شكل بيضاوي 16"/>
          <p:cNvSpPr/>
          <p:nvPr/>
        </p:nvSpPr>
        <p:spPr>
          <a:xfrm>
            <a:off x="379849" y="8115300"/>
            <a:ext cx="4410075" cy="5050142"/>
          </a:xfrm>
          <a:prstGeom prst="ellips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dirty="0">
                <a:solidFill>
                  <a:srgbClr val="FFFFFF"/>
                </a:solidFill>
              </a:rPr>
              <a:t>تتضمن الصياغة متغيرات الدراسة وهو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dirty="0">
                <a:solidFill>
                  <a:srgbClr val="FFFFFF"/>
                </a:solidFill>
              </a:rPr>
              <a:t>كما في مثالنا السابق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dirty="0">
                <a:solidFill>
                  <a:srgbClr val="FFFFFF"/>
                </a:solidFill>
              </a:rPr>
              <a:t>فالمتغيرات هي :-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الذكاء</a:t>
            </a:r>
            <a:r>
              <a:rPr kumimoji="0" lang="ar-SA" sz="32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والتحصيل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aseline="0" dirty="0">
                <a:solidFill>
                  <a:srgbClr val="FFFFFF"/>
                </a:solidFill>
              </a:rPr>
              <a:t>الدراسي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3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150" grpId="0" animBg="1"/>
      <p:bldP spid="151" grpId="0" animBg="1"/>
      <p:bldP spid="153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8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60" name="Shape 160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Shape 164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6"/>
                </a:solidFill>
              </a:rPr>
              <a:t>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10710665" y="1567486"/>
            <a:ext cx="5367175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معايير تقويم مشكلة البحث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4176548" y="4286250"/>
            <a:ext cx="17272677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# هل تعالج المشكلة موضوعاً حديثاً أم مكرراً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# هل تمت صياغة المشكلة بعبارات واضحة ومحددة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# هل ستؤدي هذه المشكلة إلى توجيه الاهتمام ببحوث ودراسات أخر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# هل يمكن تعميم النتائج التي يمكن التواصل إليها من خلال بحث هذه المشكلة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  <p:bldP spid="163" grpId="0" animBg="1"/>
      <p:bldP spid="164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9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3000572" y="1864254"/>
            <a:ext cx="19053053" cy="923330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000" b="1" dirty="0">
                <a:solidFill>
                  <a:srgbClr val="FF0000"/>
                </a:solidFill>
              </a:rPr>
              <a:t>نشاط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74" name="Shape 174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33" name="مستطيل 32"/>
          <p:cNvSpPr/>
          <p:nvPr/>
        </p:nvSpPr>
        <p:spPr>
          <a:xfrm>
            <a:off x="935798" y="3864077"/>
            <a:ext cx="22649150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&amp; تأخر الطلاب عن الطابور الصاحي !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&amp; انتشار التدخين بين الطلاب في المدارس !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تعاون مع أفراد مجموعتك في تحديد هذه المشكلة للبحث فيها , وما الصورة التي يمكن أن تصاغ عليها ؟</a:t>
            </a:r>
          </a:p>
        </p:txBody>
      </p:sp>
    </p:spTree>
  </p:cSld>
  <p:clrMapOvr>
    <a:masterClrMapping/>
  </p:clrMapOvr>
  <p:transition spd="slow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Busines">
      <a:dk1>
        <a:srgbClr val="A1A1A1"/>
      </a:dk1>
      <a:lt1>
        <a:sysClr val="window" lastClr="FFFFFF"/>
      </a:lt1>
      <a:dk2>
        <a:srgbClr val="1C9899"/>
      </a:dk2>
      <a:lt2>
        <a:srgbClr val="FFFFFF"/>
      </a:lt2>
      <a:accent1>
        <a:srgbClr val="3378A6"/>
      </a:accent1>
      <a:accent2>
        <a:srgbClr val="309CA8"/>
      </a:accent2>
      <a:accent3>
        <a:srgbClr val="517299"/>
      </a:accent3>
      <a:accent4>
        <a:srgbClr val="6BA7C6"/>
      </a:accent4>
      <a:accent5>
        <a:srgbClr val="C6C6C6"/>
      </a:accent5>
      <a:accent6>
        <a:srgbClr val="A1A1A1"/>
      </a:accent6>
      <a:hlink>
        <a:srgbClr val="F33B48"/>
      </a:hlink>
      <a:folHlink>
        <a:srgbClr val="FFC000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366</TotalTime>
  <Words>558</Words>
  <Application>Microsoft Office PowerPoint</Application>
  <PresentationFormat>مخصص</PresentationFormat>
  <Paragraphs>143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7" baseType="lpstr">
      <vt:lpstr>Arial</vt:lpstr>
      <vt:lpstr>Avenir Book</vt:lpstr>
      <vt:lpstr>FontAwesome</vt:lpstr>
      <vt:lpstr>Helvetica Light</vt:lpstr>
      <vt:lpstr>Lato</vt:lpstr>
      <vt:lpstr>Lato Black</vt:lpstr>
      <vt:lpstr>Lato Light</vt:lpstr>
      <vt:lpstr>White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7</dc:creator>
  <cp:lastModifiedBy>محمد الحريري</cp:lastModifiedBy>
  <cp:revision>75</cp:revision>
  <dcterms:modified xsi:type="dcterms:W3CDTF">2022-10-17T10:21:54Z</dcterms:modified>
</cp:coreProperties>
</file>