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57" r:id="rId1"/>
  </p:sldMasterIdLst>
  <p:notesMasterIdLst>
    <p:notesMasterId r:id="rId11"/>
  </p:notesMasterIdLst>
  <p:sldIdLst>
    <p:sldId id="257" r:id="rId2"/>
    <p:sldId id="256" r:id="rId3"/>
    <p:sldId id="260" r:id="rId4"/>
    <p:sldId id="258" r:id="rId5"/>
    <p:sldId id="261" r:id="rId6"/>
    <p:sldId id="262" r:id="rId7"/>
    <p:sldId id="263" r:id="rId8"/>
    <p:sldId id="264" r:id="rId9"/>
    <p:sldId id="265" r:id="rId10"/>
  </p:sldIdLst>
  <p:sldSz cx="24384000" cy="13716000"/>
  <p:notesSz cx="6858000" cy="9144000"/>
  <p:defaultTextStyle>
    <a:lvl1pPr algn="ctr" defTabSz="584200">
      <a:defRPr sz="5000">
        <a:latin typeface="+mn-lt"/>
        <a:ea typeface="+mn-ea"/>
        <a:cs typeface="+mn-cs"/>
        <a:sym typeface="Helvetica Light"/>
      </a:defRPr>
    </a:lvl1pPr>
    <a:lvl2pPr indent="228600" algn="ctr" defTabSz="584200">
      <a:defRPr sz="5000">
        <a:latin typeface="+mn-lt"/>
        <a:ea typeface="+mn-ea"/>
        <a:cs typeface="+mn-cs"/>
        <a:sym typeface="Helvetica Light"/>
      </a:defRPr>
    </a:lvl2pPr>
    <a:lvl3pPr indent="457200" algn="ctr" defTabSz="584200">
      <a:defRPr sz="5000">
        <a:latin typeface="+mn-lt"/>
        <a:ea typeface="+mn-ea"/>
        <a:cs typeface="+mn-cs"/>
        <a:sym typeface="Helvetica Light"/>
      </a:defRPr>
    </a:lvl3pPr>
    <a:lvl4pPr indent="685800" algn="ctr" defTabSz="584200">
      <a:defRPr sz="5000">
        <a:latin typeface="+mn-lt"/>
        <a:ea typeface="+mn-ea"/>
        <a:cs typeface="+mn-cs"/>
        <a:sym typeface="Helvetica Light"/>
      </a:defRPr>
    </a:lvl4pPr>
    <a:lvl5pPr indent="914400" algn="ctr" defTabSz="584200">
      <a:defRPr sz="5000">
        <a:latin typeface="+mn-lt"/>
        <a:ea typeface="+mn-ea"/>
        <a:cs typeface="+mn-cs"/>
        <a:sym typeface="Helvetica Light"/>
      </a:defRPr>
    </a:lvl5pPr>
    <a:lvl6pPr indent="1143000" algn="ctr" defTabSz="584200">
      <a:defRPr sz="5000">
        <a:latin typeface="+mn-lt"/>
        <a:ea typeface="+mn-ea"/>
        <a:cs typeface="+mn-cs"/>
        <a:sym typeface="Helvetica Light"/>
      </a:defRPr>
    </a:lvl6pPr>
    <a:lvl7pPr indent="1371600" algn="ctr" defTabSz="584200">
      <a:defRPr sz="5000">
        <a:latin typeface="+mn-lt"/>
        <a:ea typeface="+mn-ea"/>
        <a:cs typeface="+mn-cs"/>
        <a:sym typeface="Helvetica Light"/>
      </a:defRPr>
    </a:lvl7pPr>
    <a:lvl8pPr indent="1600200" algn="ctr" defTabSz="584200">
      <a:defRPr sz="5000">
        <a:latin typeface="+mn-lt"/>
        <a:ea typeface="+mn-ea"/>
        <a:cs typeface="+mn-cs"/>
        <a:sym typeface="Helvetica Light"/>
      </a:defRPr>
    </a:lvl8pPr>
    <a:lvl9pPr indent="1828800" algn="ctr" defTabSz="584200">
      <a:defRPr sz="50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09A34F-92EE-4F93-9B88-120BDB9DDC96}" v="112" dt="2021-10-30T12:24:32.897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32" d="100"/>
          <a:sy n="32" d="100"/>
        </p:scale>
        <p:origin x="912" y="96"/>
      </p:cViewPr>
      <p:guideLst>
        <p:guide orient="horz" pos="4320"/>
        <p:guide pos="76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9" d="100"/>
        <a:sy n="2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محمد الحريري" userId="a68270345618e726" providerId="LiveId" clId="{0609A34F-92EE-4F93-9B88-120BDB9DDC96}"/>
    <pc:docChg chg="modSld">
      <pc:chgData name="محمد الحريري" userId="a68270345618e726" providerId="LiveId" clId="{0609A34F-92EE-4F93-9B88-120BDB9DDC96}" dt="2021-10-30T12:24:32.897" v="127" actId="113"/>
      <pc:docMkLst>
        <pc:docMk/>
      </pc:docMkLst>
      <pc:sldChg chg="modSp modAnim">
        <pc:chgData name="محمد الحريري" userId="a68270345618e726" providerId="LiveId" clId="{0609A34F-92EE-4F93-9B88-120BDB9DDC96}" dt="2021-10-30T12:16:59.243" v="56" actId="20577"/>
        <pc:sldMkLst>
          <pc:docMk/>
          <pc:sldMk cId="0" sldId="258"/>
        </pc:sldMkLst>
        <pc:spChg chg="mod">
          <ac:chgData name="محمد الحريري" userId="a68270345618e726" providerId="LiveId" clId="{0609A34F-92EE-4F93-9B88-120BDB9DDC96}" dt="2021-10-30T12:16:59.243" v="56" actId="20577"/>
          <ac:spMkLst>
            <pc:docMk/>
            <pc:sldMk cId="0" sldId="258"/>
            <ac:spMk id="50" creationId="{00000000-0000-0000-0000-000000000000}"/>
          </ac:spMkLst>
        </pc:spChg>
      </pc:sldChg>
      <pc:sldChg chg="modSp mod modAnim">
        <pc:chgData name="محمد الحريري" userId="a68270345618e726" providerId="LiveId" clId="{0609A34F-92EE-4F93-9B88-120BDB9DDC96}" dt="2021-10-30T12:19:36.831" v="86" actId="1076"/>
        <pc:sldMkLst>
          <pc:docMk/>
          <pc:sldMk cId="0" sldId="261"/>
        </pc:sldMkLst>
        <pc:spChg chg="mod">
          <ac:chgData name="محمد الحريري" userId="a68270345618e726" providerId="LiveId" clId="{0609A34F-92EE-4F93-9B88-120BDB9DDC96}" dt="2021-10-30T12:19:36.831" v="86" actId="1076"/>
          <ac:spMkLst>
            <pc:docMk/>
            <pc:sldMk cId="0" sldId="261"/>
            <ac:spMk id="23" creationId="{00000000-0000-0000-0000-000000000000}"/>
          </ac:spMkLst>
        </pc:spChg>
        <pc:spChg chg="mod">
          <ac:chgData name="محمد الحريري" userId="a68270345618e726" providerId="LiveId" clId="{0609A34F-92EE-4F93-9B88-120BDB9DDC96}" dt="2021-10-30T12:18:51.581" v="77" actId="1076"/>
          <ac:spMkLst>
            <pc:docMk/>
            <pc:sldMk cId="0" sldId="261"/>
            <ac:spMk id="24" creationId="{00000000-0000-0000-0000-000000000000}"/>
          </ac:spMkLst>
        </pc:spChg>
        <pc:spChg chg="mod">
          <ac:chgData name="محمد الحريري" userId="a68270345618e726" providerId="LiveId" clId="{0609A34F-92EE-4F93-9B88-120BDB9DDC96}" dt="2021-10-30T12:18:35.431" v="74" actId="1076"/>
          <ac:spMkLst>
            <pc:docMk/>
            <pc:sldMk cId="0" sldId="261"/>
            <ac:spMk id="25" creationId="{00000000-0000-0000-0000-000000000000}"/>
          </ac:spMkLst>
        </pc:spChg>
        <pc:spChg chg="mod">
          <ac:chgData name="محمد الحريري" userId="a68270345618e726" providerId="LiveId" clId="{0609A34F-92EE-4F93-9B88-120BDB9DDC96}" dt="2021-10-30T12:18:57.128" v="78" actId="403"/>
          <ac:spMkLst>
            <pc:docMk/>
            <pc:sldMk cId="0" sldId="261"/>
            <ac:spMk id="94" creationId="{00000000-0000-0000-0000-000000000000}"/>
          </ac:spMkLst>
        </pc:spChg>
      </pc:sldChg>
      <pc:sldChg chg="modSp mod">
        <pc:chgData name="محمد الحريري" userId="a68270345618e726" providerId="LiveId" clId="{0609A34F-92EE-4F93-9B88-120BDB9DDC96}" dt="2021-10-30T12:20:52.088" v="103" actId="113"/>
        <pc:sldMkLst>
          <pc:docMk/>
          <pc:sldMk cId="0" sldId="262"/>
        </pc:sldMkLst>
        <pc:spChg chg="mod">
          <ac:chgData name="محمد الحريري" userId="a68270345618e726" providerId="LiveId" clId="{0609A34F-92EE-4F93-9B88-120BDB9DDC96}" dt="2021-10-30T12:20:44.579" v="100" actId="1076"/>
          <ac:spMkLst>
            <pc:docMk/>
            <pc:sldMk cId="0" sldId="262"/>
            <ac:spMk id="33" creationId="{00000000-0000-0000-0000-000000000000}"/>
          </ac:spMkLst>
        </pc:spChg>
        <pc:spChg chg="mod">
          <ac:chgData name="محمد الحريري" userId="a68270345618e726" providerId="LiveId" clId="{0609A34F-92EE-4F93-9B88-120BDB9DDC96}" dt="2021-10-30T12:20:52.088" v="103" actId="113"/>
          <ac:spMkLst>
            <pc:docMk/>
            <pc:sldMk cId="0" sldId="262"/>
            <ac:spMk id="117" creationId="{00000000-0000-0000-0000-000000000000}"/>
          </ac:spMkLst>
        </pc:spChg>
      </pc:sldChg>
      <pc:sldChg chg="modSp">
        <pc:chgData name="محمد الحريري" userId="a68270345618e726" providerId="LiveId" clId="{0609A34F-92EE-4F93-9B88-120BDB9DDC96}" dt="2021-10-30T12:23:00.474" v="123" actId="404"/>
        <pc:sldMkLst>
          <pc:docMk/>
          <pc:sldMk cId="0" sldId="263"/>
        </pc:sldMkLst>
        <pc:spChg chg="mod">
          <ac:chgData name="محمد الحريري" userId="a68270345618e726" providerId="LiveId" clId="{0609A34F-92EE-4F93-9B88-120BDB9DDC96}" dt="2021-10-30T12:22:33.023" v="122" actId="113"/>
          <ac:spMkLst>
            <pc:docMk/>
            <pc:sldMk cId="0" sldId="263"/>
            <ac:spMk id="11" creationId="{00000000-0000-0000-0000-000000000000}"/>
          </ac:spMkLst>
        </pc:spChg>
        <pc:spChg chg="mod">
          <ac:chgData name="محمد الحريري" userId="a68270345618e726" providerId="LiveId" clId="{0609A34F-92EE-4F93-9B88-120BDB9DDC96}" dt="2021-10-30T12:22:26.637" v="120" actId="403"/>
          <ac:spMkLst>
            <pc:docMk/>
            <pc:sldMk cId="0" sldId="263"/>
            <ac:spMk id="13" creationId="{00000000-0000-0000-0000-000000000000}"/>
          </ac:spMkLst>
        </pc:spChg>
        <pc:spChg chg="mod">
          <ac:chgData name="محمد الحريري" userId="a68270345618e726" providerId="LiveId" clId="{0609A34F-92EE-4F93-9B88-120BDB9DDC96}" dt="2021-10-30T12:23:00.474" v="123" actId="404"/>
          <ac:spMkLst>
            <pc:docMk/>
            <pc:sldMk cId="0" sldId="263"/>
            <ac:spMk id="14" creationId="{00000000-0000-0000-0000-000000000000}"/>
          </ac:spMkLst>
        </pc:spChg>
        <pc:spChg chg="mod">
          <ac:chgData name="محمد الحريري" userId="a68270345618e726" providerId="LiveId" clId="{0609A34F-92EE-4F93-9B88-120BDB9DDC96}" dt="2021-10-30T12:21:56.103" v="108" actId="403"/>
          <ac:spMkLst>
            <pc:docMk/>
            <pc:sldMk cId="0" sldId="263"/>
            <ac:spMk id="15" creationId="{00000000-0000-0000-0000-000000000000}"/>
          </ac:spMkLst>
        </pc:spChg>
        <pc:spChg chg="mod">
          <ac:chgData name="محمد الحريري" userId="a68270345618e726" providerId="LiveId" clId="{0609A34F-92EE-4F93-9B88-120BDB9DDC96}" dt="2021-10-30T12:22:05.013" v="110" actId="113"/>
          <ac:spMkLst>
            <pc:docMk/>
            <pc:sldMk cId="0" sldId="263"/>
            <ac:spMk id="16" creationId="{00000000-0000-0000-0000-000000000000}"/>
          </ac:spMkLst>
        </pc:spChg>
        <pc:spChg chg="mod">
          <ac:chgData name="محمد الحريري" userId="a68270345618e726" providerId="LiveId" clId="{0609A34F-92EE-4F93-9B88-120BDB9DDC96}" dt="2021-10-30T12:22:20.172" v="119" actId="403"/>
          <ac:spMkLst>
            <pc:docMk/>
            <pc:sldMk cId="0" sldId="263"/>
            <ac:spMk id="17" creationId="{00000000-0000-0000-0000-000000000000}"/>
          </ac:spMkLst>
        </pc:spChg>
      </pc:sldChg>
      <pc:sldChg chg="modSp">
        <pc:chgData name="محمد الحريري" userId="a68270345618e726" providerId="LiveId" clId="{0609A34F-92EE-4F93-9B88-120BDB9DDC96}" dt="2021-10-30T12:24:32.897" v="127" actId="113"/>
        <pc:sldMkLst>
          <pc:docMk/>
          <pc:sldMk cId="0" sldId="264"/>
        </pc:sldMkLst>
        <pc:spChg chg="mod">
          <ac:chgData name="محمد الحريري" userId="a68270345618e726" providerId="LiveId" clId="{0609A34F-92EE-4F93-9B88-120BDB9DDC96}" dt="2021-10-30T12:24:32.897" v="127" actId="113"/>
          <ac:spMkLst>
            <pc:docMk/>
            <pc:sldMk cId="0" sldId="264"/>
            <ac:spMk id="11" creationId="{00000000-0000-0000-0000-000000000000}"/>
          </ac:spMkLst>
        </pc:spChg>
      </pc:sldChg>
      <pc:sldChg chg="modSp mod">
        <pc:chgData name="محمد الحريري" userId="a68270345618e726" providerId="LiveId" clId="{0609A34F-92EE-4F93-9B88-120BDB9DDC96}" dt="2021-10-30T12:24:03.466" v="125" actId="3062"/>
        <pc:sldMkLst>
          <pc:docMk/>
          <pc:sldMk cId="0" sldId="265"/>
        </pc:sldMkLst>
        <pc:spChg chg="mod">
          <ac:chgData name="محمد الحريري" userId="a68270345618e726" providerId="LiveId" clId="{0609A34F-92EE-4F93-9B88-120BDB9DDC96}" dt="2021-10-30T12:24:03.466" v="125" actId="3062"/>
          <ac:spMkLst>
            <pc:docMk/>
            <pc:sldMk cId="0" sldId="265"/>
            <ac:spMk id="3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10" name="Shape 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292269248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1pPr>
    <a:lvl2pPr indent="2286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2pPr>
    <a:lvl3pPr indent="4572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3pPr>
    <a:lvl4pPr indent="6858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4pPr>
    <a:lvl5pPr indent="9144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5pPr>
    <a:lvl6pPr indent="11430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6pPr>
    <a:lvl7pPr indent="13716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7pPr>
    <a:lvl8pPr indent="16002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8pPr>
    <a:lvl9pPr indent="1828800" defTabSz="457200">
      <a:lnSpc>
        <a:spcPct val="125000"/>
      </a:lnSpc>
      <a:defRPr sz="3200">
        <a:latin typeface="Avenir Book"/>
        <a:ea typeface="Avenir Book"/>
        <a:cs typeface="Avenir Book"/>
        <a:sym typeface="Avenir Book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عنوان 8"/>
          <p:cNvSpPr>
            <a:spLocks noGrp="1"/>
          </p:cNvSpPr>
          <p:nvPr>
            <p:ph type="ctrTitle"/>
          </p:nvPr>
        </p:nvSpPr>
        <p:spPr>
          <a:xfrm>
            <a:off x="1422400" y="2743200"/>
            <a:ext cx="20937728" cy="3657600"/>
          </a:xfrm>
          <a:ln>
            <a:noFill/>
          </a:ln>
        </p:spPr>
        <p:txBody>
          <a:bodyPr vert="horz" tIns="0" rIns="43542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133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17" name="عنوان فرعي 16"/>
          <p:cNvSpPr>
            <a:spLocks noGrp="1"/>
          </p:cNvSpPr>
          <p:nvPr>
            <p:ph type="subTitle" idx="1"/>
          </p:nvPr>
        </p:nvSpPr>
        <p:spPr>
          <a:xfrm>
            <a:off x="1422400" y="6457072"/>
            <a:ext cx="20945856" cy="3505200"/>
          </a:xfrm>
        </p:spPr>
        <p:txBody>
          <a:bodyPr lIns="0" rIns="43542"/>
          <a:lstStyle>
            <a:lvl1pPr marL="0" marR="108855" indent="0" algn="r">
              <a:buNone/>
              <a:defRPr>
                <a:solidFill>
                  <a:schemeClr val="tx1"/>
                </a:solidFill>
              </a:defRPr>
            </a:lvl1pPr>
            <a:lvl2pPr marL="1088547" indent="0" algn="ctr">
              <a:buNone/>
            </a:lvl2pPr>
            <a:lvl3pPr marL="2177095" indent="0" algn="ctr">
              <a:buNone/>
            </a:lvl3pPr>
            <a:lvl4pPr marL="3265642" indent="0" algn="ctr">
              <a:buNone/>
            </a:lvl4pPr>
            <a:lvl5pPr marL="4354190" indent="0" algn="ctr">
              <a:buNone/>
            </a:lvl5pPr>
            <a:lvl6pPr marL="5442737" indent="0" algn="ctr">
              <a:buNone/>
            </a:lvl6pPr>
            <a:lvl7pPr marL="6531285" indent="0" algn="ctr">
              <a:buNone/>
            </a:lvl7pPr>
            <a:lvl8pPr marL="7619832" indent="0" algn="ctr">
              <a:buNone/>
            </a:lvl8pPr>
            <a:lvl9pPr marL="8708380" indent="0" algn="ctr">
              <a:buNone/>
            </a:lvl9pPr>
          </a:lstStyle>
          <a:p>
            <a:r>
              <a:rPr kumimoji="0" lang="ar-SA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0" name="عنصر نائب للتاريخ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19" name="عنصر نائب للتذييل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عنصر نائب لرقم الشريحة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14272" y="2633472"/>
            <a:ext cx="20726400" cy="2724912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133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414272" y="5409328"/>
            <a:ext cx="20726400" cy="3019424"/>
          </a:xfrm>
        </p:spPr>
        <p:txBody>
          <a:bodyPr lIns="108855" rIns="108855" anchor="t"/>
          <a:lstStyle>
            <a:lvl1pPr marL="0" indent="0">
              <a:buNone/>
              <a:defRPr sz="5200">
                <a:solidFill>
                  <a:schemeClr val="tx1"/>
                </a:solidFill>
              </a:defRPr>
            </a:lvl1pPr>
            <a:lvl2pPr>
              <a:buNone/>
              <a:defRPr sz="43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33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219200" y="1408176"/>
            <a:ext cx="21945600" cy="2286000"/>
          </a:xfrm>
        </p:spPr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1219200" y="3840170"/>
            <a:ext cx="10769600" cy="8869680"/>
          </a:xfrm>
        </p:spPr>
        <p:txBody>
          <a:bodyPr/>
          <a:lstStyle>
            <a:lvl1pPr>
              <a:defRPr sz="62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12395200" y="3840170"/>
            <a:ext cx="10769600" cy="8869680"/>
          </a:xfrm>
        </p:spPr>
        <p:txBody>
          <a:bodyPr/>
          <a:lstStyle>
            <a:lvl1pPr>
              <a:defRPr sz="6200"/>
            </a:lvl1pPr>
            <a:lvl2pPr>
              <a:defRPr sz="5700"/>
            </a:lvl2pPr>
            <a:lvl3pPr>
              <a:defRPr sz="4800"/>
            </a:lvl3pPr>
            <a:lvl4pPr>
              <a:defRPr sz="4300"/>
            </a:lvl4pPr>
            <a:lvl5pPr>
              <a:defRPr sz="43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219200" y="1408176"/>
            <a:ext cx="21945600" cy="2286000"/>
          </a:xfrm>
        </p:spPr>
        <p:txBody>
          <a:bodyPr tIns="108855" anchor="b"/>
          <a:lstStyle>
            <a:lvl1pPr>
              <a:defRPr/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219200" y="3710496"/>
            <a:ext cx="10773835" cy="1318704"/>
          </a:xfrm>
        </p:spPr>
        <p:txBody>
          <a:bodyPr lIns="108855" tIns="0" rIns="108855" bIns="0" anchor="ctr">
            <a:noAutofit/>
          </a:bodyPr>
          <a:lstStyle>
            <a:lvl1pPr marL="0" indent="0">
              <a:buNone/>
              <a:defRPr sz="57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4800" b="1"/>
            </a:lvl2pPr>
            <a:lvl3pPr>
              <a:buNone/>
              <a:defRPr sz="4300" b="1"/>
            </a:lvl3pPr>
            <a:lvl4pPr>
              <a:buNone/>
              <a:defRPr sz="3800" b="1"/>
            </a:lvl4pPr>
            <a:lvl5pPr>
              <a:buNone/>
              <a:defRPr sz="3800" b="1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12386735" y="3719515"/>
            <a:ext cx="10778067" cy="1309686"/>
          </a:xfrm>
        </p:spPr>
        <p:txBody>
          <a:bodyPr lIns="108855" tIns="0" rIns="108855" bIns="0" anchor="ctr"/>
          <a:lstStyle>
            <a:lvl1pPr marL="0" indent="0">
              <a:buNone/>
              <a:defRPr sz="57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4800" b="1"/>
            </a:lvl2pPr>
            <a:lvl3pPr>
              <a:buNone/>
              <a:defRPr sz="4300" b="1"/>
            </a:lvl3pPr>
            <a:lvl4pPr>
              <a:buNone/>
              <a:defRPr sz="3800" b="1"/>
            </a:lvl4pPr>
            <a:lvl5pPr>
              <a:buNone/>
              <a:defRPr sz="3800" b="1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1219200" y="5029200"/>
            <a:ext cx="10773835" cy="7691440"/>
          </a:xfrm>
        </p:spPr>
        <p:txBody>
          <a:bodyPr tIns="0"/>
          <a:lstStyle>
            <a:lvl1pPr>
              <a:defRPr sz="52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12386735" y="5029200"/>
            <a:ext cx="10778067" cy="7691440"/>
          </a:xfrm>
        </p:spPr>
        <p:txBody>
          <a:bodyPr tIns="0"/>
          <a:lstStyle>
            <a:lvl1pPr>
              <a:defRPr sz="5200"/>
            </a:lvl1pPr>
            <a:lvl2pPr>
              <a:defRPr sz="4800"/>
            </a:lvl2pPr>
            <a:lvl3pPr>
              <a:defRPr sz="4300"/>
            </a:lvl3pPr>
            <a:lvl4pPr>
              <a:defRPr sz="3800"/>
            </a:lvl4pPr>
            <a:lvl5pPr>
              <a:defRPr sz="38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219200" y="1408176"/>
            <a:ext cx="22148800" cy="2286000"/>
          </a:xfrm>
        </p:spPr>
        <p:txBody>
          <a:bodyPr vert="horz" tIns="108855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119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828800" y="1028704"/>
            <a:ext cx="7315200" cy="232410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62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1828800" y="3352800"/>
            <a:ext cx="7315200" cy="9144000"/>
          </a:xfrm>
        </p:spPr>
        <p:txBody>
          <a:bodyPr lIns="43542" rIns="43542"/>
          <a:lstStyle>
            <a:lvl1pPr marL="0" indent="0" algn="l">
              <a:buNone/>
              <a:defRPr sz="3300"/>
            </a:lvl1pPr>
            <a:lvl2pPr indent="0" algn="l">
              <a:buNone/>
              <a:defRPr sz="2900"/>
            </a:lvl2pPr>
            <a:lvl3pPr indent="0" algn="l">
              <a:buNone/>
              <a:defRPr sz="2400"/>
            </a:lvl3pPr>
            <a:lvl4pPr indent="0" algn="l">
              <a:buNone/>
              <a:defRPr sz="2100"/>
            </a:lvl4pPr>
            <a:lvl5pPr indent="0" algn="l">
              <a:buNone/>
              <a:defRPr sz="2100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9533467" y="3352800"/>
            <a:ext cx="13631333" cy="9144000"/>
          </a:xfrm>
        </p:spPr>
        <p:txBody>
          <a:bodyPr tIns="0"/>
          <a:lstStyle>
            <a:lvl1pPr>
              <a:defRPr sz="6700"/>
            </a:lvl1pPr>
            <a:lvl2pPr>
              <a:defRPr sz="6200"/>
            </a:lvl2pPr>
            <a:lvl3pPr>
              <a:defRPr sz="5700"/>
            </a:lvl3pPr>
            <a:lvl4pPr>
              <a:defRPr sz="4800"/>
            </a:lvl4pPr>
            <a:lvl5pPr>
              <a:defRPr sz="4300"/>
            </a:lvl5pPr>
          </a:lstStyle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ذو زاوية واحدة مخدوشة ودائرية 8"/>
          <p:cNvSpPr/>
          <p:nvPr/>
        </p:nvSpPr>
        <p:spPr>
          <a:xfrm rot="420000" flipV="1">
            <a:off x="8442008" y="2216154"/>
            <a:ext cx="14020800" cy="82296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7709" tIns="108855" rIns="217709" bIns="108855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مثلث قائم الزاوية 11"/>
          <p:cNvSpPr/>
          <p:nvPr/>
        </p:nvSpPr>
        <p:spPr>
          <a:xfrm rot="420000" flipV="1">
            <a:off x="21344357" y="10719538"/>
            <a:ext cx="414528" cy="310896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17709" tIns="108855" rIns="217709" bIns="108855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625600" y="2353993"/>
            <a:ext cx="5900928" cy="3165242"/>
          </a:xfrm>
        </p:spPr>
        <p:txBody>
          <a:bodyPr vert="horz" lIns="108855" tIns="108855" rIns="108855" bIns="108855" anchor="b"/>
          <a:lstStyle>
            <a:lvl1pPr algn="l">
              <a:buNone/>
              <a:defRPr sz="4800" b="1">
                <a:solidFill>
                  <a:schemeClr val="tx2"/>
                </a:solidFill>
              </a:defRPr>
            </a:lvl1pPr>
          </a:lstStyle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625600" y="5657570"/>
            <a:ext cx="5892800" cy="4358640"/>
          </a:xfrm>
        </p:spPr>
        <p:txBody>
          <a:bodyPr lIns="152397" rIns="108855" bIns="108855" anchor="t"/>
          <a:lstStyle>
            <a:lvl1pPr marL="0" indent="0" algn="l">
              <a:spcBef>
                <a:spcPts val="595"/>
              </a:spcBef>
              <a:buFontTx/>
              <a:buNone/>
              <a:defRPr sz="31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</a:lstStyle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>
          <a:xfrm>
            <a:off x="21539200" y="12712701"/>
            <a:ext cx="1625600" cy="730250"/>
          </a:xfrm>
        </p:spPr>
        <p:txBody>
          <a:bodyPr/>
          <a:lstStyle/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 rot="420000">
            <a:off x="9295448" y="2399034"/>
            <a:ext cx="12313920" cy="786384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7600"/>
            </a:lvl1pPr>
          </a:lstStyle>
          <a:p>
            <a:r>
              <a:rPr kumimoji="0" lang="ar-SA"/>
              <a:t>انقر فوق الرمز لإضافة صورة</a:t>
            </a:r>
            <a:endParaRPr kumimoji="0" lang="en-US" dirty="0"/>
          </a:p>
        </p:txBody>
      </p:sp>
      <p:sp>
        <p:nvSpPr>
          <p:cNvPr id="10" name="شكل حر 9"/>
          <p:cNvSpPr>
            <a:spLocks/>
          </p:cNvSpPr>
          <p:nvPr/>
        </p:nvSpPr>
        <p:spPr bwMode="auto">
          <a:xfrm flipV="1">
            <a:off x="-25400" y="11633200"/>
            <a:ext cx="24434800" cy="2082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17709" tIns="108855" rIns="217709" bIns="108855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شكل حر 10"/>
          <p:cNvSpPr>
            <a:spLocks/>
          </p:cNvSpPr>
          <p:nvPr/>
        </p:nvSpPr>
        <p:spPr bwMode="auto">
          <a:xfrm flipV="1">
            <a:off x="11684000" y="12439651"/>
            <a:ext cx="12700000" cy="12763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17709" tIns="108855" rIns="217709" bIns="108855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17678400" y="1828803"/>
            <a:ext cx="5486400" cy="10423526"/>
          </a:xfrm>
        </p:spPr>
        <p:txBody>
          <a:bodyPr vert="eaVert"/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1219200" y="1828803"/>
            <a:ext cx="16052800" cy="10423526"/>
          </a:xfrm>
        </p:spPr>
        <p:txBody>
          <a:bodyPr vert="eaVert"/>
          <a:lstStyle/>
          <a:p>
            <a:pPr lvl="0" eaLnBrk="1" latinLnBrk="0" hangingPunct="1"/>
            <a:r>
              <a:rPr lang="ar-SA"/>
              <a:t>انقر لتحرير أنماط النص الرئيسي</a:t>
            </a:r>
          </a:p>
          <a:p>
            <a:pPr lvl="1" eaLnBrk="1" latinLnBrk="0" hangingPunct="1"/>
            <a:r>
              <a:rPr lang="ar-SA"/>
              <a:t>المستوى الثاني</a:t>
            </a:r>
          </a:p>
          <a:p>
            <a:pPr lvl="2" eaLnBrk="1" latinLnBrk="0" hangingPunct="1"/>
            <a:r>
              <a:rPr lang="ar-SA"/>
              <a:t>المستوى الثالث</a:t>
            </a:r>
          </a:p>
          <a:p>
            <a:pPr lvl="3" eaLnBrk="1" latinLnBrk="0" hangingPunct="1"/>
            <a:r>
              <a:rPr lang="ar-SA"/>
              <a:t>المستوى الرابع</a:t>
            </a:r>
          </a:p>
          <a:p>
            <a:pPr lvl="4" eaLnBrk="1" latinLnBrk="0" hangingPunct="1"/>
            <a:r>
              <a:rPr lang="ar-SA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10/30/2021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Gener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شكل حر 6"/>
          <p:cNvSpPr>
            <a:spLocks/>
          </p:cNvSpPr>
          <p:nvPr/>
        </p:nvSpPr>
        <p:spPr bwMode="auto">
          <a:xfrm>
            <a:off x="-25400" y="-14288"/>
            <a:ext cx="24434800" cy="2082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17709" tIns="108855" rIns="217709" bIns="108855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شكل حر 7"/>
          <p:cNvSpPr>
            <a:spLocks/>
          </p:cNvSpPr>
          <p:nvPr/>
        </p:nvSpPr>
        <p:spPr bwMode="auto">
          <a:xfrm>
            <a:off x="11684000" y="-14287"/>
            <a:ext cx="12700000" cy="12763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17709" tIns="108855" rIns="217709" bIns="108855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عنصر نائب للعنوان 8"/>
          <p:cNvSpPr>
            <a:spLocks noGrp="1"/>
          </p:cNvSpPr>
          <p:nvPr>
            <p:ph type="title"/>
          </p:nvPr>
        </p:nvSpPr>
        <p:spPr>
          <a:xfrm>
            <a:off x="1219200" y="1408176"/>
            <a:ext cx="21945600" cy="2286000"/>
          </a:xfrm>
          <a:prstGeom prst="rect">
            <a:avLst/>
          </a:prstGeom>
        </p:spPr>
        <p:txBody>
          <a:bodyPr vert="horz" lIns="0" tIns="108855" rIns="0" bIns="0" anchor="b">
            <a:normAutofit/>
          </a:bodyPr>
          <a:lstStyle/>
          <a:p>
            <a:r>
              <a:rPr kumimoji="0" lang="ar-SA"/>
              <a:t>انقر لتحرير نمط العنوان الرئيسي</a:t>
            </a:r>
            <a:endParaRPr kumimoji="0" lang="en-US"/>
          </a:p>
        </p:txBody>
      </p:sp>
      <p:sp>
        <p:nvSpPr>
          <p:cNvPr id="30" name="عنصر نائب للنص 29"/>
          <p:cNvSpPr>
            <a:spLocks noGrp="1"/>
          </p:cNvSpPr>
          <p:nvPr>
            <p:ph type="body" idx="1"/>
          </p:nvPr>
        </p:nvSpPr>
        <p:spPr>
          <a:xfrm>
            <a:off x="1219200" y="3870960"/>
            <a:ext cx="21945600" cy="8778240"/>
          </a:xfrm>
          <a:prstGeom prst="rect">
            <a:avLst/>
          </a:prstGeom>
        </p:spPr>
        <p:txBody>
          <a:bodyPr vert="horz" lIns="217709" tIns="108855" rIns="217709" bIns="108855">
            <a:normAutofit/>
          </a:bodyPr>
          <a:lstStyle/>
          <a:p>
            <a:pPr lvl="0" eaLnBrk="1" latinLnBrk="0" hangingPunct="1"/>
            <a:r>
              <a:rPr kumimoji="0" lang="ar-SA"/>
              <a:t>انقر لتحرير أنماط النص الرئيسي</a:t>
            </a:r>
          </a:p>
          <a:p>
            <a:pPr lvl="1" eaLnBrk="1" latinLnBrk="0" hangingPunct="1"/>
            <a:r>
              <a:rPr kumimoji="0" lang="ar-SA"/>
              <a:t>المستوى الثاني</a:t>
            </a:r>
          </a:p>
          <a:p>
            <a:pPr lvl="2" eaLnBrk="1" latinLnBrk="0" hangingPunct="1"/>
            <a:r>
              <a:rPr kumimoji="0" lang="ar-SA"/>
              <a:t>المستوى الثالث</a:t>
            </a:r>
          </a:p>
          <a:p>
            <a:pPr lvl="3" eaLnBrk="1" latinLnBrk="0" hangingPunct="1"/>
            <a:r>
              <a:rPr kumimoji="0" lang="ar-SA"/>
              <a:t>المستوى الرابع</a:t>
            </a:r>
          </a:p>
          <a:p>
            <a:pPr lvl="4" eaLnBrk="1" latinLnBrk="0" hangingPunct="1"/>
            <a:r>
              <a:rPr kumimoji="0" lang="ar-SA"/>
              <a:t>المستوى الخامس</a:t>
            </a:r>
            <a:endParaRPr kumimoji="0" lang="en-US"/>
          </a:p>
        </p:txBody>
      </p:sp>
      <p:sp>
        <p:nvSpPr>
          <p:cNvPr id="10" name="عنصر نائب للتاريخ 9"/>
          <p:cNvSpPr>
            <a:spLocks noGrp="1"/>
          </p:cNvSpPr>
          <p:nvPr>
            <p:ph type="dt" sz="half" idx="2"/>
          </p:nvPr>
        </p:nvSpPr>
        <p:spPr>
          <a:xfrm>
            <a:off x="1219200" y="12712701"/>
            <a:ext cx="5689600" cy="730250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29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10/30/2021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عنصر نائب للتذييل 21"/>
          <p:cNvSpPr>
            <a:spLocks noGrp="1"/>
          </p:cNvSpPr>
          <p:nvPr>
            <p:ph type="ftr" sz="quarter" idx="3"/>
          </p:nvPr>
        </p:nvSpPr>
        <p:spPr>
          <a:xfrm>
            <a:off x="7112000" y="12712701"/>
            <a:ext cx="8940800" cy="730250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29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عنصر نائب لرقم الشريحة 17"/>
          <p:cNvSpPr>
            <a:spLocks noGrp="1"/>
          </p:cNvSpPr>
          <p:nvPr>
            <p:ph type="sldNum" sz="quarter" idx="4"/>
          </p:nvPr>
        </p:nvSpPr>
        <p:spPr>
          <a:xfrm>
            <a:off x="21132800" y="12712701"/>
            <a:ext cx="2032000" cy="73025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29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lvl="0"/>
            <a:fld id="{86CB4B4D-7CA3-9044-876B-883B54F8677D}" type="slidenum">
              <a:rPr lang="ar-SA" smtClean="0"/>
              <a:pPr lvl="0"/>
              <a:t>‹#›</a:t>
            </a:fld>
            <a:endParaRPr lang="ar-SA"/>
          </a:p>
        </p:txBody>
      </p:sp>
      <p:grpSp>
        <p:nvGrpSpPr>
          <p:cNvPr id="2" name="مجموعة 1"/>
          <p:cNvGrpSpPr/>
          <p:nvPr/>
        </p:nvGrpSpPr>
        <p:grpSpPr>
          <a:xfrm>
            <a:off x="-50712" y="404816"/>
            <a:ext cx="24481461" cy="1298448"/>
            <a:chOff x="-19045" y="216550"/>
            <a:chExt cx="9180548" cy="649224"/>
          </a:xfrm>
        </p:grpSpPr>
        <p:sp>
          <p:nvSpPr>
            <p:cNvPr id="12" name="شكل حر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شكل حر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p:txStyles>
    <p:titleStyle>
      <a:lvl1pPr algn="l" rtl="1" eaLnBrk="1" latinLnBrk="0" hangingPunct="1">
        <a:spcBef>
          <a:spcPct val="0"/>
        </a:spcBef>
        <a:buNone/>
        <a:defRPr kumimoji="0" sz="119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653128" indent="-653128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62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66" indent="-587816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5700" kern="1200">
          <a:solidFill>
            <a:schemeClr val="tx1"/>
          </a:solidFill>
          <a:latin typeface="+mn-lt"/>
          <a:ea typeface="+mn-ea"/>
          <a:cs typeface="+mn-cs"/>
        </a:defRPr>
      </a:lvl2pPr>
      <a:lvl3pPr marL="2177095" indent="-587816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5000" kern="1200">
          <a:solidFill>
            <a:schemeClr val="tx1"/>
          </a:solidFill>
          <a:latin typeface="+mn-lt"/>
          <a:ea typeface="+mn-ea"/>
          <a:cs typeface="+mn-cs"/>
        </a:defRPr>
      </a:lvl3pPr>
      <a:lvl4pPr marL="2830223" indent="-50073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3483352" indent="-50073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4136480" indent="-50073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4571899" indent="-435419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3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5225028" indent="-435419" algn="r" rtl="1" eaLnBrk="1" latinLnBrk="0" hangingPunct="1">
        <a:spcBef>
          <a:spcPct val="20000"/>
        </a:spcBef>
        <a:buClr>
          <a:schemeClr val="tx2"/>
        </a:buClr>
        <a:buChar char="•"/>
        <a:defRPr kumimoji="0" sz="3800" kern="1200">
          <a:solidFill>
            <a:schemeClr val="tx1"/>
          </a:solidFill>
          <a:latin typeface="+mn-lt"/>
          <a:ea typeface="+mn-ea"/>
          <a:cs typeface="+mn-cs"/>
        </a:defRPr>
      </a:lvl8pPr>
      <a:lvl9pPr marL="5878156" indent="-435419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33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1088547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2177095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3265642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435419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5442737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6531285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7619832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870838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hape 19"/>
          <p:cNvSpPr>
            <a:spLocks noGrp="1"/>
          </p:cNvSpPr>
          <p:nvPr>
            <p:ph type="sldNum" sz="quarter" idx="2"/>
          </p:nvPr>
        </p:nvSpPr>
        <p:spPr>
          <a:xfrm>
            <a:off x="21943129" y="215921"/>
            <a:ext cx="302896" cy="4476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1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20" name="Shape 20"/>
          <p:cNvSpPr/>
          <p:nvPr/>
        </p:nvSpPr>
        <p:spPr>
          <a:xfrm>
            <a:off x="1698127" y="5907383"/>
            <a:ext cx="20965098" cy="2221121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0" tIns="0" rIns="0" bIns="0">
            <a:spAutoFit/>
          </a:bodyPr>
          <a:lstStyle>
            <a:lvl1pPr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b="1" dirty="0">
                <a:solidFill>
                  <a:schemeClr val="bg1"/>
                </a:solidFill>
              </a:rPr>
              <a:t>يتبع في البحث العلمي عدة خطوات متتابعة مترابطة تتميز بالتناسق والتنظيم والوضوح وهذا يساعد الباحث على :</a:t>
            </a:r>
          </a:p>
          <a:p>
            <a:pPr lvl="0">
              <a:lnSpc>
                <a:spcPct val="100000"/>
              </a:lnSpc>
              <a:buFont typeface="Arial" pitchFamily="34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ar-SA" sz="3600" b="1" dirty="0">
                <a:solidFill>
                  <a:schemeClr val="bg1"/>
                </a:solidFill>
              </a:rPr>
              <a:t>تنظيم أفكاره وجهده .</a:t>
            </a:r>
          </a:p>
          <a:p>
            <a:pPr lvl="0">
              <a:lnSpc>
                <a:spcPct val="100000"/>
              </a:lnSpc>
              <a:buFont typeface="Arial" pitchFamily="34" charset="0"/>
              <a:buChar char="•"/>
              <a:defRPr sz="1800">
                <a:solidFill>
                  <a:srgbClr val="000000"/>
                </a:solidFill>
              </a:defRPr>
            </a:pPr>
            <a:r>
              <a:rPr lang="ar-SA" sz="3600" b="1" dirty="0">
                <a:solidFill>
                  <a:schemeClr val="bg1"/>
                </a:solidFill>
              </a:rPr>
              <a:t> يسهل عملية متابعة وتقييم تلك الجهود من </a:t>
            </a:r>
            <a:r>
              <a:rPr lang="ar-SA" sz="3200" b="1" dirty="0">
                <a:solidFill>
                  <a:schemeClr val="bg1"/>
                </a:solidFill>
              </a:rPr>
              <a:t>قبل المعلم المشرف على البحث</a:t>
            </a:r>
            <a:r>
              <a:rPr lang="ar-SA" sz="3600" b="1" dirty="0">
                <a:solidFill>
                  <a:schemeClr val="bg1"/>
                </a:solidFill>
              </a:rPr>
              <a:t> </a:t>
            </a:r>
            <a:r>
              <a:rPr lang="ar-SA" dirty="0"/>
              <a:t>.</a:t>
            </a:r>
            <a:endParaRPr sz="4000">
              <a:solidFill>
                <a:srgbClr val="656565"/>
              </a:solidFill>
            </a:endParaRPr>
          </a:p>
        </p:txBody>
      </p:sp>
      <p:sp>
        <p:nvSpPr>
          <p:cNvPr id="8" name="Shape 13"/>
          <p:cNvSpPr/>
          <p:nvPr/>
        </p:nvSpPr>
        <p:spPr>
          <a:xfrm>
            <a:off x="7028846" y="1902940"/>
            <a:ext cx="10655318" cy="1625601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50800" tIns="50800" rIns="50800" bIns="50800" anchor="ctr">
            <a:spAutoFit/>
          </a:bodyPr>
          <a:lstStyle>
            <a:lvl1pPr indent="12700" algn="l" defTabSz="825500">
              <a:defRPr sz="1000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ar-SA" sz="10000" dirty="0">
                <a:solidFill>
                  <a:srgbClr val="53585F"/>
                </a:solidFill>
              </a:rPr>
              <a:t>تمهيد</a:t>
            </a:r>
            <a:endParaRPr sz="10000">
              <a:solidFill>
                <a:srgbClr val="53585F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مستدير الزوايا 8"/>
          <p:cNvSpPr/>
          <p:nvPr/>
        </p:nvSpPr>
        <p:spPr>
          <a:xfrm>
            <a:off x="18362141" y="1482587"/>
            <a:ext cx="5387545" cy="70444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المرحلة</a:t>
            </a:r>
          </a:p>
        </p:txBody>
      </p:sp>
      <p:sp>
        <p:nvSpPr>
          <p:cNvPr id="11" name="Shape 13"/>
          <p:cNvSpPr/>
          <p:nvPr/>
        </p:nvSpPr>
        <p:spPr>
          <a:xfrm>
            <a:off x="543698" y="656590"/>
            <a:ext cx="23205988" cy="656590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50800" tIns="50800" rIns="50800" bIns="50800" anchor="ctr">
            <a:spAutoFit/>
          </a:bodyPr>
          <a:lstStyle>
            <a:lvl1pPr indent="12700" algn="l" defTabSz="825500">
              <a:defRPr sz="10000">
                <a:solidFill>
                  <a:srgbClr val="53585F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ar-SA" sz="3600" b="1" dirty="0"/>
              <a:t>يمر الباحث الذي يستخدم منهج البحث العلمي , بالخطوات الأساسية التالية وكل خطوة تحتاج إلى مهارات لابد أن ينجزها الطالب بدقة ومهارة وهي :-</a:t>
            </a:r>
            <a:endParaRPr sz="25000" b="1">
              <a:solidFill>
                <a:srgbClr val="53585F"/>
              </a:solidFill>
            </a:endParaRPr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18362141" y="2187035"/>
            <a:ext cx="5387545" cy="11402685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الأولى : تحديد مشكلة البحث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ar-SA" sz="3200" b="1" dirty="0">
              <a:solidFill>
                <a:srgbClr val="FF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الثانية</a:t>
            </a:r>
            <a:r>
              <a:rPr kumimoji="0" lang="ar-SA" sz="3200" b="1" i="0" u="none" strike="noStrike" cap="none" spc="0" normalizeH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: القراءة الاستطلاعية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ar-SA" sz="3200" b="1" baseline="0" dirty="0">
              <a:solidFill>
                <a:srgbClr val="FF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spc="0" normalizeH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الثالثة : إعداد خطة البحث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ar-SA" sz="3200" b="1" baseline="0" dirty="0">
              <a:solidFill>
                <a:srgbClr val="FF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spc="0" normalizeH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الرابعة : إعداد الإطار النظري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200" b="1" baseline="0" dirty="0">
                <a:solidFill>
                  <a:srgbClr val="FF0000"/>
                </a:solidFill>
              </a:rPr>
              <a:t>إعداد</a:t>
            </a:r>
            <a:r>
              <a:rPr lang="ar-SA" sz="3200" b="1" dirty="0">
                <a:solidFill>
                  <a:srgbClr val="FF0000"/>
                </a:solidFill>
              </a:rPr>
              <a:t> الدراسات السابقة للبحث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ar-SA" sz="32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200" b="1" dirty="0">
                <a:solidFill>
                  <a:srgbClr val="FF0000"/>
                </a:solidFill>
              </a:rPr>
              <a:t>الخامسة : تحديد إجراءات البحث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ar-SA" sz="32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200" b="1" dirty="0">
                <a:solidFill>
                  <a:srgbClr val="FF0000"/>
                </a:solidFill>
              </a:rPr>
              <a:t>السادسة : عرض نتائج البحث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200" b="1" dirty="0">
                <a:solidFill>
                  <a:srgbClr val="FF0000"/>
                </a:solidFill>
              </a:rPr>
              <a:t>وتفسيرها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ar-SA" sz="32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200" b="1" dirty="0">
                <a:solidFill>
                  <a:srgbClr val="FF0000"/>
                </a:solidFill>
              </a:rPr>
              <a:t>السابعة : إعداد قائمة بالمراجع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والمصادر وإعداد الملاحق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ar-SA" sz="3200" b="1" dirty="0">
              <a:solidFill>
                <a:srgbClr val="FF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الثامنة : تصميم البحث وإخراجه في </a:t>
            </a:r>
            <a:endParaRPr kumimoji="0" lang="en-US" sz="32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صورته النهائية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ar-SA" sz="32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200" b="1" dirty="0">
                <a:solidFill>
                  <a:srgbClr val="FF0000"/>
                </a:solidFill>
              </a:rPr>
              <a:t>التاسعة : مناقشة البحث</a:t>
            </a:r>
            <a:endParaRPr kumimoji="0" lang="ar-SA" sz="32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ar-SA" sz="32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8" name="مستطيل مستدير الزوايا 17"/>
          <p:cNvSpPr/>
          <p:nvPr/>
        </p:nvSpPr>
        <p:spPr>
          <a:xfrm>
            <a:off x="543698" y="1482587"/>
            <a:ext cx="17314362" cy="70444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المهارة المطلوبة لإنجاز هذه المرحلة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543698" y="2496065"/>
            <a:ext cx="17314362" cy="1043362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rtl="0" latinLnBrk="1" hangingPunct="0"/>
            <a:r>
              <a:rPr lang="ar-SA" sz="2800" b="1" dirty="0">
                <a:solidFill>
                  <a:srgbClr val="00B0F0"/>
                </a:solidFill>
              </a:rPr>
              <a:t>ت</a:t>
            </a:r>
            <a:r>
              <a:rPr lang="ar-SA" sz="2800" b="1" dirty="0">
                <a:solidFill>
                  <a:srgbClr val="FF0000"/>
                </a:solidFill>
              </a:rPr>
              <a:t>حديد موضوع البحث , واختيار المشكلة التي يريد إخضاعها للبحث , وصياغتها بدقة .</a:t>
            </a:r>
          </a:p>
          <a:p>
            <a:pPr rtl="0" latinLnBrk="1" hangingPunct="0"/>
            <a:endParaRPr lang="ar-SA" sz="2800" b="1" dirty="0">
              <a:solidFill>
                <a:srgbClr val="FF0000"/>
              </a:solidFill>
            </a:endParaRPr>
          </a:p>
          <a:p>
            <a:pPr rtl="0" latinLnBrk="1" hangingPunct="0"/>
            <a:r>
              <a:rPr lang="ar-SA" sz="2800" b="1" dirty="0">
                <a:solidFill>
                  <a:srgbClr val="FF0000"/>
                </a:solidFill>
              </a:rPr>
              <a:t>جمع المعلومات عن موضوع البحث .ومراجعة البحوث والدراسات السابقة .</a:t>
            </a:r>
          </a:p>
          <a:p>
            <a:pPr rtl="0" latinLnBrk="1" hangingPunct="0"/>
            <a:endParaRPr lang="ar-SA" sz="2800" b="1" dirty="0">
              <a:solidFill>
                <a:srgbClr val="FF0000"/>
              </a:solidFill>
            </a:endParaRPr>
          </a:p>
          <a:p>
            <a:pPr rtl="0" latinLnBrk="1" hangingPunct="0"/>
            <a:r>
              <a:rPr lang="ar-SA" sz="2800" b="1" dirty="0">
                <a:solidFill>
                  <a:srgbClr val="FF0000"/>
                </a:solidFill>
              </a:rPr>
              <a:t>تصميم خطة البحث من حيث ( تحديد عنوان البحث – إعداد المقدمة – تحديد المشكلة – تحديد أهمية البحث – وأهدافه _ صياغة فرضياته </a:t>
            </a:r>
          </a:p>
          <a:p>
            <a:pPr rtl="0" latinLnBrk="1" hangingPunct="0"/>
            <a:r>
              <a:rPr lang="ar-SA" sz="2800" b="1" dirty="0">
                <a:solidFill>
                  <a:srgbClr val="FF0000"/>
                </a:solidFill>
              </a:rPr>
              <a:t>– تحديد منهج البحث..... الخ</a:t>
            </a:r>
          </a:p>
          <a:p>
            <a:pPr rtl="0" latinLnBrk="1" hangingPunct="0"/>
            <a:endParaRPr lang="ar-SA" sz="2800" b="1" dirty="0">
              <a:solidFill>
                <a:srgbClr val="FF0000"/>
              </a:solidFill>
            </a:endParaRPr>
          </a:p>
          <a:p>
            <a:pPr rtl="0" latinLnBrk="1" hangingPunct="0"/>
            <a:r>
              <a:rPr lang="ar-SA" sz="2800" b="1" dirty="0">
                <a:solidFill>
                  <a:srgbClr val="FF0000"/>
                </a:solidFill>
              </a:rPr>
              <a:t>إعداد خلفية نظرية وعلمية بموضوع البحث مبسطة</a:t>
            </a:r>
            <a:endParaRPr lang="ar-SA" sz="1400" b="1" dirty="0">
              <a:solidFill>
                <a:srgbClr val="FF0000"/>
              </a:solidFill>
            </a:endParaRPr>
          </a:p>
          <a:p>
            <a:pPr rtl="0" latinLnBrk="1" hangingPunct="0"/>
            <a:r>
              <a:rPr lang="ar-SA" sz="3200" b="1" dirty="0">
                <a:solidFill>
                  <a:srgbClr val="FF0000"/>
                </a:solidFill>
              </a:rPr>
              <a:t>مراجعة البحوث السابقة</a:t>
            </a:r>
          </a:p>
          <a:p>
            <a:pPr rtl="0" latinLnBrk="1" hangingPunct="0"/>
            <a:endParaRPr lang="ar-SA" sz="3200" b="1" dirty="0">
              <a:solidFill>
                <a:srgbClr val="FF0000"/>
              </a:solidFill>
            </a:endParaRPr>
          </a:p>
          <a:p>
            <a:pPr rtl="0" latinLnBrk="1" hangingPunct="0"/>
            <a:r>
              <a:rPr lang="ar-SA" sz="3200" b="1" dirty="0">
                <a:solidFill>
                  <a:srgbClr val="FF0000"/>
                </a:solidFill>
              </a:rPr>
              <a:t>تطبيق الجانب العملي للبحث</a:t>
            </a:r>
          </a:p>
          <a:p>
            <a:pPr rtl="0" latinLnBrk="1" hangingPunct="0"/>
            <a:endParaRPr lang="ar-SA" sz="3200" b="1" dirty="0">
              <a:solidFill>
                <a:srgbClr val="FF0000"/>
              </a:solidFill>
            </a:endParaRPr>
          </a:p>
          <a:p>
            <a:pPr rtl="0" latinLnBrk="1" hangingPunct="0"/>
            <a:endParaRPr lang="en-US" sz="3200" b="1" dirty="0">
              <a:solidFill>
                <a:srgbClr val="FF0000"/>
              </a:solidFill>
            </a:endParaRPr>
          </a:p>
          <a:p>
            <a:pPr rtl="0" latinLnBrk="1" hangingPunct="0"/>
            <a:r>
              <a:rPr lang="ar-SA" sz="3200" b="1" dirty="0">
                <a:solidFill>
                  <a:srgbClr val="FF0000"/>
                </a:solidFill>
              </a:rPr>
              <a:t>إعداد خلاصة نتائج البحث وإعداد التوصيات والمقترحات</a:t>
            </a:r>
          </a:p>
          <a:p>
            <a:pPr rtl="0" latinLnBrk="1" hangingPunct="0"/>
            <a:endParaRPr lang="ar-SA" sz="3200" b="1" dirty="0">
              <a:solidFill>
                <a:srgbClr val="FF0000"/>
              </a:solidFill>
            </a:endParaRPr>
          </a:p>
          <a:p>
            <a:pPr rtl="0" latinLnBrk="1" hangingPunct="0"/>
            <a:r>
              <a:rPr lang="ar-SA" sz="3200" b="1" dirty="0">
                <a:solidFill>
                  <a:srgbClr val="FF0000"/>
                </a:solidFill>
              </a:rPr>
              <a:t>توثيق المراجع والمصادر التي استخدمها في بحثه , وحصر الملاحق الخاصة بالبحث مثل الاستبيانات</a:t>
            </a:r>
          </a:p>
          <a:p>
            <a:pPr rtl="0" latinLnBrk="1" hangingPunct="0"/>
            <a:endParaRPr lang="ar-SA" sz="3200" b="1" dirty="0">
              <a:solidFill>
                <a:srgbClr val="FF0000"/>
              </a:solidFill>
            </a:endParaRPr>
          </a:p>
          <a:p>
            <a:pPr rtl="0" latinLnBrk="1" hangingPunct="0"/>
            <a:endParaRPr lang="en-US" sz="3200" b="1" dirty="0">
              <a:solidFill>
                <a:srgbClr val="FF0000"/>
              </a:solidFill>
            </a:endParaRPr>
          </a:p>
          <a:p>
            <a:pPr rtl="0" latinLnBrk="1" hangingPunct="0"/>
            <a:r>
              <a:rPr lang="ar-SA" sz="3200" b="1" dirty="0">
                <a:solidFill>
                  <a:srgbClr val="FF0000"/>
                </a:solidFill>
              </a:rPr>
              <a:t>إخراج البحث في صورته النهائية وتصميم صفحة العنوان وإعداد قائمة المحتويات</a:t>
            </a:r>
          </a:p>
          <a:p>
            <a:pPr rtl="0" latinLnBrk="1" hangingPunct="0"/>
            <a:endParaRPr lang="ar-SA" sz="3200" b="1" dirty="0">
              <a:solidFill>
                <a:srgbClr val="FF0000"/>
              </a:solidFill>
            </a:endParaRPr>
          </a:p>
          <a:p>
            <a:pPr rtl="0" latinLnBrk="1" hangingPunct="0"/>
            <a:endParaRPr lang="ar-SA" sz="3200" b="1" dirty="0">
              <a:solidFill>
                <a:srgbClr val="FF0000"/>
              </a:solidFill>
            </a:endParaRPr>
          </a:p>
          <a:p>
            <a:pPr rtl="0" latinLnBrk="1" hangingPunct="0"/>
            <a:r>
              <a:rPr lang="ar-SA" sz="3200" b="1" dirty="0">
                <a:solidFill>
                  <a:srgbClr val="FF0000"/>
                </a:solidFill>
              </a:rPr>
              <a:t>إعداد ملخص للبحث وتقديمه في عرض تقديمي أمام الطلاب</a:t>
            </a:r>
            <a:r>
              <a:rPr lang="ar-SA" sz="3200" dirty="0">
                <a:solidFill>
                  <a:srgbClr val="C00000"/>
                </a:solidFill>
              </a:rP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8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>
            <a:spLocks noGrp="1"/>
          </p:cNvSpPr>
          <p:nvPr>
            <p:ph type="sldNum" sz="quarter" idx="2"/>
          </p:nvPr>
        </p:nvSpPr>
        <p:spPr>
          <a:xfrm>
            <a:off x="21943129" y="215921"/>
            <a:ext cx="302896" cy="4476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3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56" name="Shape 56"/>
          <p:cNvSpPr/>
          <p:nvPr/>
        </p:nvSpPr>
        <p:spPr>
          <a:xfrm>
            <a:off x="1837889" y="19829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0087B1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2"/>
                </a:solidFill>
              </a:rPr>
              <a:t></a:t>
            </a:r>
          </a:p>
        </p:txBody>
      </p:sp>
      <p:sp>
        <p:nvSpPr>
          <p:cNvPr id="57" name="Shape 57"/>
          <p:cNvSpPr/>
          <p:nvPr/>
        </p:nvSpPr>
        <p:spPr>
          <a:xfrm>
            <a:off x="2737071" y="1938220"/>
            <a:ext cx="50778" cy="896277"/>
          </a:xfrm>
          <a:prstGeom prst="roundRect">
            <a:avLst>
              <a:gd name="adj" fmla="val 50000"/>
            </a:avLst>
          </a:prstGeom>
          <a:solidFill>
            <a:srgbClr val="53585F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Shape 58"/>
          <p:cNvSpPr/>
          <p:nvPr/>
        </p:nvSpPr>
        <p:spPr>
          <a:xfrm>
            <a:off x="3000572" y="1864254"/>
            <a:ext cx="19053053" cy="1015663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6600" b="1" dirty="0">
                <a:solidFill>
                  <a:srgbClr val="FF0000"/>
                </a:solidFill>
              </a:rPr>
              <a:t>نشاط</a:t>
            </a:r>
            <a:endParaRPr sz="6600" b="1">
              <a:solidFill>
                <a:srgbClr val="FF0000"/>
              </a:solidFill>
            </a:endParaRPr>
          </a:p>
        </p:txBody>
      </p:sp>
      <p:sp>
        <p:nvSpPr>
          <p:cNvPr id="60" name="Shape 60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39" name="Shape 58"/>
          <p:cNvSpPr/>
          <p:nvPr/>
        </p:nvSpPr>
        <p:spPr>
          <a:xfrm>
            <a:off x="2890076" y="11001375"/>
            <a:ext cx="19053053" cy="553998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3600" b="1" dirty="0">
                <a:solidFill>
                  <a:srgbClr val="FF0000"/>
                </a:solidFill>
              </a:rPr>
              <a:t>حدد في المخطط الذي أمامك خطوات البحث العلمي مرتبه حسب تسلسلها المنطقي</a:t>
            </a:r>
            <a:endParaRPr sz="102800" b="1">
              <a:solidFill>
                <a:srgbClr val="FF0000"/>
              </a:solidFill>
            </a:endParaRPr>
          </a:p>
        </p:txBody>
      </p:sp>
      <p:sp>
        <p:nvSpPr>
          <p:cNvPr id="40" name="Shape 98"/>
          <p:cNvSpPr/>
          <p:nvPr/>
        </p:nvSpPr>
        <p:spPr>
          <a:xfrm>
            <a:off x="13939401" y="5640629"/>
            <a:ext cx="3457575" cy="2424479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dirty="0"/>
              <a:t>........................</a:t>
            </a:r>
          </a:p>
        </p:txBody>
      </p:sp>
      <p:sp>
        <p:nvSpPr>
          <p:cNvPr id="41" name="Shape 98"/>
          <p:cNvSpPr/>
          <p:nvPr/>
        </p:nvSpPr>
        <p:spPr>
          <a:xfrm>
            <a:off x="5295464" y="3547696"/>
            <a:ext cx="3457575" cy="2424479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dirty="0"/>
              <a:t>........................</a:t>
            </a:r>
          </a:p>
        </p:txBody>
      </p:sp>
      <p:sp>
        <p:nvSpPr>
          <p:cNvPr id="42" name="Shape 98"/>
          <p:cNvSpPr/>
          <p:nvPr/>
        </p:nvSpPr>
        <p:spPr>
          <a:xfrm>
            <a:off x="12210614" y="3547696"/>
            <a:ext cx="3457575" cy="2424479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dirty="0"/>
              <a:t>........................</a:t>
            </a:r>
            <a:endParaRPr/>
          </a:p>
        </p:txBody>
      </p:sp>
      <p:sp>
        <p:nvSpPr>
          <p:cNvPr id="43" name="Shape 98"/>
          <p:cNvSpPr/>
          <p:nvPr/>
        </p:nvSpPr>
        <p:spPr>
          <a:xfrm>
            <a:off x="19125764" y="3547696"/>
            <a:ext cx="3457575" cy="2424479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dirty="0"/>
              <a:t>....................</a:t>
            </a:r>
            <a:endParaRPr/>
          </a:p>
        </p:txBody>
      </p:sp>
      <p:sp>
        <p:nvSpPr>
          <p:cNvPr id="44" name="Shape 98"/>
          <p:cNvSpPr/>
          <p:nvPr/>
        </p:nvSpPr>
        <p:spPr>
          <a:xfrm>
            <a:off x="7024251" y="5640629"/>
            <a:ext cx="3457575" cy="2424479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dirty="0"/>
              <a:t>........................</a:t>
            </a:r>
          </a:p>
        </p:txBody>
      </p:sp>
      <p:sp>
        <p:nvSpPr>
          <p:cNvPr id="45" name="Shape 98"/>
          <p:cNvSpPr/>
          <p:nvPr/>
        </p:nvSpPr>
        <p:spPr>
          <a:xfrm>
            <a:off x="10481826" y="8065108"/>
            <a:ext cx="3457575" cy="2424479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خطوات البحث</a:t>
            </a:r>
          </a:p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العلمي</a:t>
            </a:r>
            <a:endParaRPr/>
          </a:p>
        </p:txBody>
      </p:sp>
      <p:sp>
        <p:nvSpPr>
          <p:cNvPr id="46" name="Shape 98"/>
          <p:cNvSpPr/>
          <p:nvPr/>
        </p:nvSpPr>
        <p:spPr>
          <a:xfrm>
            <a:off x="15668189" y="3547696"/>
            <a:ext cx="3457575" cy="2424479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dirty="0"/>
              <a:t>......................</a:t>
            </a:r>
            <a:endParaRPr/>
          </a:p>
        </p:txBody>
      </p:sp>
      <p:sp>
        <p:nvSpPr>
          <p:cNvPr id="47" name="Shape 98"/>
          <p:cNvSpPr/>
          <p:nvPr/>
        </p:nvSpPr>
        <p:spPr>
          <a:xfrm>
            <a:off x="10481826" y="5640629"/>
            <a:ext cx="3457575" cy="2424479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dirty="0"/>
              <a:t>........................</a:t>
            </a:r>
          </a:p>
        </p:txBody>
      </p:sp>
      <p:sp>
        <p:nvSpPr>
          <p:cNvPr id="48" name="Shape 98"/>
          <p:cNvSpPr/>
          <p:nvPr/>
        </p:nvSpPr>
        <p:spPr>
          <a:xfrm>
            <a:off x="1837889" y="3547696"/>
            <a:ext cx="3457575" cy="2424479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dirty="0"/>
              <a:t>.......................</a:t>
            </a:r>
          </a:p>
        </p:txBody>
      </p:sp>
      <p:sp>
        <p:nvSpPr>
          <p:cNvPr id="49" name="Shape 98"/>
          <p:cNvSpPr/>
          <p:nvPr/>
        </p:nvSpPr>
        <p:spPr>
          <a:xfrm>
            <a:off x="8753039" y="3547696"/>
            <a:ext cx="3457575" cy="2424479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r>
              <a:rPr lang="ar-SA" dirty="0"/>
              <a:t>........................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6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60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sldNum" sz="quarter" idx="2"/>
          </p:nvPr>
        </p:nvSpPr>
        <p:spPr>
          <a:xfrm>
            <a:off x="21943129" y="215921"/>
            <a:ext cx="302896" cy="4476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4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26" name="Shape 26"/>
          <p:cNvSpPr/>
          <p:nvPr/>
        </p:nvSpPr>
        <p:spPr>
          <a:xfrm>
            <a:off x="3000572" y="2854853"/>
            <a:ext cx="19053053" cy="609601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dirty="0">
                <a:solidFill>
                  <a:srgbClr val="656565"/>
                </a:solidFill>
              </a:rPr>
              <a:t>مشكلة البحث ( </a:t>
            </a:r>
            <a:r>
              <a:rPr lang="ar-SA" sz="4000" b="1" dirty="0">
                <a:solidFill>
                  <a:srgbClr val="FF0000"/>
                </a:solidFill>
              </a:rPr>
              <a:t>تحديد موضوع البحث </a:t>
            </a:r>
            <a:r>
              <a:rPr lang="ar-SA" sz="4000" dirty="0">
                <a:solidFill>
                  <a:srgbClr val="656565"/>
                </a:solidFill>
              </a:rPr>
              <a:t>)</a:t>
            </a:r>
            <a:endParaRPr sz="4000">
              <a:solidFill>
                <a:srgbClr val="656565"/>
              </a:solidFill>
            </a:endParaRPr>
          </a:p>
        </p:txBody>
      </p:sp>
      <p:sp>
        <p:nvSpPr>
          <p:cNvPr id="28" name="Shape 28"/>
          <p:cNvSpPr/>
          <p:nvPr/>
        </p:nvSpPr>
        <p:spPr>
          <a:xfrm>
            <a:off x="2737071" y="292882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" name="Shape 29"/>
          <p:cNvSpPr/>
          <p:nvPr/>
        </p:nvSpPr>
        <p:spPr>
          <a:xfrm>
            <a:off x="1837889" y="29735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53585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1"/>
                </a:solidFill>
              </a:rPr>
              <a:t></a:t>
            </a:r>
          </a:p>
        </p:txBody>
      </p:sp>
      <p:sp>
        <p:nvSpPr>
          <p:cNvPr id="31" name="Shape 31"/>
          <p:cNvSpPr/>
          <p:nvPr/>
        </p:nvSpPr>
        <p:spPr>
          <a:xfrm>
            <a:off x="1504803" y="10985102"/>
            <a:ext cx="1187848" cy="1187848"/>
          </a:xfrm>
          <a:prstGeom prst="roundRect">
            <a:avLst>
              <a:gd name="adj" fmla="val 20667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Shape 32"/>
          <p:cNvSpPr/>
          <p:nvPr/>
        </p:nvSpPr>
        <p:spPr>
          <a:xfrm>
            <a:off x="1765163" y="11205410"/>
            <a:ext cx="695702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</a:t>
            </a:r>
          </a:p>
        </p:txBody>
      </p:sp>
      <p:sp>
        <p:nvSpPr>
          <p:cNvPr id="33" name="Shape 33"/>
          <p:cNvSpPr/>
          <p:nvPr/>
        </p:nvSpPr>
        <p:spPr>
          <a:xfrm>
            <a:off x="3079603" y="10985102"/>
            <a:ext cx="1187848" cy="1187848"/>
          </a:xfrm>
          <a:prstGeom prst="roundRect">
            <a:avLst>
              <a:gd name="adj" fmla="val 20667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 34"/>
          <p:cNvSpPr/>
          <p:nvPr/>
        </p:nvSpPr>
        <p:spPr>
          <a:xfrm>
            <a:off x="3346376" y="11205410"/>
            <a:ext cx="682878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</a:t>
            </a:r>
          </a:p>
        </p:txBody>
      </p:sp>
      <p:sp>
        <p:nvSpPr>
          <p:cNvPr id="35" name="Shape 35"/>
          <p:cNvSpPr/>
          <p:nvPr/>
        </p:nvSpPr>
        <p:spPr>
          <a:xfrm>
            <a:off x="4656363" y="10985102"/>
            <a:ext cx="1187848" cy="1187848"/>
          </a:xfrm>
          <a:prstGeom prst="roundRect">
            <a:avLst>
              <a:gd name="adj" fmla="val 20667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Shape 36"/>
          <p:cNvSpPr/>
          <p:nvPr/>
        </p:nvSpPr>
        <p:spPr>
          <a:xfrm>
            <a:off x="4916723" y="11205410"/>
            <a:ext cx="695702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</a:t>
            </a:r>
          </a:p>
        </p:txBody>
      </p:sp>
      <p:sp>
        <p:nvSpPr>
          <p:cNvPr id="37" name="Shape 37"/>
          <p:cNvSpPr/>
          <p:nvPr/>
        </p:nvSpPr>
        <p:spPr>
          <a:xfrm>
            <a:off x="6233122" y="10985102"/>
            <a:ext cx="1187848" cy="1187848"/>
          </a:xfrm>
          <a:prstGeom prst="roundRect">
            <a:avLst>
              <a:gd name="adj" fmla="val 20667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 38"/>
          <p:cNvSpPr/>
          <p:nvPr/>
        </p:nvSpPr>
        <p:spPr>
          <a:xfrm>
            <a:off x="6549358" y="11205410"/>
            <a:ext cx="583951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</a:t>
            </a:r>
          </a:p>
        </p:txBody>
      </p:sp>
      <p:sp>
        <p:nvSpPr>
          <p:cNvPr id="39" name="Shape 39"/>
          <p:cNvSpPr/>
          <p:nvPr/>
        </p:nvSpPr>
        <p:spPr>
          <a:xfrm>
            <a:off x="7816195" y="10985102"/>
            <a:ext cx="1187847" cy="1187848"/>
          </a:xfrm>
          <a:prstGeom prst="roundRect">
            <a:avLst>
              <a:gd name="adj" fmla="val 20667"/>
            </a:avLst>
          </a:prstGeom>
          <a:solidFill>
            <a:schemeClr val="accent5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 40"/>
          <p:cNvSpPr/>
          <p:nvPr/>
        </p:nvSpPr>
        <p:spPr>
          <a:xfrm>
            <a:off x="8089379" y="11205410"/>
            <a:ext cx="670054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</a:t>
            </a:r>
          </a:p>
        </p:txBody>
      </p:sp>
      <p:sp>
        <p:nvSpPr>
          <p:cNvPr id="41" name="Shape 41"/>
          <p:cNvSpPr/>
          <p:nvPr/>
        </p:nvSpPr>
        <p:spPr>
          <a:xfrm>
            <a:off x="9400213" y="10985102"/>
            <a:ext cx="1187847" cy="1187848"/>
          </a:xfrm>
          <a:prstGeom prst="roundRect">
            <a:avLst>
              <a:gd name="adj" fmla="val 20667"/>
            </a:avLst>
          </a:prstGeom>
          <a:solidFill>
            <a:schemeClr val="accent6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Shape 42"/>
          <p:cNvSpPr/>
          <p:nvPr/>
        </p:nvSpPr>
        <p:spPr>
          <a:xfrm>
            <a:off x="9654161" y="11205410"/>
            <a:ext cx="708526" cy="759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000">
                <a:solidFill>
                  <a:srgbClr val="FFFFFF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000">
                <a:solidFill>
                  <a:srgbClr val="FFFFFF"/>
                </a:solidFill>
              </a:rPr>
              <a:t></a:t>
            </a:r>
          </a:p>
        </p:txBody>
      </p:sp>
      <p:sp>
        <p:nvSpPr>
          <p:cNvPr id="49" name="Shape 49"/>
          <p:cNvSpPr/>
          <p:nvPr/>
        </p:nvSpPr>
        <p:spPr>
          <a:xfrm>
            <a:off x="1714049" y="4086904"/>
            <a:ext cx="10676740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50" name="Shape 26"/>
          <p:cNvSpPr/>
          <p:nvPr/>
        </p:nvSpPr>
        <p:spPr>
          <a:xfrm>
            <a:off x="1061533" y="6000248"/>
            <a:ext cx="19053053" cy="38266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b="1" dirty="0">
                <a:solidFill>
                  <a:srgbClr val="FF0000"/>
                </a:solidFill>
              </a:rPr>
              <a:t>ما معنى كلمة مشكلة ؟</a:t>
            </a:r>
          </a:p>
          <a:p>
            <a:pPr lvl="0" algn="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3600" b="1" dirty="0"/>
              <a:t>سؤال يحتاج إلى توضيح وإجابة .</a:t>
            </a:r>
          </a:p>
          <a:p>
            <a:pPr lvl="0" algn="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b="1" dirty="0">
                <a:solidFill>
                  <a:srgbClr val="FF0000"/>
                </a:solidFill>
              </a:rPr>
              <a:t>مثال : ما هو تأثير البرامج التلفزيونية على سلوك الأطفال .</a:t>
            </a:r>
          </a:p>
          <a:p>
            <a:pPr lvl="0" algn="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3600" b="1" dirty="0"/>
              <a:t>أو هي موقف غامض ويحتاج إلى إيضاح وتفسير .</a:t>
            </a:r>
            <a:endParaRPr lang="ar-SA" b="1" dirty="0"/>
          </a:p>
          <a:p>
            <a:pPr lvl="0" algn="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000" b="1" dirty="0">
                <a:solidFill>
                  <a:srgbClr val="FF0000"/>
                </a:solidFill>
              </a:rPr>
              <a:t>مثال : تأخر معاملات المراجعين في أحد الدائرات الحكومية بالرغم من كثرة الموظفين</a:t>
            </a:r>
            <a:endParaRPr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3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3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3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3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3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3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9" grpId="0" animBg="1"/>
      <p:bldP spid="5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sldNum" sz="quarter" idx="2"/>
          </p:nvPr>
        </p:nvSpPr>
        <p:spPr>
          <a:xfrm>
            <a:off x="21943129" y="215921"/>
            <a:ext cx="302896" cy="4476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5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94" name="Shape 94"/>
          <p:cNvSpPr/>
          <p:nvPr/>
        </p:nvSpPr>
        <p:spPr>
          <a:xfrm>
            <a:off x="3000572" y="1864254"/>
            <a:ext cx="19053053" cy="83099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5400" b="1" dirty="0">
                <a:solidFill>
                  <a:srgbClr val="FF0000"/>
                </a:solidFill>
              </a:rPr>
              <a:t>مصادر الحصول على المشكلة</a:t>
            </a:r>
            <a:endParaRPr sz="5400" b="1" dirty="0">
              <a:solidFill>
                <a:srgbClr val="FF0000"/>
              </a:solidFill>
            </a:endParaRPr>
          </a:p>
        </p:txBody>
      </p:sp>
      <p:sp>
        <p:nvSpPr>
          <p:cNvPr id="96" name="Shape 96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113" name="Shape 113"/>
          <p:cNvSpPr/>
          <p:nvPr/>
        </p:nvSpPr>
        <p:spPr>
          <a:xfrm>
            <a:off x="2737071" y="193822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4" name="Shape 114"/>
          <p:cNvSpPr/>
          <p:nvPr/>
        </p:nvSpPr>
        <p:spPr>
          <a:xfrm>
            <a:off x="1837889" y="19829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FB8734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chemeClr val="accent3"/>
                </a:solidFill>
              </a:rPr>
              <a:t></a:t>
            </a:r>
          </a:p>
        </p:txBody>
      </p:sp>
      <p:sp>
        <p:nvSpPr>
          <p:cNvPr id="23" name="مستطيل مستدير الزوايا 22"/>
          <p:cNvSpPr/>
          <p:nvPr/>
        </p:nvSpPr>
        <p:spPr>
          <a:xfrm>
            <a:off x="15544800" y="4049216"/>
            <a:ext cx="7762995" cy="3088078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rtl="0" latinLnBrk="1" hangingPunct="0"/>
            <a:endParaRPr lang="ar-SA" sz="5400" b="1" dirty="0">
              <a:solidFill>
                <a:srgbClr val="FF0000"/>
              </a:solidFill>
            </a:endParaRPr>
          </a:p>
          <a:p>
            <a:pPr rtl="0" latinLnBrk="1" hangingPunct="0"/>
            <a:r>
              <a:rPr lang="ar-SA" sz="5400" b="1" dirty="0">
                <a:solidFill>
                  <a:srgbClr val="FF0000"/>
                </a:solidFill>
              </a:rPr>
              <a:t>الخبرة الشخصية واهتمامات الباحث</a:t>
            </a:r>
            <a:endParaRPr kumimoji="0" lang="ar-SA" sz="32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ar-SA" sz="3200" b="1" dirty="0">
              <a:solidFill>
                <a:srgbClr val="FF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ar-SA" sz="32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4" name="مستطيل مستدير الزوايا 23"/>
          <p:cNvSpPr/>
          <p:nvPr/>
        </p:nvSpPr>
        <p:spPr>
          <a:xfrm>
            <a:off x="6979920" y="8603874"/>
            <a:ext cx="10424160" cy="220273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60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sym typeface="Helvetica Light"/>
              </a:rPr>
              <a:t>الأبحاث السابقة من خلال الدراسات والاطلاع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6000" b="1" dirty="0">
                <a:solidFill>
                  <a:srgbClr val="FF0000"/>
                </a:solidFill>
              </a:rPr>
              <a:t>على توصيات البحوث</a:t>
            </a:r>
          </a:p>
        </p:txBody>
      </p:sp>
      <p:sp>
        <p:nvSpPr>
          <p:cNvPr id="25" name="مستطيل مستدير الزوايا 24"/>
          <p:cNvSpPr/>
          <p:nvPr/>
        </p:nvSpPr>
        <p:spPr>
          <a:xfrm>
            <a:off x="790575" y="4191207"/>
            <a:ext cx="7762995" cy="2611352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4800" b="1" dirty="0">
                <a:solidFill>
                  <a:srgbClr val="FF0000"/>
                </a:solidFill>
              </a:rPr>
              <a:t>القراءات والدراسات المختلفة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4800" b="1" i="0" u="none" strike="noStrike" cap="none" spc="0" normalizeH="0" baseline="0" dirty="0">
                <a:ln>
                  <a:noFill/>
                </a:ln>
                <a:solidFill>
                  <a:srgbClr val="FF0000"/>
                </a:solidFill>
                <a:effectLst/>
                <a:uFillTx/>
                <a:sym typeface="Helvetica Light"/>
              </a:rPr>
              <a:t>من</a:t>
            </a:r>
            <a:r>
              <a:rPr kumimoji="0" lang="ar-SA" sz="4800" b="1" i="0" u="none" strike="noStrike" cap="none" spc="0" normalizeH="0" dirty="0">
                <a:ln>
                  <a:noFill/>
                </a:ln>
                <a:solidFill>
                  <a:srgbClr val="FF0000"/>
                </a:solidFill>
                <a:effectLst/>
                <a:uFillTx/>
                <a:sym typeface="Helvetica Light"/>
              </a:rPr>
              <a:t> خلال القراءة والإطلاع يستطيع تحديد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4800" b="1" baseline="0" dirty="0">
                <a:solidFill>
                  <a:srgbClr val="FF0000"/>
                </a:solidFill>
              </a:rPr>
              <a:t>مشكلة</a:t>
            </a:r>
            <a:r>
              <a:rPr lang="ar-SA" sz="4800" b="1" dirty="0">
                <a:solidFill>
                  <a:srgbClr val="FF0000"/>
                </a:solidFill>
              </a:rPr>
              <a:t> وموضوع </a:t>
            </a:r>
            <a:r>
              <a:rPr lang="ar-SA" sz="4800" b="1" dirty="0" err="1">
                <a:solidFill>
                  <a:srgbClr val="FF0000"/>
                </a:solidFill>
              </a:rPr>
              <a:t>بحثة</a:t>
            </a:r>
            <a:endParaRPr kumimoji="0" lang="ar-SA" sz="4800" b="1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sym typeface="Helvetica Light"/>
            </a:endParaRPr>
          </a:p>
        </p:txBody>
      </p:sp>
      <p:sp>
        <p:nvSpPr>
          <p:cNvPr id="26" name="سهم إلى اليسار واليمين والأعلى 25"/>
          <p:cNvSpPr/>
          <p:nvPr/>
        </p:nvSpPr>
        <p:spPr>
          <a:xfrm rot="10800000">
            <a:off x="9515475" y="4829175"/>
            <a:ext cx="5257800" cy="2971800"/>
          </a:xfrm>
          <a:prstGeom prst="leftRightUp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ar-SA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6" grpId="0" animBg="1"/>
      <p:bldP spid="113" grpId="0" animBg="1"/>
      <p:bldP spid="114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/>
          </p:cNvSpPr>
          <p:nvPr>
            <p:ph type="sldNum" sz="quarter" idx="2"/>
          </p:nvPr>
        </p:nvSpPr>
        <p:spPr>
          <a:xfrm>
            <a:off x="21943129" y="215921"/>
            <a:ext cx="302896" cy="4476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6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117" name="Shape 117"/>
          <p:cNvSpPr/>
          <p:nvPr/>
        </p:nvSpPr>
        <p:spPr>
          <a:xfrm>
            <a:off x="3000572" y="1864254"/>
            <a:ext cx="19053053" cy="9233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4800" b="1" dirty="0">
                <a:solidFill>
                  <a:srgbClr val="656565"/>
                </a:solidFill>
              </a:rPr>
              <a:t>ا</a:t>
            </a:r>
            <a:r>
              <a:rPr lang="ar-SA" sz="6000" b="1" dirty="0">
                <a:solidFill>
                  <a:srgbClr val="FF0000"/>
                </a:solidFill>
              </a:rPr>
              <a:t>ختيار المشكلة ويراعي الباحث فيها التالي</a:t>
            </a:r>
            <a:endParaRPr sz="4800" b="1" dirty="0">
              <a:solidFill>
                <a:srgbClr val="FF0000"/>
              </a:solidFill>
            </a:endParaRPr>
          </a:p>
        </p:txBody>
      </p:sp>
      <p:sp>
        <p:nvSpPr>
          <p:cNvPr id="119" name="Shape 119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145" name="Shape 145"/>
          <p:cNvSpPr/>
          <p:nvPr/>
        </p:nvSpPr>
        <p:spPr>
          <a:xfrm>
            <a:off x="2737071" y="193822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Shape 146"/>
          <p:cNvSpPr/>
          <p:nvPr/>
        </p:nvSpPr>
        <p:spPr>
          <a:xfrm>
            <a:off x="1837889" y="19829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D44024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4"/>
                </a:solidFill>
              </a:rPr>
              <a:t></a:t>
            </a:r>
          </a:p>
        </p:txBody>
      </p:sp>
      <p:sp>
        <p:nvSpPr>
          <p:cNvPr id="33" name="علبة 32"/>
          <p:cNvSpPr/>
          <p:nvPr/>
        </p:nvSpPr>
        <p:spPr>
          <a:xfrm>
            <a:off x="7559041" y="3803575"/>
            <a:ext cx="7467600" cy="9013480"/>
          </a:xfrm>
          <a:prstGeom prst="can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6600" b="1" i="0" u="none" strike="noStrike" cap="none" spc="0" normalizeH="0" baseline="0" dirty="0">
                <a:ln>
                  <a:noFill/>
                </a:ln>
                <a:solidFill>
                  <a:srgbClr val="00B0F0"/>
                </a:solidFill>
                <a:effectLst/>
                <a:uFillTx/>
                <a:sym typeface="Helvetica Light"/>
              </a:rPr>
              <a:t>اهتمام الباحث</a:t>
            </a:r>
            <a:r>
              <a:rPr kumimoji="0" lang="ar-SA" sz="6600" b="1" i="0" u="none" strike="noStrike" cap="none" spc="0" normalizeH="0" dirty="0">
                <a:ln>
                  <a:noFill/>
                </a:ln>
                <a:solidFill>
                  <a:srgbClr val="00B0F0"/>
                </a:solidFill>
                <a:effectLst/>
                <a:uFillTx/>
                <a:sym typeface="Helvetica Light"/>
              </a:rPr>
              <a:t> وميوله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6600" b="1" baseline="0" dirty="0">
                <a:solidFill>
                  <a:srgbClr val="00B0F0"/>
                </a:solidFill>
              </a:rPr>
              <a:t>قدرة الباحث العلمية والبحثية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6600" b="1" i="0" u="none" strike="noStrike" cap="none" spc="0" normalizeH="0" dirty="0">
                <a:ln>
                  <a:noFill/>
                </a:ln>
                <a:solidFill>
                  <a:srgbClr val="00B0F0"/>
                </a:solidFill>
                <a:effectLst/>
                <a:uFillTx/>
                <a:sym typeface="Helvetica Light"/>
              </a:rPr>
              <a:t>الفائدة النفعية من البحث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6600" b="1" baseline="0" dirty="0">
                <a:solidFill>
                  <a:srgbClr val="00B0F0"/>
                </a:solidFill>
              </a:rPr>
              <a:t>توفر المعلومات والمراجع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6600" b="1" baseline="0" dirty="0">
                <a:solidFill>
                  <a:srgbClr val="00B0F0"/>
                </a:solidFill>
              </a:rPr>
              <a:t> المتعلقة بالبحث </a:t>
            </a:r>
            <a:endParaRPr kumimoji="0" lang="ar-SA" sz="6600" b="1" i="0" u="none" strike="noStrike" cap="none" spc="0" normalizeH="0" dirty="0">
              <a:ln>
                <a:noFill/>
              </a:ln>
              <a:solidFill>
                <a:srgbClr val="00B0F0"/>
              </a:solidFill>
              <a:effectLst/>
              <a:uFillTx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6600" b="1" baseline="0" dirty="0">
                <a:solidFill>
                  <a:srgbClr val="00B0F0"/>
                </a:solidFill>
              </a:rPr>
              <a:t>توفر الإمكانات المادية</a:t>
            </a:r>
            <a:endParaRPr kumimoji="0" lang="ar-SA" sz="6600" b="1" i="0" u="none" strike="noStrike" cap="none" spc="0" normalizeH="0" baseline="0" dirty="0">
              <a:ln>
                <a:noFill/>
              </a:ln>
              <a:solidFill>
                <a:srgbClr val="00B0F0"/>
              </a:solidFill>
              <a:effectLst/>
              <a:uFillTx/>
              <a:sym typeface="Helvetica Light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2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animBg="1"/>
      <p:bldP spid="119" grpId="0" animBg="1"/>
      <p:bldP spid="145" grpId="0" animBg="1"/>
      <p:bldP spid="146" grpId="0" animBg="1"/>
      <p:bldP spid="3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/>
          </p:cNvSpPr>
          <p:nvPr>
            <p:ph type="sldNum" sz="quarter" idx="2"/>
          </p:nvPr>
        </p:nvSpPr>
        <p:spPr>
          <a:xfrm>
            <a:off x="21943129" y="215921"/>
            <a:ext cx="302896" cy="4476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7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1837889" y="19829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002641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5"/>
                </a:solidFill>
              </a:rPr>
              <a:t></a:t>
            </a:r>
          </a:p>
        </p:txBody>
      </p:sp>
      <p:sp>
        <p:nvSpPr>
          <p:cNvPr id="150" name="Shape 150"/>
          <p:cNvSpPr/>
          <p:nvPr/>
        </p:nvSpPr>
        <p:spPr>
          <a:xfrm>
            <a:off x="2737071" y="193822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1" name="Shape 151"/>
          <p:cNvSpPr/>
          <p:nvPr/>
        </p:nvSpPr>
        <p:spPr>
          <a:xfrm>
            <a:off x="3000572" y="1864254"/>
            <a:ext cx="19053053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5400" b="1" dirty="0">
                <a:solidFill>
                  <a:srgbClr val="0070C0"/>
                </a:solidFill>
              </a:rPr>
              <a:t>تحديد المشكلة</a:t>
            </a:r>
            <a:endParaRPr sz="5400" b="1">
              <a:solidFill>
                <a:srgbClr val="0070C0"/>
              </a:solidFill>
            </a:endParaRPr>
          </a:p>
        </p:txBody>
      </p:sp>
      <p:sp>
        <p:nvSpPr>
          <p:cNvPr id="153" name="Shape 153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10" name="Shape 151"/>
          <p:cNvSpPr/>
          <p:nvPr/>
        </p:nvSpPr>
        <p:spPr>
          <a:xfrm>
            <a:off x="2737071" y="3593159"/>
            <a:ext cx="19053053" cy="16619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5400" b="1" dirty="0">
                <a:solidFill>
                  <a:srgbClr val="0070C0"/>
                </a:solidFill>
              </a:rPr>
              <a:t>معنى تحديد المشكلة / </a:t>
            </a:r>
            <a:r>
              <a:rPr lang="ar-SA" sz="5400" b="1" dirty="0">
                <a:solidFill>
                  <a:schemeClr val="tx2">
                    <a:lumMod val="75000"/>
                  </a:schemeClr>
                </a:solidFill>
              </a:rPr>
              <a:t>أي صياغة المشكلة في عبارات واضحة ومحددة ومفهومة تعبر عن مضمون المشكلة ومجالها .</a:t>
            </a:r>
            <a:endParaRPr sz="5400" b="1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شكل بيضاوي 10"/>
          <p:cNvSpPr/>
          <p:nvPr/>
        </p:nvSpPr>
        <p:spPr>
          <a:xfrm>
            <a:off x="10201275" y="5211873"/>
            <a:ext cx="3971925" cy="981896"/>
          </a:xfrm>
          <a:prstGeom prst="ellipse">
            <a:avLst/>
          </a:prstGeom>
          <a:blipFill rotWithShape="1">
            <a:blip r:embed="rId2" cstate="print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صياغة المشكلة</a:t>
            </a:r>
          </a:p>
        </p:txBody>
      </p:sp>
      <p:sp>
        <p:nvSpPr>
          <p:cNvPr id="12" name="مستطيل مستدير الزوايا 11"/>
          <p:cNvSpPr/>
          <p:nvPr/>
        </p:nvSpPr>
        <p:spPr>
          <a:xfrm>
            <a:off x="16344900" y="6600825"/>
            <a:ext cx="5000625" cy="704447"/>
          </a:xfrm>
          <a:prstGeom prst="roundRect">
            <a:avLst/>
          </a:prstGeom>
          <a:blipFill rotWithShape="1">
            <a:blip r:embed="rId2" cstate="print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يتم صياغة مشكلة البحث بطريقتين</a:t>
            </a:r>
          </a:p>
        </p:txBody>
      </p:sp>
      <p:sp>
        <p:nvSpPr>
          <p:cNvPr id="13" name="مستطيل مستدير الزوايا 12"/>
          <p:cNvSpPr/>
          <p:nvPr/>
        </p:nvSpPr>
        <p:spPr>
          <a:xfrm>
            <a:off x="3000572" y="6566773"/>
            <a:ext cx="5000625" cy="772551"/>
          </a:xfrm>
          <a:prstGeom prst="roundRect">
            <a:avLst/>
          </a:prstGeom>
          <a:blipFill rotWithShape="1">
            <a:blip r:embed="rId2" cstate="print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مراعاة أسس صياغة المشكلة وهي</a:t>
            </a:r>
          </a:p>
        </p:txBody>
      </p:sp>
      <p:sp>
        <p:nvSpPr>
          <p:cNvPr id="14" name="شكل بيضاوي 13"/>
          <p:cNvSpPr/>
          <p:nvPr/>
        </p:nvSpPr>
        <p:spPr>
          <a:xfrm>
            <a:off x="19973925" y="8115300"/>
            <a:ext cx="4410075" cy="5050142"/>
          </a:xfrm>
          <a:prstGeom prst="ellipse">
            <a:avLst/>
          </a:prstGeom>
          <a:blipFill rotWithShape="1">
            <a:blip r:embed="rId2" cstate="print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Helvetica Light"/>
              </a:rPr>
              <a:t>صياغة لفظية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3200" b="1" dirty="0">
              <a:solidFill>
                <a:srgbClr val="FFFFFF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200" b="1" dirty="0">
                <a:solidFill>
                  <a:srgbClr val="FFFFFF"/>
                </a:solidFill>
              </a:rPr>
              <a:t>تقريرية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2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Helvetica Light"/>
              </a:rPr>
              <a:t>مثال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200" b="1" dirty="0">
                <a:solidFill>
                  <a:srgbClr val="FFFFFF"/>
                </a:solidFill>
              </a:rPr>
              <a:t>علاقة الذكاء بالتحصيل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200" b="1" dirty="0">
                <a:solidFill>
                  <a:srgbClr val="FFFFFF"/>
                </a:solidFill>
              </a:rPr>
              <a:t> الدراسي عند طلاب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200" b="1" dirty="0">
                <a:solidFill>
                  <a:srgbClr val="FFFFFF"/>
                </a:solidFill>
              </a:rPr>
              <a:t> المرحلة الابتدائية</a:t>
            </a:r>
            <a:endParaRPr kumimoji="0" lang="ar-SA" sz="32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sym typeface="Helvetica Light"/>
            </a:endParaRPr>
          </a:p>
        </p:txBody>
      </p:sp>
      <p:sp>
        <p:nvSpPr>
          <p:cNvPr id="15" name="شكل بيضاوي 14"/>
          <p:cNvSpPr/>
          <p:nvPr/>
        </p:nvSpPr>
        <p:spPr>
          <a:xfrm>
            <a:off x="14813846" y="7812346"/>
            <a:ext cx="4410075" cy="5656051"/>
          </a:xfrm>
          <a:prstGeom prst="ellipse">
            <a:avLst/>
          </a:prstGeom>
          <a:blipFill rotWithShape="1">
            <a:blip r:embed="rId2" cstate="print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Helvetica Light"/>
              </a:rPr>
              <a:t>صياغة على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Helvetica Light"/>
              </a:rPr>
              <a:t>هيئة سؤال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600" b="1" dirty="0">
                <a:solidFill>
                  <a:srgbClr val="FFFFFF"/>
                </a:solidFill>
              </a:rPr>
              <a:t>مثال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Helvetica Light"/>
              </a:rPr>
              <a:t>ما أثر الذكاء على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Helvetica Light"/>
              </a:rPr>
              <a:t>التحصيل الدراسي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Helvetica Light"/>
              </a:rPr>
              <a:t> لطلاب المرحلة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600" b="1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Helvetica Light"/>
              </a:rPr>
              <a:t>الابتدائية</a:t>
            </a:r>
          </a:p>
        </p:txBody>
      </p:sp>
      <p:sp>
        <p:nvSpPr>
          <p:cNvPr id="16" name="شكل بيضاوي 15"/>
          <p:cNvSpPr/>
          <p:nvPr/>
        </p:nvSpPr>
        <p:spPr>
          <a:xfrm>
            <a:off x="6156762" y="7812346"/>
            <a:ext cx="4410075" cy="5656051"/>
          </a:xfrm>
          <a:prstGeom prst="ellipse">
            <a:avLst/>
          </a:prstGeom>
          <a:blipFill rotWithShape="1">
            <a:blip r:embed="rId2" cstate="print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600" b="1" dirty="0">
                <a:solidFill>
                  <a:srgbClr val="FFFFFF"/>
                </a:solidFill>
              </a:rPr>
              <a:t>وضوح الصياغة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600" b="1" dirty="0">
                <a:solidFill>
                  <a:srgbClr val="FFFFFF"/>
                </a:solidFill>
              </a:rPr>
              <a:t> ودقتها حيث أن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600" b="1" dirty="0">
                <a:solidFill>
                  <a:srgbClr val="FFFFFF"/>
                </a:solidFill>
              </a:rPr>
              <a:t>صياغة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600" b="1" dirty="0">
                <a:solidFill>
                  <a:srgbClr val="FFFFFF"/>
                </a:solidFill>
              </a:rPr>
              <a:t>المشكلة بسؤال هو أكثر تحديدا ووضوحاً ودقة من صياغتها بشكل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600" b="1" dirty="0">
                <a:solidFill>
                  <a:srgbClr val="FFFFFF"/>
                </a:solidFill>
              </a:rPr>
              <a:t> تقريري .</a:t>
            </a:r>
            <a:endParaRPr kumimoji="0" lang="ar-SA" sz="3600" b="1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sym typeface="Helvetica Light"/>
            </a:endParaRPr>
          </a:p>
        </p:txBody>
      </p:sp>
      <p:sp>
        <p:nvSpPr>
          <p:cNvPr id="17" name="شكل بيضاوي 16"/>
          <p:cNvSpPr/>
          <p:nvPr/>
        </p:nvSpPr>
        <p:spPr>
          <a:xfrm>
            <a:off x="379849" y="7855625"/>
            <a:ext cx="4410075" cy="5569493"/>
          </a:xfrm>
          <a:prstGeom prst="ellipse">
            <a:avLst/>
          </a:prstGeom>
          <a:blipFill rotWithShape="1">
            <a:blip r:embed="rId2" cstate="print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508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600" dirty="0">
                <a:solidFill>
                  <a:srgbClr val="FFFFFF"/>
                </a:solidFill>
              </a:rPr>
              <a:t>تتضمن الصياغة متغيرات الدراسة وهو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600" dirty="0">
                <a:solidFill>
                  <a:srgbClr val="FFFFFF"/>
                </a:solidFill>
              </a:rPr>
              <a:t>كما في مثالنا السابق 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600" dirty="0">
                <a:solidFill>
                  <a:srgbClr val="FFFFFF"/>
                </a:solidFill>
              </a:rPr>
              <a:t>فالمتغيرات هي :-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ar-SA" sz="360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Helvetica Light"/>
              </a:rPr>
              <a:t>الذكاء</a:t>
            </a:r>
            <a:r>
              <a:rPr kumimoji="0" lang="ar-SA" sz="360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sym typeface="Helvetica Light"/>
              </a:rPr>
              <a:t> والتحصيل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ar-SA" sz="3600" baseline="0" dirty="0">
                <a:solidFill>
                  <a:srgbClr val="FFFFFF"/>
                </a:solidFill>
              </a:rPr>
              <a:t>الدراسي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ar-SA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3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" grpId="0" animBg="1"/>
      <p:bldP spid="150" grpId="0" animBg="1"/>
      <p:bldP spid="151" grpId="0" animBg="1"/>
      <p:bldP spid="153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/>
          </p:cNvSpPr>
          <p:nvPr>
            <p:ph type="sldNum" sz="quarter" idx="2"/>
          </p:nvPr>
        </p:nvSpPr>
        <p:spPr>
          <a:xfrm>
            <a:off x="21943129" y="215921"/>
            <a:ext cx="302896" cy="44767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8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160" name="Shape 160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163" name="Shape 163"/>
          <p:cNvSpPr/>
          <p:nvPr/>
        </p:nvSpPr>
        <p:spPr>
          <a:xfrm>
            <a:off x="2737071" y="193822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Shape 164"/>
          <p:cNvSpPr/>
          <p:nvPr/>
        </p:nvSpPr>
        <p:spPr>
          <a:xfrm>
            <a:off x="1837889" y="19829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0087B1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>
                <a:solidFill>
                  <a:schemeClr val="accent6"/>
                </a:solidFill>
              </a:rPr>
              <a:t></a:t>
            </a:r>
          </a:p>
        </p:txBody>
      </p:sp>
      <p:sp>
        <p:nvSpPr>
          <p:cNvPr id="10" name="مستطيل 9"/>
          <p:cNvSpPr/>
          <p:nvPr/>
        </p:nvSpPr>
        <p:spPr>
          <a:xfrm>
            <a:off x="9672697" y="1522721"/>
            <a:ext cx="5367175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ar-SA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معايير تقويم مشكلة البحث</a:t>
            </a:r>
          </a:p>
        </p:txBody>
      </p:sp>
      <p:sp>
        <p:nvSpPr>
          <p:cNvPr id="11" name="مستطيل 10"/>
          <p:cNvSpPr/>
          <p:nvPr/>
        </p:nvSpPr>
        <p:spPr>
          <a:xfrm>
            <a:off x="5013315" y="4286250"/>
            <a:ext cx="15599143" cy="34163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ar-SA" sz="5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# هل تعالج المشكلة موضوعاً حديثاً أم مكرراً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lang="ar-SA" sz="5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# هل تمت صياغة المشكلة بعبارات واضحة ومحددة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lang="ar-SA" sz="5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# هل ستؤدي هذه المشكلة إلى توجيه الاهتمام ببحوث ودراسات أخر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lang="ar-SA" sz="5400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# هل يمكن تعميم النتائج التي يمكن التواصل إليها من خلال بحث هذه المشكلة</a:t>
            </a: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 animBg="1"/>
      <p:bldP spid="163" grpId="0" animBg="1"/>
      <p:bldP spid="164" grpId="0" animBg="1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2000">
                <a:solidFill>
                  <a:srgbClr val="FFFFFF"/>
                </a:solidFill>
              </a:rPr>
              <a:pPr lvl="0">
                <a:defRPr sz="1800">
                  <a:solidFill>
                    <a:srgbClr val="000000"/>
                  </a:solidFill>
                </a:defRPr>
              </a:pPr>
              <a:t>9</a:t>
            </a:fld>
            <a:endParaRPr sz="2000">
              <a:solidFill>
                <a:srgbClr val="FFFFFF"/>
              </a:solidFill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3000572" y="1864254"/>
            <a:ext cx="19053053" cy="923330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>
            <a:spAutoFit/>
          </a:bodyPr>
          <a:lstStyle>
            <a:lvl1pPr algn="l" defTabSz="647700">
              <a:lnSpc>
                <a:spcPct val="120000"/>
              </a:lnSpc>
              <a:spcBef>
                <a:spcPts val="1700"/>
              </a:spcBef>
              <a:defRPr sz="4000">
                <a:solidFill>
                  <a:srgbClr val="656565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lvl="0" algn="ctr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lang="ar-SA" sz="6000" b="1" dirty="0">
                <a:solidFill>
                  <a:srgbClr val="FF0000"/>
                </a:solidFill>
              </a:rPr>
              <a:t>نشاط</a:t>
            </a:r>
            <a:endParaRPr sz="6000" b="1">
              <a:solidFill>
                <a:srgbClr val="FF0000"/>
              </a:solidFill>
            </a:endParaRPr>
          </a:p>
        </p:txBody>
      </p:sp>
      <p:sp>
        <p:nvSpPr>
          <p:cNvPr id="174" name="Shape 174"/>
          <p:cNvSpPr/>
          <p:nvPr/>
        </p:nvSpPr>
        <p:spPr>
          <a:xfrm flipV="1">
            <a:off x="1714049" y="3121703"/>
            <a:ext cx="20965096" cy="1"/>
          </a:xfrm>
          <a:prstGeom prst="line">
            <a:avLst/>
          </a:prstGeom>
          <a:ln>
            <a:headEnd type="triangle" len="sm"/>
            <a:tailEnd type="triangle" len="sm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lIns="0" tIns="0" rIns="0" bIns="0" anchor="ctr"/>
          <a:lstStyle/>
          <a:p>
            <a:pPr lvl="0">
              <a:defRPr sz="3200"/>
            </a:pPr>
            <a:endParaRPr/>
          </a:p>
        </p:txBody>
      </p:sp>
      <p:sp>
        <p:nvSpPr>
          <p:cNvPr id="176" name="Shape 176"/>
          <p:cNvSpPr/>
          <p:nvPr/>
        </p:nvSpPr>
        <p:spPr>
          <a:xfrm>
            <a:off x="2737071" y="1938220"/>
            <a:ext cx="50778" cy="896277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7" name="Shape 177"/>
          <p:cNvSpPr/>
          <p:nvPr/>
        </p:nvSpPr>
        <p:spPr>
          <a:xfrm>
            <a:off x="1837889" y="1982985"/>
            <a:ext cx="746998" cy="836767"/>
          </a:xfrm>
          <a:prstGeom prst="rect">
            <a:avLst/>
          </a:prstGeom>
          <a:ln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71437" tIns="71437" rIns="71437" bIns="71437" anchor="ctr">
            <a:spAutoFit/>
          </a:bodyPr>
          <a:lstStyle>
            <a:lvl1pPr>
              <a:lnSpc>
                <a:spcPct val="150000"/>
              </a:lnSpc>
              <a:defRPr sz="4500">
                <a:solidFill>
                  <a:srgbClr val="0087B1"/>
                </a:solidFill>
                <a:latin typeface="FontAwesome"/>
                <a:ea typeface="FontAwesome"/>
                <a:cs typeface="FontAwesome"/>
                <a:sym typeface="FontAwesome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4500" dirty="0">
                <a:solidFill>
                  <a:schemeClr val="accent1"/>
                </a:solidFill>
              </a:rPr>
              <a:t></a:t>
            </a:r>
          </a:p>
        </p:txBody>
      </p:sp>
      <p:sp>
        <p:nvSpPr>
          <p:cNvPr id="33" name="مستطيل 32"/>
          <p:cNvSpPr/>
          <p:nvPr/>
        </p:nvSpPr>
        <p:spPr>
          <a:xfrm>
            <a:off x="2662232" y="3864077"/>
            <a:ext cx="19196281" cy="25853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ar-SA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&amp; تأخر الطلاب عن الطابور الصاحي !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lang="ar-SA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&amp; انتشار التدخين بين الطلاب في المدارس !</a:t>
            </a:r>
          </a:p>
          <a:p>
            <a:pPr lvl="0">
              <a:defRPr sz="1800">
                <a:solidFill>
                  <a:srgbClr val="000000"/>
                </a:solidFill>
              </a:defRPr>
            </a:pPr>
            <a:r>
              <a:rPr lang="ar-SA" sz="5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تعاون مع أفراد مجموعتك في تحديد هذه المشكلة للبحث فيها , وما الصورة التي يمكن أن تصاغ عليها ؟</a:t>
            </a:r>
          </a:p>
        </p:txBody>
      </p:sp>
    </p:spTree>
  </p:cSld>
  <p:clrMapOvr>
    <a:masterClrMapping/>
  </p:clrMapOvr>
  <p:transition spd="slow"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theme/theme1.xml><?xml version="1.0" encoding="utf-8"?>
<a:theme xmlns:a="http://schemas.openxmlformats.org/drawingml/2006/main" name="تدفق">
  <a:themeElements>
    <a:clrScheme name="تدفق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تدفق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تدفق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381</TotalTime>
  <Words>558</Words>
  <Application>Microsoft Office PowerPoint</Application>
  <PresentationFormat>مخصص</PresentationFormat>
  <Paragraphs>143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8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8" baseType="lpstr">
      <vt:lpstr>Arial</vt:lpstr>
      <vt:lpstr>Avenir Book</vt:lpstr>
      <vt:lpstr>Calibri</vt:lpstr>
      <vt:lpstr>Constantia</vt:lpstr>
      <vt:lpstr>FontAwesome</vt:lpstr>
      <vt:lpstr>Lato Black</vt:lpstr>
      <vt:lpstr>Lato Light</vt:lpstr>
      <vt:lpstr>Wingdings 2</vt:lpstr>
      <vt:lpstr>تدفق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 7</dc:creator>
  <cp:lastModifiedBy>محمد الحريري</cp:lastModifiedBy>
  <cp:revision>75</cp:revision>
  <dcterms:modified xsi:type="dcterms:W3CDTF">2021-10-30T12:24:51Z</dcterms:modified>
</cp:coreProperties>
</file>