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Lst>
  <p:sldSz cx="18288000" cy="10287000"/>
  <p:notesSz cx="6858000" cy="9144000"/>
  <p:embeddedFontLst>
    <p:embeddedFont>
      <p:font typeface="Siwa" panose="020B0604020202020204" charset="-78"/>
      <p:regular r:id="rId57"/>
    </p:embeddedFont>
    <p:embeddedFont>
      <p:font typeface="Nirmala Text" panose="020B0502040204020203" pitchFamily="34" charset="0"/>
      <p:regular r:id="rId58"/>
      <p:bold r:id="rId59"/>
    </p:embeddedFont>
    <p:embeddedFont>
      <p:font typeface="Calibri" panose="020F0502020204030204" pitchFamily="34" charset="0"/>
      <p:regular r:id="rId60"/>
      <p:bold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F99"/>
    <a:srgbClr val="33CC33"/>
    <a:srgbClr val="66FF66"/>
    <a:srgbClr val="99FF99"/>
    <a:srgbClr val="376092"/>
    <a:srgbClr val="F8CF53"/>
    <a:srgbClr val="F7F7F7"/>
    <a:srgbClr val="003399"/>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22" autoAdjust="0"/>
  </p:normalViewPr>
  <p:slideViewPr>
    <p:cSldViewPr>
      <p:cViewPr varScale="1">
        <p:scale>
          <a:sx n="47" d="100"/>
          <a:sy n="47" d="100"/>
        </p:scale>
        <p:origin x="49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4.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hyperlink" Target="mailto:info@tahdiri.com" TargetMode="External"/><Relationship Id="rId3" Type="http://schemas.openxmlformats.org/officeDocument/2006/relationships/hyperlink" Target="https://tahdiri.com/" TargetMode="External"/><Relationship Id="rId7" Type="http://schemas.openxmlformats.org/officeDocument/2006/relationships/hyperlink" Target="https://twitter.com/dev903090" TargetMode="External"/><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hyperlink" Target="https://www.facebook.com/tahdiri3" TargetMode="External"/><Relationship Id="rId5" Type="http://schemas.openxmlformats.org/officeDocument/2006/relationships/hyperlink" Target="https://t.me/tahdiri3" TargetMode="External"/><Relationship Id="rId4" Type="http://schemas.openxmlformats.org/officeDocument/2006/relationships/hyperlink" Target="https://youtube.com/@tahdi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a16="http://schemas.microsoft.com/office/drawing/2014/main" xmlns="" id="{62E7ADFA-75B8-3FF8-29EB-10CF43B37F17}"/>
              </a:ext>
            </a:extLst>
          </p:cNvPr>
          <p:cNvSpPr/>
          <p:nvPr/>
        </p:nvSpPr>
        <p:spPr>
          <a:xfrm>
            <a:off x="0" y="0"/>
            <a:ext cx="3657600" cy="10287000"/>
          </a:xfrm>
          <a:prstGeom prst="rect">
            <a:avLst/>
          </a:prstGeom>
          <a:solidFill>
            <a:srgbClr val="005F73"/>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a16="http://schemas.microsoft.com/office/drawing/2014/main" xmlns=""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a16="http://schemas.microsoft.com/office/drawing/2014/main" xmlns="" id="{BC1A5A20-E2F2-7E2B-A193-9BC6474187D1}"/>
              </a:ext>
            </a:extLst>
          </p:cNvPr>
          <p:cNvSpPr txBox="1"/>
          <p:nvPr/>
        </p:nvSpPr>
        <p:spPr>
          <a:xfrm>
            <a:off x="5039543" y="1181100"/>
            <a:ext cx="11953057" cy="1981200"/>
          </a:xfrm>
          <a:prstGeom prst="rect">
            <a:avLst/>
          </a:prstGeom>
          <a:noFill/>
        </p:spPr>
        <p:txBody>
          <a:bodyPr wrap="square">
            <a:normAutofit/>
          </a:bodyPr>
          <a:lstStyle/>
          <a:p>
            <a:pPr algn="r" rtl="1">
              <a:defRPr sz="6000" b="1">
                <a:solidFill>
                  <a:srgbClr val="005F73"/>
                </a:solidFill>
                <a:latin typeface="Cairo"/>
              </a:defRPr>
            </a:pPr>
            <a:r>
              <a:rPr lang="ar-SA" sz="4800" dirty="0">
                <a:latin typeface="Siwa" panose="020B0604020202020204" charset="-78"/>
                <a:cs typeface="Siwa" panose="020B0604020202020204" charset="-78"/>
              </a:rPr>
              <a:t>مهارة إعداد الفصل الأول من البحث </a:t>
            </a:r>
            <a:r>
              <a:rPr lang="ar-SA" sz="4800" dirty="0" smtClean="0">
                <a:latin typeface="Siwa" panose="020B0604020202020204" charset="-78"/>
                <a:cs typeface="Siwa" panose="020B0604020202020204" charset="-78"/>
              </a:rPr>
              <a:t>العلمي</a:t>
            </a:r>
          </a:p>
          <a:p>
            <a:pPr algn="r" rtl="1">
              <a:defRPr sz="6000" b="1">
                <a:solidFill>
                  <a:srgbClr val="005F73"/>
                </a:solidFill>
                <a:latin typeface="Cairo"/>
              </a:defRPr>
            </a:pPr>
            <a:r>
              <a:rPr lang="ar-SA" sz="4800" dirty="0" smtClean="0">
                <a:latin typeface="Siwa" panose="020B0604020202020204" charset="-78"/>
                <a:cs typeface="Siwa" panose="020B0604020202020204" charset="-78"/>
              </a:rPr>
              <a:t> </a:t>
            </a:r>
            <a:r>
              <a:rPr lang="ar-SA" sz="4800" dirty="0">
                <a:latin typeface="Siwa" panose="020B0604020202020204" charset="-78"/>
                <a:cs typeface="Siwa" panose="020B0604020202020204" charset="-78"/>
              </a:rPr>
              <a:t>( تحديد وصياغة مشكلة البحث)</a:t>
            </a:r>
          </a:p>
        </p:txBody>
      </p:sp>
      <p:pic>
        <p:nvPicPr>
          <p:cNvPr id="7" name="Picture 2" descr="l f e: خطوات البحث العلم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22" y="3467100"/>
            <a:ext cx="11748678" cy="560141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١- تحديد عنوان بحث دقيق وموافق للمواصفات.
٢- كتابة مقدمة بحث متكاملة العناصر وشاملة.
٣- تحديد مشكلة البحث وصياغتها بأسلوب علمي.
٤- تحديد أهمية البحث النظرية وكذلك التطبيقية.
٥- تحديد أهداف البحث بدقة ووضوح تامين.
٦- صياغة تساؤلات البحث المنبثقة من المشكلة.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في نهاية هذا الدرس، ستكون قادراً على إتقان المهارات الأساسية للفصل الأول من أي بحث علمي.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أهداف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2324100" y="2095500"/>
            <a:ext cx="13639800" cy="6781800"/>
          </a:xfrm>
          <a:prstGeom prst="rect">
            <a:avLst/>
          </a:prstGeom>
        </p:spPr>
        <p:txBody>
          <a:bodyPr wrap="square" lIns="0" tIns="0" rIns="0" bIns="0" rtlCol="0" anchor="t">
            <a:normAutofit/>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التخطيط يعتبر ضرورة ملحة في حياتنا العامة والخاصة أيضاً. يساعدنا على تحويل الأماني والتطلعات إلى حقيقة واقعة. وتتأكد أهميته في الأعمال العلمية، كالبحث العلمي الذي يسعى لتحقيق أهداف مرسومة. هذه الخطوات تساعد الباحث في رسم الطريق الصحيح للوصول إلى غايته.</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لماذا التخطيط مهم؟</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5" name="Picture 2" descr="شبكة المعارف الإسلامية:خطوات البحث العلمي (1) ماهيّة مشكلة البحث ومصادر  تحصيل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63260"/>
            <a:ext cx="8610600" cy="38760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762000" y="1714500"/>
            <a:ext cx="16687800" cy="6781800"/>
          </a:xfrm>
          <a:prstGeom prst="rect">
            <a:avLst/>
          </a:prstGeom>
        </p:spPr>
        <p:txBody>
          <a:bodyPr wrap="square" lIns="0" tIns="0" rIns="0" bIns="0" rtlCol="0" anchor="t">
            <a:normAutofit/>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يمكننا تعريف البحث العلمي بأنه مجموعة من الإجراءات والأساليب التي يتم اتباعها وتوظيفها من أجل تحقيق أهداف البحث خلال فترة زمنية محددة. إنه رحلة منظمة لاستكشاف المجهول والوصول إلى معرفة جديدة ومفيدة.</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ما هو البحث العلمي؟</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5" name="Picture 4" descr="خطوات البحث العلمي مع امثلة - منصة معارف"/>
          <p:cNvPicPr>
            <a:picLocks noChangeAspect="1" noChangeArrowheads="1"/>
          </p:cNvPicPr>
          <p:nvPr/>
        </p:nvPicPr>
        <p:blipFill rotWithShape="1">
          <a:blip r:embed="rId2">
            <a:extLst>
              <a:ext uri="{28A0092B-C50C-407E-A947-70E740481C1C}">
                <a14:useLocalDpi xmlns:a14="http://schemas.microsoft.com/office/drawing/2010/main" val="0"/>
              </a:ext>
            </a:extLst>
          </a:blip>
          <a:srcRect b="23365"/>
          <a:stretch/>
        </p:blipFill>
        <p:spPr bwMode="auto">
          <a:xfrm>
            <a:off x="76200" y="3924300"/>
            <a:ext cx="12170466" cy="518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a:bodyPr>
          <a:lstStyle/>
          <a:p>
            <a:pPr algn="r" rtl="1">
              <a:lnSpc>
                <a:spcPct val="150000"/>
              </a:lnSpc>
            </a:pPr>
            <a:r>
              <a:rPr lang="ar-SA" sz="4000">
                <a:solidFill>
                  <a:srgbClr val="231F20"/>
                </a:solidFill>
                <a:latin typeface="Siwa"/>
                <a:ea typeface="Siwa"/>
                <a:cs typeface="Siwa"/>
                <a:sym typeface="Siwa"/>
                <a:rtl/>
              </a:rPr>
              <a:t>أمامك خريطة طريق توضح مكونات خطوات البحث العلمي. تبدأ هذه الرحلة من العنوان وتنتهي بالتوصيات. كل خطوة تبنى على التي تسبقها. السير وفق هذا الترتيب يضمن قوة البحث وتماسكه. سنتعرف على كل خطوة بالتفصيل في الشرائح القادمة.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dirty="0">
                <a:solidFill>
                  <a:srgbClr val="231F20"/>
                </a:solidFill>
                <a:latin typeface="Siwa"/>
                <a:ea typeface="Siwa"/>
                <a:cs typeface="Siwa"/>
                <a:sym typeface="Siwa"/>
                <a:rtl/>
              </a:rPr>
              <a:t>١- </a:t>
            </a:r>
            <a:r>
              <a:rPr lang="ar-SA" sz="4000" dirty="0">
                <a:solidFill>
                  <a:schemeClr val="accent6">
                    <a:lumMod val="75000"/>
                  </a:schemeClr>
                </a:solidFill>
                <a:latin typeface="Siwa"/>
                <a:ea typeface="Siwa"/>
                <a:cs typeface="Siwa"/>
                <a:sym typeface="Siwa"/>
                <a:rtl/>
              </a:rPr>
              <a:t>عنوان البحث</a:t>
            </a:r>
            <a:r>
              <a:rPr lang="ar-SA" sz="4000" dirty="0">
                <a:solidFill>
                  <a:srgbClr val="231F20"/>
                </a:solidFill>
                <a:latin typeface="Siwa"/>
                <a:ea typeface="Siwa"/>
                <a:cs typeface="Siwa"/>
                <a:sym typeface="Siwa"/>
                <a:rtl/>
              </a:rPr>
              <a:t>: هو البوابة الأولى التي تعبر عن محتوى البحث.
٢- </a:t>
            </a:r>
            <a:r>
              <a:rPr lang="ar-SA" sz="4000" dirty="0">
                <a:solidFill>
                  <a:schemeClr val="accent6">
                    <a:lumMod val="75000"/>
                  </a:schemeClr>
                </a:solidFill>
                <a:latin typeface="Siwa"/>
                <a:ea typeface="Siwa"/>
                <a:cs typeface="Siwa"/>
                <a:sym typeface="Siwa"/>
                <a:rtl/>
              </a:rPr>
              <a:t>المقدمة</a:t>
            </a:r>
            <a:r>
              <a:rPr lang="ar-SA" sz="4000" dirty="0">
                <a:solidFill>
                  <a:srgbClr val="231F20"/>
                </a:solidFill>
                <a:latin typeface="Siwa"/>
                <a:ea typeface="Siwa"/>
                <a:cs typeface="Siwa"/>
                <a:sym typeface="Siwa"/>
                <a:rtl/>
              </a:rPr>
              <a:t>: تمهد للقارئ وتوضح سياق المشكلة وأهميتها.
٣- </a:t>
            </a:r>
            <a:r>
              <a:rPr lang="ar-SA" sz="4000" dirty="0">
                <a:solidFill>
                  <a:schemeClr val="accent6">
                    <a:lumMod val="75000"/>
                  </a:schemeClr>
                </a:solidFill>
                <a:latin typeface="Siwa"/>
                <a:ea typeface="Siwa"/>
                <a:cs typeface="Siwa"/>
                <a:sym typeface="Siwa"/>
                <a:rtl/>
              </a:rPr>
              <a:t>المشكلة</a:t>
            </a:r>
            <a:r>
              <a:rPr lang="ar-SA" sz="4000" dirty="0">
                <a:solidFill>
                  <a:srgbClr val="231F20"/>
                </a:solidFill>
                <a:latin typeface="Siwa"/>
                <a:ea typeface="Siwa"/>
                <a:cs typeface="Siwa"/>
                <a:sym typeface="Siwa"/>
                <a:rtl/>
              </a:rPr>
              <a:t>: هي جوهر البحث والسبب الرئيس لوجوده.
٤- </a:t>
            </a:r>
            <a:r>
              <a:rPr lang="ar-SA" sz="4000" dirty="0">
                <a:solidFill>
                  <a:schemeClr val="accent6">
                    <a:lumMod val="75000"/>
                  </a:schemeClr>
                </a:solidFill>
                <a:latin typeface="Siwa"/>
                <a:ea typeface="Siwa"/>
                <a:cs typeface="Siwa"/>
                <a:sym typeface="Siwa"/>
                <a:rtl/>
              </a:rPr>
              <a:t>أهمية</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البحث</a:t>
            </a:r>
            <a:r>
              <a:rPr lang="ar-SA" sz="4000" dirty="0">
                <a:solidFill>
                  <a:srgbClr val="231F20"/>
                </a:solidFill>
                <a:latin typeface="Siwa"/>
                <a:ea typeface="Siwa"/>
                <a:cs typeface="Siwa"/>
                <a:sym typeface="Siwa"/>
                <a:rtl/>
              </a:rPr>
              <a:t>: توضح القيمة العلمية والعملية المتوقعة من البحث.</a:t>
            </a:r>
            <a:endParaRPr lang="ar-EG" sz="4000" dirty="0">
              <a:solidFill>
                <a:srgbClr val="231F20"/>
              </a:solidFill>
              <a:latin typeface="Siwa"/>
              <a:ea typeface="Siwa"/>
              <a:cs typeface="Siwa"/>
              <a:sym typeface="Siwa"/>
              <a:rtl/>
            </a:endParaRPr>
          </a:p>
        </p:txBody>
      </p:sp>
      <p:sp>
        <p:nvSpPr>
          <p:cNvPr id="6" name="TextBox 6"/>
          <p:cNvSpPr txBox="1"/>
          <p:nvPr/>
        </p:nvSpPr>
        <p:spPr>
          <a:xfrm>
            <a:off x="10317076"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الخطوات الأولى للبحث</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5334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تحديد مسار البحث</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dirty="0">
                <a:solidFill>
                  <a:srgbClr val="231F20"/>
                </a:solidFill>
                <a:latin typeface="Siwa"/>
                <a:ea typeface="Siwa"/>
                <a:cs typeface="Siwa"/>
                <a:sym typeface="Siwa"/>
                <a:rtl/>
              </a:rPr>
              <a:t>١- </a:t>
            </a:r>
            <a:r>
              <a:rPr lang="ar-SA" sz="4000" dirty="0">
                <a:solidFill>
                  <a:schemeClr val="accent6">
                    <a:lumMod val="75000"/>
                  </a:schemeClr>
                </a:solidFill>
                <a:latin typeface="Siwa"/>
                <a:ea typeface="Siwa"/>
                <a:cs typeface="Siwa"/>
                <a:sym typeface="Siwa"/>
                <a:rtl/>
              </a:rPr>
              <a:t>أهداف</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البحث</a:t>
            </a:r>
            <a:r>
              <a:rPr lang="ar-SA" sz="4000" dirty="0">
                <a:solidFill>
                  <a:srgbClr val="231F20"/>
                </a:solidFill>
                <a:latin typeface="Siwa"/>
                <a:ea typeface="Siwa"/>
                <a:cs typeface="Siwa"/>
                <a:sym typeface="Siwa"/>
                <a:rtl/>
              </a:rPr>
              <a:t>: هي الغايات المحددة التي يسعى الباحث لتحقيقها.
٢- </a:t>
            </a:r>
            <a:r>
              <a:rPr lang="ar-SA" sz="4000" dirty="0">
                <a:solidFill>
                  <a:schemeClr val="accent6">
                    <a:lumMod val="75000"/>
                  </a:schemeClr>
                </a:solidFill>
                <a:latin typeface="Siwa"/>
                <a:ea typeface="Siwa"/>
                <a:cs typeface="Siwa"/>
                <a:sym typeface="Siwa"/>
                <a:rtl/>
              </a:rPr>
              <a:t>الأسئلة والفروض</a:t>
            </a:r>
            <a:r>
              <a:rPr lang="ar-SA" sz="4000" dirty="0">
                <a:solidFill>
                  <a:srgbClr val="231F20"/>
                </a:solidFill>
                <a:latin typeface="Siwa"/>
                <a:ea typeface="Siwa"/>
                <a:cs typeface="Siwa"/>
                <a:sym typeface="Siwa"/>
                <a:rtl/>
              </a:rPr>
              <a:t>: تحول المشكلة إلى تساؤلات قابلة للاختبار.
٣- </a:t>
            </a:r>
            <a:r>
              <a:rPr lang="ar-SA" sz="4000" dirty="0">
                <a:solidFill>
                  <a:schemeClr val="accent6">
                    <a:lumMod val="75000"/>
                  </a:schemeClr>
                </a:solidFill>
                <a:latin typeface="Siwa"/>
                <a:ea typeface="Siwa"/>
                <a:cs typeface="Siwa"/>
                <a:sym typeface="Siwa"/>
                <a:rtl/>
              </a:rPr>
              <a:t>حدود</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البحث</a:t>
            </a:r>
            <a:r>
              <a:rPr lang="ar-SA" sz="4000" dirty="0">
                <a:solidFill>
                  <a:srgbClr val="231F20"/>
                </a:solidFill>
                <a:latin typeface="Siwa"/>
                <a:ea typeface="Siwa"/>
                <a:cs typeface="Siwa"/>
                <a:sym typeface="Siwa"/>
                <a:rtl/>
              </a:rPr>
              <a:t>: ترسم إطاراً محدداً للدراسة لتكون مركزة.
٤- </a:t>
            </a:r>
            <a:r>
              <a:rPr lang="ar-SA" sz="4000" dirty="0">
                <a:solidFill>
                  <a:schemeClr val="accent6">
                    <a:lumMod val="75000"/>
                  </a:schemeClr>
                </a:solidFill>
                <a:latin typeface="Siwa"/>
                <a:ea typeface="Siwa"/>
                <a:cs typeface="Siwa"/>
                <a:sym typeface="Siwa"/>
                <a:rtl/>
              </a:rPr>
              <a:t>مصطلحات</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البحث</a:t>
            </a:r>
            <a:r>
              <a:rPr lang="ar-SA" sz="4000" dirty="0">
                <a:solidFill>
                  <a:srgbClr val="231F20"/>
                </a:solidFill>
                <a:latin typeface="Siwa"/>
                <a:ea typeface="Siwa"/>
                <a:cs typeface="Siwa"/>
                <a:sym typeface="Siwa"/>
                <a:rtl/>
              </a:rPr>
              <a:t>: تعرف المفاهيم الأساسية المستخدمة في البحث.</a:t>
            </a:r>
            <a:endParaRPr lang="ar-EG" sz="4000" dirty="0">
              <a:solidFill>
                <a:srgbClr val="231F20"/>
              </a:solidFill>
              <a:latin typeface="Siwa"/>
              <a:ea typeface="Siwa"/>
              <a:cs typeface="Siwa"/>
              <a:sym typeface="Siwa"/>
              <a:rtl/>
            </a:endParaRPr>
          </a:p>
        </p:txBody>
      </p:sp>
      <p:pic>
        <p:nvPicPr>
          <p:cNvPr id="7"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75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a:bodyPr>
          <a:lstStyle/>
          <a:p>
            <a:pPr algn="just" rtl="1">
              <a:lnSpc>
                <a:spcPct val="150000"/>
              </a:lnSpc>
            </a:pPr>
            <a:r>
              <a:rPr lang="ar-SA" sz="4000" dirty="0">
                <a:solidFill>
                  <a:srgbClr val="231F20"/>
                </a:solidFill>
                <a:latin typeface="Siwa"/>
                <a:ea typeface="Siwa"/>
                <a:cs typeface="Siwa"/>
                <a:sym typeface="Siwa"/>
                <a:rtl/>
              </a:rPr>
              <a:t>١- </a:t>
            </a:r>
            <a:r>
              <a:rPr lang="ar-SA" sz="4000" dirty="0">
                <a:solidFill>
                  <a:schemeClr val="accent6">
                    <a:lumMod val="75000"/>
                  </a:schemeClr>
                </a:solidFill>
                <a:latin typeface="Siwa"/>
                <a:ea typeface="Siwa"/>
                <a:cs typeface="Siwa"/>
                <a:sym typeface="Siwa"/>
                <a:rtl/>
              </a:rPr>
              <a:t>الدراسات</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السابقة</a:t>
            </a:r>
            <a:r>
              <a:rPr lang="ar-SA" sz="4000" dirty="0">
                <a:solidFill>
                  <a:srgbClr val="231F20"/>
                </a:solidFill>
                <a:latin typeface="Siwa"/>
                <a:ea typeface="Siwa"/>
                <a:cs typeface="Siwa"/>
                <a:sym typeface="Siwa"/>
                <a:rtl/>
              </a:rPr>
              <a:t>: تستعرض ما كتبه الآخرون في نفس المجال.
٢- </a:t>
            </a:r>
            <a:r>
              <a:rPr lang="ar-SA" sz="4000" dirty="0">
                <a:solidFill>
                  <a:schemeClr val="accent6">
                    <a:lumMod val="75000"/>
                  </a:schemeClr>
                </a:solidFill>
                <a:latin typeface="Siwa"/>
                <a:ea typeface="Siwa"/>
                <a:cs typeface="Siwa"/>
                <a:sym typeface="Siwa"/>
                <a:rtl/>
              </a:rPr>
              <a:t>الإطار</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النظري</a:t>
            </a:r>
            <a:r>
              <a:rPr lang="ar-SA" sz="4000" dirty="0">
                <a:solidFill>
                  <a:srgbClr val="231F20"/>
                </a:solidFill>
                <a:latin typeface="Siwa"/>
                <a:ea typeface="Siwa"/>
                <a:cs typeface="Siwa"/>
                <a:sym typeface="Siwa"/>
                <a:rtl/>
              </a:rPr>
              <a:t>: يقدم الأساس المعرفي الذي ينطلق منه البحث.
٣- </a:t>
            </a:r>
            <a:r>
              <a:rPr lang="ar-SA" sz="4000" dirty="0">
                <a:solidFill>
                  <a:schemeClr val="accent6">
                    <a:lumMod val="75000"/>
                  </a:schemeClr>
                </a:solidFill>
                <a:latin typeface="Siwa"/>
                <a:ea typeface="Siwa"/>
                <a:cs typeface="Siwa"/>
                <a:sym typeface="Siwa"/>
                <a:rtl/>
              </a:rPr>
              <a:t>إجراءات</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البحث</a:t>
            </a:r>
            <a:r>
              <a:rPr lang="ar-SA" sz="4000" dirty="0">
                <a:solidFill>
                  <a:srgbClr val="231F20"/>
                </a:solidFill>
                <a:latin typeface="Siwa"/>
                <a:ea typeface="Siwa"/>
                <a:cs typeface="Siwa"/>
                <a:sym typeface="Siwa"/>
                <a:rtl/>
              </a:rPr>
              <a:t>: تصف بالتفصيل كيفية تنفيذ الدراسة وجمع البيانات.</a:t>
            </a:r>
            <a:endParaRPr lang="ar-EG" sz="4000" dirty="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بناء وهيكلة البحث</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الوصول إلى النتائج</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a:bodyPr>
          <a:lstStyle/>
          <a:p>
            <a:pPr algn="just" rtl="1">
              <a:lnSpc>
                <a:spcPct val="150000"/>
              </a:lnSpc>
            </a:pPr>
            <a:r>
              <a:rPr lang="ar-SA" sz="4000" dirty="0">
                <a:solidFill>
                  <a:srgbClr val="231F20"/>
                </a:solidFill>
                <a:latin typeface="Siwa"/>
                <a:ea typeface="Siwa"/>
                <a:cs typeface="Siwa"/>
                <a:sym typeface="Siwa"/>
                <a:rtl/>
              </a:rPr>
              <a:t>١- </a:t>
            </a:r>
            <a:r>
              <a:rPr lang="ar-SA" sz="4000" dirty="0">
                <a:solidFill>
                  <a:schemeClr val="accent6">
                    <a:lumMod val="75000"/>
                  </a:schemeClr>
                </a:solidFill>
                <a:latin typeface="Siwa"/>
                <a:ea typeface="Siwa"/>
                <a:cs typeface="Siwa"/>
                <a:sym typeface="Siwa"/>
                <a:rtl/>
              </a:rPr>
              <a:t>نتائج</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البحث</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وتفسيرها</a:t>
            </a:r>
            <a:r>
              <a:rPr lang="ar-SA" sz="4000" dirty="0">
                <a:solidFill>
                  <a:srgbClr val="231F20"/>
                </a:solidFill>
                <a:latin typeface="Siwa"/>
                <a:ea typeface="Siwa"/>
                <a:cs typeface="Siwa"/>
                <a:sym typeface="Siwa"/>
                <a:rtl/>
              </a:rPr>
              <a:t>: تعرض ما توصل إليه الباحث من حقائق.
٢- </a:t>
            </a:r>
            <a:r>
              <a:rPr lang="ar-SA" sz="4000" dirty="0">
                <a:solidFill>
                  <a:schemeClr val="accent6">
                    <a:lumMod val="75000"/>
                  </a:schemeClr>
                </a:solidFill>
                <a:latin typeface="Siwa"/>
                <a:ea typeface="Siwa"/>
                <a:cs typeface="Siwa"/>
                <a:sym typeface="Siwa"/>
                <a:rtl/>
              </a:rPr>
              <a:t>توثيق</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المراجع</a:t>
            </a:r>
            <a:r>
              <a:rPr lang="ar-SA" sz="4000" dirty="0">
                <a:solidFill>
                  <a:srgbClr val="231F20"/>
                </a:solidFill>
                <a:latin typeface="Siwa"/>
                <a:ea typeface="Siwa"/>
                <a:cs typeface="Siwa"/>
                <a:sym typeface="Siwa"/>
                <a:rtl/>
              </a:rPr>
              <a:t>: ينسب الفضل لأهله ويحفظ الأمانة العلمية.
٣- </a:t>
            </a:r>
            <a:r>
              <a:rPr lang="ar-SA" sz="4000" dirty="0">
                <a:solidFill>
                  <a:schemeClr val="accent6">
                    <a:lumMod val="75000"/>
                  </a:schemeClr>
                </a:solidFill>
                <a:latin typeface="Siwa"/>
                <a:ea typeface="Siwa"/>
                <a:cs typeface="Siwa"/>
                <a:sym typeface="Siwa"/>
                <a:rtl/>
              </a:rPr>
              <a:t>التوصيات</a:t>
            </a:r>
            <a:r>
              <a:rPr lang="ar-SA" sz="4000" dirty="0">
                <a:solidFill>
                  <a:srgbClr val="231F20"/>
                </a:solidFill>
                <a:latin typeface="Siwa"/>
                <a:ea typeface="Siwa"/>
                <a:cs typeface="Siwa"/>
                <a:sym typeface="Siwa"/>
                <a:rtl/>
              </a:rPr>
              <a:t> </a:t>
            </a:r>
            <a:r>
              <a:rPr lang="ar-SA" sz="4000" dirty="0">
                <a:solidFill>
                  <a:schemeClr val="accent6">
                    <a:lumMod val="75000"/>
                  </a:schemeClr>
                </a:solidFill>
                <a:latin typeface="Siwa"/>
                <a:ea typeface="Siwa"/>
                <a:cs typeface="Siwa"/>
                <a:sym typeface="Siwa"/>
                <a:rtl/>
              </a:rPr>
              <a:t>والمقترحات</a:t>
            </a:r>
            <a:r>
              <a:rPr lang="ar-SA" sz="4000" dirty="0">
                <a:solidFill>
                  <a:srgbClr val="231F20"/>
                </a:solidFill>
                <a:latin typeface="Siwa"/>
                <a:ea typeface="Siwa"/>
                <a:cs typeface="Siwa"/>
                <a:sym typeface="Siwa"/>
                <a:rtl/>
              </a:rPr>
              <a:t>: تقدم حلولاً مبنية على نتائج الدراسة.</a:t>
            </a:r>
            <a:endParaRPr lang="ar-EG" sz="4000" dirty="0">
              <a:solidFill>
                <a:srgbClr val="231F20"/>
              </a:solidFill>
              <a:latin typeface="Siwa"/>
              <a:ea typeface="Siwa"/>
              <a:cs typeface="Siwa"/>
              <a:sym typeface="Siwa"/>
              <a:rtl/>
            </a:endParaRPr>
          </a:p>
        </p:txBody>
      </p:sp>
      <p:pic>
        <p:nvPicPr>
          <p:cNvPr id="8"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75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يجب أن يكون العنوان مرآة للبحث، يعكس محتواه بدقة. المثال التطبيقي هنا هو 'وظائف المستقبل في المملكة العربية السعودية'. هذا العنوان يوضح لنا متغيرات الدراسة ومجالها بوضوح. لنتعرف الآن على مواصفات العنوان الجيد.</a:t>
            </a:r>
            <a:endParaRPr lang="ar-EG" sz="400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2667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أولاً: عنوان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6731" y="19431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2667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مواصفات عنوان البحث الجيد</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0" y="800100"/>
            <a:ext cx="11140915" cy="8686800"/>
          </a:xfrm>
          <a:prstGeom prst="rect">
            <a:avLst/>
          </a:prstGeom>
        </p:spPr>
        <p:txBody>
          <a:bodyPr lIns="0" tIns="0" rIns="0" bIns="0" rtlCol="0" anchor="ctr">
            <a:normAutofit fontScale="77500" lnSpcReduction="20000"/>
          </a:bodyPr>
          <a:lstStyle/>
          <a:p>
            <a:pPr algn="r" rtl="1">
              <a:lnSpc>
                <a:spcPct val="150000"/>
              </a:lnSpc>
            </a:pPr>
            <a:r>
              <a:rPr lang="ar-SA" sz="4000" dirty="0">
                <a:solidFill>
                  <a:srgbClr val="231F20"/>
                </a:solidFill>
                <a:latin typeface="Siwa"/>
                <a:ea typeface="Siwa"/>
                <a:cs typeface="Siwa"/>
                <a:sym typeface="Siwa"/>
                <a:rtl/>
              </a:rPr>
              <a:t>لصياغة عنوان بحث احترافي، يجب أن تتوفر فيه المواصفات التالية:
</a:t>
            </a:r>
            <a:r>
              <a:rPr lang="ar-SA" sz="5200" dirty="0">
                <a:solidFill>
                  <a:srgbClr val="231F20"/>
                </a:solidFill>
                <a:latin typeface="Siwa"/>
                <a:ea typeface="Siwa"/>
                <a:cs typeface="Siwa"/>
                <a:sym typeface="Siwa"/>
                <a:rtl/>
              </a:rPr>
              <a:t>١- </a:t>
            </a:r>
            <a:r>
              <a:rPr lang="ar-SA" sz="5200" dirty="0">
                <a:solidFill>
                  <a:schemeClr val="accent6">
                    <a:lumMod val="75000"/>
                  </a:schemeClr>
                </a:solidFill>
                <a:latin typeface="Siwa"/>
                <a:ea typeface="Siwa"/>
                <a:cs typeface="Siwa"/>
                <a:sym typeface="Siwa"/>
                <a:rtl/>
              </a:rPr>
              <a:t>أن</a:t>
            </a:r>
            <a:r>
              <a:rPr lang="ar-SA" sz="5200" dirty="0">
                <a:solidFill>
                  <a:srgbClr val="231F20"/>
                </a:solidFill>
                <a:latin typeface="Siwa"/>
                <a:ea typeface="Siwa"/>
                <a:cs typeface="Siwa"/>
                <a:sym typeface="Siwa"/>
                <a:rtl/>
              </a:rPr>
              <a:t> </a:t>
            </a:r>
            <a:r>
              <a:rPr lang="ar-SA" sz="5200" dirty="0">
                <a:solidFill>
                  <a:schemeClr val="accent6">
                    <a:lumMod val="75000"/>
                  </a:schemeClr>
                </a:solidFill>
                <a:latin typeface="Siwa"/>
                <a:ea typeface="Siwa"/>
                <a:cs typeface="Siwa"/>
                <a:sym typeface="Siwa"/>
                <a:rtl/>
              </a:rPr>
              <a:t>يصاغ بأسلوب علمي وموجز، فلا يكون طويلاً مملاً.
٢- أن يكون خالياً من الأخطاء الإملائية والنحوية واللغوية.
٣- أن يكون بسيطاً، لا تعقيد فيه، وواضحاً لا غموض فيه.
٤- أن يتضمن أهم متغيرات الدراسة التي سيتناولها الباحث</a:t>
            </a:r>
            <a:r>
              <a:rPr lang="ar-SA" sz="5200" dirty="0">
                <a:solidFill>
                  <a:srgbClr val="231F20"/>
                </a:solidFill>
                <a:latin typeface="Siwa"/>
                <a:ea typeface="Siwa"/>
                <a:cs typeface="Siwa"/>
                <a:sym typeface="Siwa"/>
                <a:rtl/>
              </a:rPr>
              <a:t>.
</a:t>
            </a:r>
            <a:r>
              <a:rPr lang="ar-SA" sz="4000" dirty="0">
                <a:solidFill>
                  <a:srgbClr val="231F20"/>
                </a:solidFill>
                <a:latin typeface="Siwa"/>
                <a:ea typeface="Siwa"/>
                <a:cs typeface="Siwa"/>
                <a:sym typeface="Siwa"/>
                <a:rtl/>
              </a:rPr>
              <a:t>
تذكر دائماً أن العنوان هو أول ما يقرأه القارئ عن بحثك.</a:t>
            </a:r>
            <a:endParaRPr lang="ar-EG" sz="4000" dirty="0">
              <a:solidFill>
                <a:srgbClr val="231F20"/>
              </a:solidFill>
              <a:latin typeface="Siwa"/>
              <a:ea typeface="Siwa"/>
              <a:cs typeface="Siwa"/>
              <a:sym typeface="Siwa"/>
              <a:rtl/>
            </a:endParaRPr>
          </a:p>
        </p:txBody>
      </p:sp>
      <p:pic>
        <p:nvPicPr>
          <p:cNvPr id="5"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7200" y="63627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نشاط عملي (١)
حان وقت التطبيق. بالاستعانة بمعلمك، حاول أن تصوغ عنواناً لبحث يثير اهتمامك. بعد صياغة العنوان، استخدم الجدول لتقييمه. هل هو موجز؟ هل هو واضح؟ هل يتضمن متغيرات الدراسة؟ هذا التمرين سيساعدك على إتقان مهارة صياغة العناوين.</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extBox 6"/>
          <p:cNvSpPr txBox="1"/>
          <p:nvPr/>
        </p:nvSpPr>
        <p:spPr>
          <a:xfrm>
            <a:off x="8534400" y="3086100"/>
            <a:ext cx="9220464" cy="2133600"/>
          </a:xfrm>
          <a:prstGeom prst="rect">
            <a:avLst/>
          </a:prstGeom>
        </p:spPr>
        <p:txBody>
          <a:bodyPr lIns="0" tIns="0" rIns="0" bIns="0" rtlCol="0" anchor="ctr">
            <a:noAutofit/>
          </a:bodyPr>
          <a:lstStyle/>
          <a:p>
            <a:pPr algn="just" rtl="1">
              <a:lnSpc>
                <a:spcPct val="150000"/>
              </a:lnSpc>
            </a:pPr>
            <a:r>
              <a:rPr lang="ar-SA" sz="4400" dirty="0">
                <a:solidFill>
                  <a:schemeClr val="accent6">
                    <a:lumMod val="75000"/>
                  </a:schemeClr>
                </a:solidFill>
                <a:latin typeface="Siwa" panose="020B0604020202020204" charset="-78"/>
                <a:ea typeface="Siwa"/>
                <a:cs typeface="Siwa" panose="020B0604020202020204" charset="-78"/>
                <a:sym typeface="Siwa"/>
                <a:rtl/>
              </a:rPr>
              <a:t>مقدمة البحث تمثل تمهيداً شاملاً للبحث، ويجب أن تتوافر فيها مكونات أساسية لتهيئة القارئ لموضوع الدراسة. </a:t>
            </a:r>
            <a:endParaRPr lang="ar-EG" sz="44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ثانياً: المقدمة</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5897" y="60579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a:bodyPr>
          <a:lstStyle/>
          <a:p>
            <a:pPr algn="just" rtl="1">
              <a:lnSpc>
                <a:spcPct val="150000"/>
              </a:lnSpc>
            </a:pPr>
            <a:r>
              <a:rPr lang="ar-SA"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Siwa"/>
                <a:rtl/>
              </a:rPr>
              <a:t>١- تمهيد لمجال مشكلة البحث</a:t>
            </a:r>
            <a:r>
              <a:rPr lang="ar-SA" sz="4000" dirty="0">
                <a:solidFill>
                  <a:srgbClr val="231F20"/>
                </a:solidFill>
                <a:latin typeface="Siwa"/>
                <a:ea typeface="Siwa"/>
                <a:cs typeface="Siwa"/>
                <a:sym typeface="Siwa"/>
                <a:rtl/>
              </a:rPr>
              <a:t>:
يبدأ الباحث بتمهيد عام وشامل حول مجال البحث، ليضع القارئ في الصورة العامة للموضوع، مثل التحديات التي تواجه توفير الفرص الوظيفية في مثالنا الدراسي.</a:t>
            </a:r>
            <a:endParaRPr lang="ar-EG" sz="4000" dirty="0">
              <a:solidFill>
                <a:srgbClr val="231F20"/>
              </a:solidFill>
              <a:latin typeface="Siwa"/>
              <a:ea typeface="Siwa"/>
              <a:cs typeface="Siwa"/>
              <a:sym typeface="Siwa"/>
              <a:rtl/>
            </a:endParaRPr>
          </a:p>
        </p:txBody>
      </p:sp>
      <p:sp>
        <p:nvSpPr>
          <p:cNvPr id="6" name="TextBox 6"/>
          <p:cNvSpPr txBox="1"/>
          <p:nvPr/>
        </p:nvSpPr>
        <p:spPr>
          <a:xfrm>
            <a:off x="10621876"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مكونات المقدمة </a:t>
            </a: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46124" y="419100"/>
            <a:ext cx="7056524" cy="2362200"/>
          </a:xfrm>
          <a:prstGeom prst="rect">
            <a:avLst/>
          </a:prstGeom>
        </p:spPr>
        <p:txBody>
          <a:bodyPr lIns="0" tIns="0" rIns="0" bIns="0" rtlCol="0" anchor="ctr">
            <a:normAutofit/>
          </a:bodyPr>
          <a:lstStyle/>
          <a:p>
            <a:pPr rtl="1">
              <a:lnSpc>
                <a:spcPts val="5059"/>
              </a:lnSpc>
            </a:pPr>
            <a:r>
              <a:rPr lang="ar-SA"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rPr>
              <a:t>٢- توضيح أهمية الموضوع:</a:t>
            </a:r>
            <a:endParaRPr lang="ar-EG"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هنا يبرز الباحث أهمية بحثه، وكيف يتأثر المجتمع الدولي والمحلي بالمشكلة. يوضح كيف أن دراسة 'وظائف المستقبل' تسهم في تحقيق التنمية وتلبية احتياجات المجتمع السعودي.</a:t>
            </a:r>
            <a:endParaRPr lang="ar-EG" sz="4000">
              <a:solidFill>
                <a:srgbClr val="231F20"/>
              </a:solidFill>
              <a:latin typeface="Siwa"/>
              <a:ea typeface="Siwa"/>
              <a:cs typeface="Siwa"/>
              <a:sym typeface="Siwa"/>
              <a:rtl/>
            </a:endParaRPr>
          </a:p>
        </p:txBody>
      </p:sp>
      <p:pic>
        <p:nvPicPr>
          <p:cNvPr id="7"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1531" y="275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lnSpcReduction="20000"/>
          </a:bodyPr>
          <a:lstStyle/>
          <a:p>
            <a:pPr algn="just" rtl="1">
              <a:lnSpc>
                <a:spcPct val="150000"/>
              </a:lnSpc>
            </a:pPr>
            <a:r>
              <a:rPr lang="ar-SA" sz="4000" dirty="0">
                <a:solidFill>
                  <a:srgbClr val="231F20"/>
                </a:solidFill>
                <a:latin typeface="Siwa"/>
                <a:ea typeface="Siwa"/>
                <a:cs typeface="Siwa"/>
                <a:sym typeface="Siwa"/>
                <a:rtl/>
              </a:rPr>
              <a:t>٣</a:t>
            </a:r>
            <a:r>
              <a:rPr lang="ar-SA" sz="52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Siwa"/>
                <a:rtl/>
              </a:rPr>
              <a:t>- توضيح مدى النقص الناتج عن عدم القيام بالبحث:</a:t>
            </a:r>
            <a:r>
              <a:rPr lang="ar-SA" sz="4000" dirty="0">
                <a:solidFill>
                  <a:srgbClr val="231F20"/>
                </a:solidFill>
                <a:latin typeface="Siwa"/>
                <a:ea typeface="Siwa"/>
                <a:cs typeface="Siwa"/>
                <a:sym typeface="Siwa"/>
                <a:rtl/>
              </a:rPr>
              <a:t>
يجب على الباحث إظهار وجود فجوة معرفية. يشير إلى أن هناك حاجة مستمرة لدراسات تستشرف وظائف المستقبل للمساعدة في التخطيط السليم وتقديم الحلول المناسبة.</a:t>
            </a:r>
            <a:endParaRPr lang="ar-EG" sz="4000" dirty="0">
              <a:solidFill>
                <a:srgbClr val="231F20"/>
              </a:solidFill>
              <a:latin typeface="Siwa"/>
              <a:ea typeface="Siwa"/>
              <a:cs typeface="Siwa"/>
              <a:sym typeface="Siwa"/>
              <a:rtl/>
            </a:endParaRPr>
          </a:p>
        </p:txBody>
      </p:sp>
      <p:sp>
        <p:nvSpPr>
          <p:cNvPr id="6" name="TextBox 6"/>
          <p:cNvSpPr txBox="1"/>
          <p:nvPr/>
        </p:nvSpPr>
        <p:spPr>
          <a:xfrm>
            <a:off x="10393276"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مكونات المقدمة (٣-٤)</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304800" y="419100"/>
            <a:ext cx="7056524" cy="2362200"/>
          </a:xfrm>
          <a:prstGeom prst="rect">
            <a:avLst/>
          </a:prstGeom>
        </p:spPr>
        <p:txBody>
          <a:bodyPr lIns="0" tIns="0" rIns="0" bIns="0" rtlCol="0" anchor="ctr">
            <a:normAutofit/>
          </a:bodyPr>
          <a:lstStyle/>
          <a:p>
            <a:pPr rtl="1">
              <a:lnSpc>
                <a:spcPts val="5059"/>
              </a:lnSpc>
            </a:pP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	</a:t>
            </a:r>
            <a:r>
              <a:rPr lang="ar-SA" sz="4800" dirty="0" smtClean="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rPr>
              <a:t>٤- </a:t>
            </a:r>
            <a:r>
              <a:rPr lang="ar-SA"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rPr>
              <a:t>استعراض الجهود السابقة في هذا المجال:</a:t>
            </a:r>
            <a:endParaRPr lang="ar-EG"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يستعرض الباحث بشكل موجز الدراسات السابقة ذات الصلة. هذا يوضح أن بحثه ليس تكراراً، بل هو إضافة جديدة للمعرفة ويبني على ما توصل إليه الآخرون من نتائج علمية.</a:t>
            </a:r>
            <a:endParaRPr lang="ar-EG" sz="4000">
              <a:solidFill>
                <a:srgbClr val="231F20"/>
              </a:solidFill>
              <a:latin typeface="Siwa"/>
              <a:ea typeface="Siwa"/>
              <a:cs typeface="Siwa"/>
              <a:sym typeface="Siwa"/>
              <a:rtl/>
            </a:endParaRPr>
          </a:p>
        </p:txBody>
      </p:sp>
      <p:pic>
        <p:nvPicPr>
          <p:cNvPr id="7"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4331" y="275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92500"/>
          </a:bodyPr>
          <a:lstStyle/>
          <a:p>
            <a:pPr algn="just" rtl="1">
              <a:lnSpc>
                <a:spcPct val="150000"/>
              </a:lnSpc>
            </a:pPr>
            <a:r>
              <a:rPr lang="ar-SA"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Siwa"/>
                <a:rtl/>
              </a:rPr>
              <a:t>٥- توضيح سبب اختيار المشكلة:</a:t>
            </a:r>
            <a:r>
              <a:rPr lang="ar-SA" sz="4000" dirty="0">
                <a:solidFill>
                  <a:srgbClr val="231F20"/>
                </a:solidFill>
                <a:latin typeface="Siwa"/>
                <a:ea typeface="Siwa"/>
                <a:cs typeface="Siwa"/>
                <a:sym typeface="Siwa"/>
                <a:rtl/>
              </a:rPr>
              <a:t>
هنا يبرر الباحث سبب اختياره لهذه المشكلة تحديداً. قد يكون السبب اهتماماً شخصياً، أو حاجة ملحة في المجتمع، أو وجود فجوة بحثية واضحة تتطلب استكشافاً.</a:t>
            </a:r>
            <a:endParaRPr lang="ar-EG" sz="4000" dirty="0">
              <a:solidFill>
                <a:srgbClr val="231F20"/>
              </a:solidFill>
              <a:latin typeface="Siwa"/>
              <a:ea typeface="Siwa"/>
              <a:cs typeface="Siwa"/>
              <a:sym typeface="Siwa"/>
              <a:rtl/>
            </a:endParaRPr>
          </a:p>
        </p:txBody>
      </p:sp>
      <p:sp>
        <p:nvSpPr>
          <p:cNvPr id="6" name="TextBox 6"/>
          <p:cNvSpPr txBox="1"/>
          <p:nvPr/>
        </p:nvSpPr>
        <p:spPr>
          <a:xfrm>
            <a:off x="10621876"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مكونات المقدمة (٥-٦)</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rtl="1">
              <a:lnSpc>
                <a:spcPts val="5059"/>
              </a:lnSpc>
            </a:pP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	</a:t>
            </a:r>
            <a:r>
              <a:rPr lang="ar-SA" sz="4800" dirty="0" smtClean="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rPr>
              <a:t>٦- </a:t>
            </a:r>
            <a:r>
              <a:rPr lang="ar-SA"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rPr>
              <a:t>توضيح الجهات والفئات التي ستستفيد:</a:t>
            </a:r>
            <a:endParaRPr lang="ar-EG" sz="4800" dirty="0">
              <a:solidFill>
                <a:schemeClr val="accent6">
                  <a:lumMod val="75000"/>
                </a:schemeClr>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في الختام، يوضح الباحث من هم المستفيدون من نتائج البحث. في مثالنا، تستفيد جهات التخطيط وصناع القرار والباحثون والشباب من دراسة وظائف المستقبل بالمملكة.</a:t>
            </a:r>
            <a:endParaRPr lang="ar-EG" sz="4000">
              <a:solidFill>
                <a:srgbClr val="231F20"/>
              </a:solidFill>
              <a:latin typeface="Siwa"/>
              <a:ea typeface="Siwa"/>
              <a:cs typeface="Siwa"/>
              <a:sym typeface="Siwa"/>
              <a:rtl/>
            </a:endParaRPr>
          </a:p>
        </p:txBody>
      </p:sp>
      <p:pic>
        <p:nvPicPr>
          <p:cNvPr id="7"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2931" y="275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هذه المقدمة تتحدث عن أثر استخدام التعلم التعاوني في تحصيل طلاب الصف الثاني الثانوي. أثناء قراءتك، حاول أن تحدد الأجزاء المختلفة التي تشكل المقدمة. أين التمهيد؟ أين عرض المشكلة؟ كيف استعرض الباحث الجهود السابقة؟ هذا التحليل يعزز مهارتك النقدية.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لنتعمق أكثر في فهم المقدمة من خلال تحليل مثال واقعي. اقرأ المقدمة التالية بتركيز.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عملي (٢): تحليل مقدمة</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استكمال تحليل المقدمة
تستمر المقدمة في عرض الدراسات السابقة التي تناولت الموضوع، وتوضح نتائجها المختلفة. يبرز الباحث من خلالها الحاجة إلى المزيد من البحث في هذا المجال، خاصة في سياق تطوير تدريس العلوم الشرعية. فكر في كيفية بناء الباحث لحجته خطوة بخطوة.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نشاط عملي (٣): اكتب مقدمتك
الآن جاء دورك لتكون باحثاً. بناءً على ما تعلمته، قم بكتابة مسودة لمقدمة بحثك الخاص. استخدم النموذج المرفق كدليل لتنظيم أفكارك والتأكد من تغطية جميع المكونات الأساسية للمقدمة. لا تتردد في طلب توجيهات من معلمك.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كثير من الباحثين يميلون إلى صياغة مشكلة البحث في صورة سؤال رئيس. هذا السؤال يجب أن يكون محور الدراسة بأكملها. في مثالنا، السؤال هو: 'ما وظائف المستقبل في المملكة العربية السعودية؟'. هذا السؤال يحدد بدقة ما يسعى البحث للإجابة عنه.</a:t>
            </a:r>
            <a:endParaRPr lang="ar-EG" sz="400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381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ثالثاً: تحديد مشكلة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7731" y="1799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تنقسم أهمية البحث إلى شقين رئيسين: أهمية نظرية وأهمية تطبيقية. الأهمية النظرية تتعلق بإضافة معرفة جديدة للمجال العلمي، بينما الأهمية التطبيقية تركز على حل مشكلات واقعية والاستفادة من نتائج البحث على أرض الواقع. لنتعرف عليهما أكثر.</a:t>
            </a:r>
            <a:endParaRPr lang="ar-EG" sz="400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3429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رابعاً: أهمية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66331" y="19431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85000" lnSpcReduction="10000"/>
          </a:bodyPr>
          <a:lstStyle/>
          <a:p>
            <a:pPr algn="just" rtl="1">
              <a:lnSpc>
                <a:spcPct val="150000"/>
              </a:lnSpc>
            </a:pPr>
            <a:r>
              <a:rPr lang="ar-SA" sz="4000" dirty="0">
                <a:solidFill>
                  <a:srgbClr val="231F20"/>
                </a:solidFill>
                <a:latin typeface="Siwa"/>
                <a:ea typeface="Siwa"/>
                <a:cs typeface="Siwa"/>
                <a:sym typeface="Siwa"/>
                <a:rtl/>
              </a:rPr>
              <a:t>تتمثل الأهمية النظرية في الإضافة المعرفية التي يقدمها البحث. من أمثلتها:
- </a:t>
            </a:r>
            <a:r>
              <a:rPr lang="ar-SA" sz="4000" dirty="0">
                <a:solidFill>
                  <a:schemeClr val="accent6">
                    <a:lumMod val="75000"/>
                  </a:schemeClr>
                </a:solidFill>
                <a:latin typeface="Siwa"/>
                <a:ea typeface="Siwa"/>
                <a:cs typeface="Siwa"/>
                <a:sym typeface="Siwa"/>
                <a:rtl/>
              </a:rPr>
              <a:t>استكشاف وظائف المستقبل في ظل متغيرات جديدة.
- تحديد المخاطر المحتملة ومساعدة صناع القرار.
- تحديد الأثر الاقتصادي لوظائف المستقبل على الاقتصاد الكلي.</a:t>
            </a:r>
            <a:endParaRPr lang="ar-EG" sz="4000" dirty="0">
              <a:solidFill>
                <a:schemeClr val="accent6">
                  <a:lumMod val="75000"/>
                </a:schemeClr>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الأهمية النظرية</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الأهمية التطبيقية</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8305800" cy="5867400"/>
          </a:xfrm>
          <a:prstGeom prst="rect">
            <a:avLst/>
          </a:prstGeom>
        </p:spPr>
        <p:txBody>
          <a:bodyPr lIns="0" tIns="0" rIns="0" bIns="0" rtlCol="0" anchor="t">
            <a:noAutofit/>
          </a:bodyPr>
          <a:lstStyle/>
          <a:p>
            <a:pPr algn="just" rtl="1">
              <a:lnSpc>
                <a:spcPct val="150000"/>
              </a:lnSpc>
            </a:pPr>
            <a:r>
              <a:rPr lang="ar-SA" sz="2400" dirty="0">
                <a:solidFill>
                  <a:srgbClr val="231F20"/>
                </a:solidFill>
                <a:latin typeface="Siwa"/>
                <a:ea typeface="Siwa"/>
                <a:cs typeface="Siwa"/>
                <a:sym typeface="Siwa"/>
                <a:rtl/>
              </a:rPr>
              <a:t>تتمثل الأهمية التطبيقية في الفوائد العملية والملموسة. من أمثلتها:
- </a:t>
            </a:r>
            <a:r>
              <a:rPr lang="ar-SA" sz="3200" dirty="0">
                <a:solidFill>
                  <a:schemeClr val="accent6">
                    <a:lumMod val="75000"/>
                  </a:schemeClr>
                </a:solidFill>
                <a:latin typeface="Siwa"/>
                <a:ea typeface="Siwa"/>
                <a:cs typeface="Siwa"/>
                <a:sym typeface="Siwa"/>
                <a:rtl/>
              </a:rPr>
              <a:t>محاولة التنبؤ بمستقبل القوى العاملة وسوق العمل.
- تطوير الوظائف وتنمية الموارد البشرية لتلبية الاحتياجات.
- مساعدة الجهات ذات العلاقة على التخطيط للمستقبل.
- تقديم تصور مستقبلي لنوعية الوظائف المطلوبة.</a:t>
            </a:r>
            <a:endParaRPr lang="ar-EG" sz="3200" dirty="0">
              <a:solidFill>
                <a:schemeClr val="accent6">
                  <a:lumMod val="75000"/>
                </a:schemeClr>
              </a:solidFill>
              <a:latin typeface="Siwa"/>
              <a:ea typeface="Siwa"/>
              <a:cs typeface="Siwa"/>
              <a:sym typeface="Siwa"/>
              <a:rtl/>
            </a:endParaRPr>
          </a:p>
        </p:txBody>
      </p:sp>
      <p:pic>
        <p:nvPicPr>
          <p:cNvPr id="7" name="Picture 2" descr="أدوات البحث العلمي وأنواعها وأهميته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75946"/>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نشاط عملي (٥)
حان دورك لتحديد أهمية بحثك. بعد أن حددت مشكلة بحثك، فكر بعمق: ما هي الإضافة العلمية التي سيقدمها؟ (الأهمية النظرية). ومن هي الجهات أو الفئات التي ستستفيد من نتائجه عملياً؟ (الأهمية التطبيقية). استخدم النموذج لتدوين إجاباتك.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تكمن أهمية الأهداف في أنها تساعد الباحث على الالتزام بالمسار الصحيح. يجب أن تكون أهداف البحث:
</a:t>
            </a:r>
            <a:r>
              <a:rPr lang="ar-SA" sz="4000" dirty="0">
                <a:solidFill>
                  <a:schemeClr val="accent6">
                    <a:lumMod val="75000"/>
                  </a:schemeClr>
                </a:solidFill>
                <a:latin typeface="Siwa" panose="020B0604020202020204" charset="-78"/>
                <a:ea typeface="Siwa"/>
                <a:cs typeface="Siwa" panose="020B0604020202020204" charset="-78"/>
                <a:sym typeface="Siwa"/>
                <a:rtl/>
              </a:rPr>
              <a:t>١- محددة ويمكن قياس مدى تحققها.
٢- دقيقة ووثيقة الصلة بمشكلة البحث.
٣- قابلة للتحقق في ضوء الوقت والجهد المتاح</a:t>
            </a:r>
            <a:r>
              <a:rPr lang="ar-SA" sz="4000" dirty="0">
                <a:solidFill>
                  <a:srgbClr val="231F20"/>
                </a:solidFill>
                <a:latin typeface="Siwa" panose="020B0604020202020204" charset="-78"/>
                <a:ea typeface="Siwa"/>
                <a:cs typeface="Siwa" panose="020B0604020202020204" charset="-78"/>
                <a:sym typeface="Siwa"/>
                <a:rtl/>
              </a:rPr>
              <a:t>.</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خامساً: أهداف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6797" y="19431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مثال تطبيقي لأهداف البحث</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92500"/>
          </a:bodyPr>
          <a:lstStyle/>
          <a:p>
            <a:pPr algn="r" rtl="1">
              <a:lnSpc>
                <a:spcPct val="150000"/>
              </a:lnSpc>
            </a:pPr>
            <a:r>
              <a:rPr lang="ar-SA" sz="4000">
                <a:solidFill>
                  <a:srgbClr val="231F20"/>
                </a:solidFill>
                <a:latin typeface="Siwa"/>
                <a:ea typeface="Siwa"/>
                <a:cs typeface="Siwa"/>
                <a:sym typeface="Siwa"/>
                <a:rtl/>
              </a:rPr>
              <a:t>في بحث 'وظائف المستقبل'، يسعى الباحث لتحقيق الأهداف التالية:
- استعراض التحديات التي تواجه التعليم والتدريب.
- تحديد القطاعات الرئيسة وأنظمتها ومكوناتها.
- تحديد نسبة الأتمتة في كل قطاع خلال العشر سنوات القادمة.
- التنبؤ بالوظائف التي ستفقد نتيجة التحولات المستقبلية.
- دراسة مدى إسهام القطاع الخاص في بناء وظائف المستقبل.</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لا يمكن التوصل إلى نتائج علمية دقيقة ما لم تحدد أسئلة البحث بوضوح ودقة. تكمن أهميتها في أنها تقود الباحث إلى التعرف على أبعاد الموضوع، ومن ثم تحديد جوانبه وعناصره التي يرغب بالتركيز عليها. كل سؤال يمثل خطوة نحو حل المشكلة.</a:t>
            </a:r>
            <a:endParaRPr lang="ar-EG" sz="400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905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سادساً: أسئلة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2115328"/>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نشاط عملي (٧)
الآن حان دورك لصياغة أسئلة بحثك. مستفيداً من المثال التطبيقي السابق ومن أهداف بحثك التي حددتها، قم بوضع أسئلة واضحة ومحددة. يجب أن يكون كل سؤال مرتبطاً بشكل مباشر بأحد أهداف بحثك. استخدم النموذج المرفق لتدوينها ومناقشتها.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00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تحديد حدود البحث يجعل الدراسة أكثر تركيزاً وقابلية للتنفيذ. وتشمل هذه الحدود:
- </a:t>
            </a:r>
            <a:r>
              <a:rPr lang="ar-SA" sz="4600" dirty="0">
                <a:solidFill>
                  <a:schemeClr val="accent6">
                    <a:lumMod val="75000"/>
                  </a:schemeClr>
                </a:solidFill>
                <a:latin typeface="Siwa" panose="020B0604020202020204" charset="-78"/>
                <a:ea typeface="Siwa"/>
                <a:cs typeface="Siwa" panose="020B0604020202020204" charset="-78"/>
                <a:sym typeface="Siwa"/>
                <a:rtl/>
              </a:rPr>
              <a:t>الحدود الموضوعية: تحدد الموضوع بدقة.
- الحدود البشرية: تحدد عينة الدراسة.
- الحدود الزمنية: تحدد فترة إجراء الدراسة.
- الحدود المكانية: تحدد النطاق الجغرافي للدراسة.</a:t>
            </a:r>
            <a:endParaRPr lang="ar-EG" sz="46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سابعاً: حدود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5200" y="16383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مثال تطبيقي لحدود البحث</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١- الحدود الموضوعية: اقتصر البحث على وظائف المستقبل وفق احتياجات رؤية المملكة التنموية.
٢- الحدود البشرية: شمل البحث القياديين والأكاديميين والطلاب في مؤسسات التعليم والقطاع الخاص.
٣- الحدود الزمنية: أُجري البحث في العام ١٤٤٠هـ الموافق ٢٠١٩م.
٤- الحدود المكانية: عدد من مناطق المملكة العربية السعودية.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التعريف الإجرائي يعني تحديد معنى المصطلح في سياق البحث الحالي وكيفية قياسه. هذا يزيل أي غموض قد يحدث. فمثلاً، تعريف 'وظائف المستقبل' يوضح للقارئ بالضبط ما يقصده الباحث بهذا المفهوم طوال فترة الدراسة والبحث العلمي.</a:t>
            </a:r>
            <a:endParaRPr lang="ar-EG" sz="400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3429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ثامناً: مصطلحات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أدوات البحث العلمي وأنواعها وأهميته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5897" y="1943100"/>
            <a:ext cx="5011869" cy="33435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نشاط عملي (٩)
في ختام هذا الدرس، قم بالنشاط الأخير. تأمل عنوان بحثك وحدد المصطلحات الأساسية التي تحتاج إلى تعريف. استخدم النموذج لتدوين تعريف إجرائي واضح لكل مصطلح. هذه الخطوة تضمن دقة ووضوح بحثك. استشر معلمك لمراجعة تعريفاتك.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العبارات التالية تمثل أفضل صياغة لمشكلة </a:t>
            </a:r>
            <a:r>
              <a:rPr lang="ar-SA" sz="4800" b="1">
                <a:solidFill>
                  <a:srgbClr val="FFFDEF"/>
                </a:solidFill>
                <a:latin typeface="Siwa" panose="020B0604020202020204" charset="-78"/>
                <a:ea typeface="Farro"/>
                <a:cs typeface="Siwa" panose="020B0604020202020204" charset="-78"/>
                <a:sym typeface="Farro"/>
              </a:rPr>
              <a:t>بحثية؟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التعليم مهم </a:t>
            </a:r>
            <a:r>
              <a:rPr lang="ar-SA" sz="4800">
                <a:solidFill>
                  <a:srgbClr val="623933"/>
                </a:solidFill>
                <a:latin typeface="Siwa" panose="020B0604020202020204" charset="-78"/>
                <a:ea typeface="Farro"/>
                <a:cs typeface="Siwa" panose="020B0604020202020204" charset="-78"/>
                <a:sym typeface="Farro"/>
              </a:rPr>
              <a:t>جدًا.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دراسة حول </a:t>
            </a:r>
            <a:r>
              <a:rPr lang="ar-SA" sz="4800">
                <a:solidFill>
                  <a:srgbClr val="623933"/>
                </a:solidFill>
                <a:latin typeface="Siwa" panose="020B0604020202020204" charset="-78"/>
                <a:ea typeface="Farro"/>
                <a:cs typeface="Siwa" panose="020B0604020202020204" charset="-78"/>
                <a:sym typeface="Farro"/>
              </a:rPr>
              <a:t>التعليم.</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المنصات الرقمية </a:t>
            </a:r>
            <a:r>
              <a:rPr lang="ar-SA" sz="4800">
                <a:solidFill>
                  <a:srgbClr val="623933"/>
                </a:solidFill>
                <a:latin typeface="Siwa" panose="020B0604020202020204" charset="-78"/>
                <a:ea typeface="Farro"/>
                <a:cs typeface="Siwa" panose="020B0604020202020204" charset="-78"/>
                <a:sym typeface="Farro"/>
              </a:rPr>
              <a:t>والدافعية.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ما أثر استخدام المنصات الرقمية على مستوى دافعية الطلاب </a:t>
            </a:r>
            <a:r>
              <a:rPr lang="ar-SA" sz="4800">
                <a:solidFill>
                  <a:srgbClr val="623933"/>
                </a:solidFill>
                <a:latin typeface="Siwa" panose="020B0604020202020204" charset="-78"/>
                <a:ea typeface="Farro"/>
                <a:cs typeface="Siwa" panose="020B0604020202020204" charset="-78"/>
                <a:sym typeface="Farro"/>
              </a:rPr>
              <a:t>للتعلم؟</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العبارات التالية تمثل أفضل صياغة لمشكلة </a:t>
            </a:r>
            <a:r>
              <a:rPr lang="ar-SA" sz="4800" b="1">
                <a:solidFill>
                  <a:srgbClr val="FFFDEF"/>
                </a:solidFill>
                <a:latin typeface="Siwa" panose="020B0604020202020204" charset="-78"/>
                <a:ea typeface="Farro"/>
                <a:cs typeface="Siwa" panose="020B0604020202020204" charset="-78"/>
                <a:sym typeface="Farro"/>
              </a:rPr>
              <a:t>بحثية؟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التعليم مهم </a:t>
            </a:r>
            <a:r>
              <a:rPr lang="ar-SA" sz="4800">
                <a:solidFill>
                  <a:srgbClr val="623933"/>
                </a:solidFill>
                <a:latin typeface="Siwa" panose="020B0604020202020204" charset="-78"/>
                <a:ea typeface="Farro"/>
                <a:cs typeface="Siwa" panose="020B0604020202020204" charset="-78"/>
                <a:sym typeface="Farro"/>
              </a:rPr>
              <a:t>جدًا.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دراسة حول </a:t>
            </a:r>
            <a:r>
              <a:rPr lang="ar-SA" sz="4800">
                <a:solidFill>
                  <a:srgbClr val="623933"/>
                </a:solidFill>
                <a:latin typeface="Siwa" panose="020B0604020202020204" charset="-78"/>
                <a:ea typeface="Farro"/>
                <a:cs typeface="Siwa" panose="020B0604020202020204" charset="-78"/>
                <a:sym typeface="Farro"/>
              </a:rPr>
              <a:t>التعليم.</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المنصات الرقمية </a:t>
            </a:r>
            <a:r>
              <a:rPr lang="ar-SA" sz="4800">
                <a:solidFill>
                  <a:srgbClr val="623933"/>
                </a:solidFill>
                <a:latin typeface="Siwa" panose="020B0604020202020204" charset="-78"/>
                <a:ea typeface="Farro"/>
                <a:cs typeface="Siwa" panose="020B0604020202020204" charset="-78"/>
                <a:sym typeface="Farro"/>
              </a:rPr>
              <a:t>والدافعية.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ما أثر استخدام المنصات الرقمية على مستوى دافعية الطلاب </a:t>
            </a:r>
            <a:r>
              <a:rPr lang="ar-SA" sz="4800">
                <a:solidFill>
                  <a:srgbClr val="623933"/>
                </a:solidFill>
                <a:latin typeface="Siwa" panose="020B0604020202020204" charset="-78"/>
                <a:ea typeface="Farro"/>
                <a:cs typeface="Siwa" panose="020B0604020202020204" charset="-78"/>
                <a:sym typeface="Farro"/>
              </a:rPr>
              <a:t>للتعلم؟</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يذكر الباحث أن نتائج دراسته ستساعد في وضع برامج تدريبية جديدة للمعلمين، فهذا يعبر </a:t>
            </a:r>
            <a:r>
              <a:rPr lang="ar-SA" sz="4800" b="1">
                <a:solidFill>
                  <a:srgbClr val="FFFDEF"/>
                </a:solidFill>
                <a:latin typeface="Siwa" panose="020B0604020202020204" charset="-78"/>
                <a:ea typeface="Farro"/>
                <a:cs typeface="Siwa" panose="020B0604020202020204" charset="-78"/>
                <a:sym typeface="Farro"/>
              </a:rPr>
              <a:t>عن: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الأهمية النظرية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الأهمية التطبيقية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مشكلة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حدود البحث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a16="http://schemas.microsoft.com/office/drawing/2014/main" xmlns=""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يذكر الباحث أن نتائج دراسته ستساعد في وضع برامج تدريبية جديدة للمعلمين، فهذا يعبر </a:t>
            </a:r>
            <a:r>
              <a:rPr lang="ar-SA" sz="4800" b="1">
                <a:solidFill>
                  <a:srgbClr val="FFFDEF"/>
                </a:solidFill>
                <a:latin typeface="Siwa" panose="020B0604020202020204" charset="-78"/>
                <a:ea typeface="Farro"/>
                <a:cs typeface="Siwa" panose="020B0604020202020204" charset="-78"/>
                <a:sym typeface="Farro"/>
              </a:rPr>
              <a:t>عن: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الأهمية النظرية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الأهمية التطبيقية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مشكلة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حدود البحث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تحديد الفترة الزمنية التي سيتم فيها جمع بيانات البحث يندرج </a:t>
            </a:r>
            <a:r>
              <a:rPr lang="ar-SA" sz="4800" b="1">
                <a:solidFill>
                  <a:srgbClr val="FFFDEF"/>
                </a:solidFill>
                <a:latin typeface="Siwa" panose="020B0604020202020204" charset="-78"/>
                <a:ea typeface="Farro"/>
                <a:cs typeface="Siwa" panose="020B0604020202020204" charset="-78"/>
                <a:sym typeface="Farro"/>
              </a:rPr>
              <a:t>تحت:</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الموضوعية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المكانية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الزمانية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البشرية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43307E59-916D-19A7-084A-9EDF4F98FF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2" name="Group 2">
            <a:extLst>
              <a:ext uri="{FF2B5EF4-FFF2-40B4-BE49-F238E27FC236}">
                <a16:creationId xmlns:a16="http://schemas.microsoft.com/office/drawing/2014/main" xmlns="" id="{74B5EB53-1538-5B4A-3C18-99563A0E9BAA}"/>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A146BD7B-2358-6766-5AB7-E668A7B8FB8F}"/>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4" name="TextBox 4">
              <a:extLst>
                <a:ext uri="{FF2B5EF4-FFF2-40B4-BE49-F238E27FC236}">
                  <a16:creationId xmlns:a16="http://schemas.microsoft.com/office/drawing/2014/main" xmlns="" id="{8E6A3288-01AB-03BC-2322-41898BDA67B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6F903925-DD3C-60ED-9E56-604055A5600E}"/>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5467A442-954E-E18F-5128-133A554502FB}"/>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9C4FA1FB-921D-23AC-240C-4DA6AF4EFE6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92309F4D-9E63-A7B8-380A-8CE1AED342CB}"/>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1A99BAFF-580E-2888-F13E-F21E7D021D33}"/>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A7F1666E-93FD-C736-1C3C-01A645588D5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E08EE6AD-9A6D-2ECB-C5C9-BDF9E7D59F6E}"/>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C3C97411-C2F7-C0CB-B637-EF7E4C3FDE8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CE206171-185E-DAA7-82D9-D20B14115BAF}"/>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4D598687-72C7-6B53-C1C2-041EF5AC40C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95DB8F12-7ECB-EA7A-1B4D-0D9560375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19" name="TextBox 19">
              <a:extLst>
                <a:ext uri="{FF2B5EF4-FFF2-40B4-BE49-F238E27FC236}">
                  <a16:creationId xmlns:a16="http://schemas.microsoft.com/office/drawing/2014/main" xmlns="" id="{BE5A6ACE-02AF-0164-F627-9E75D1A2C64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7EFC71C-A587-450E-FBFE-0C7327052CB7}"/>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FC9D2E0D-E59D-7316-FD6E-934390BE8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8956B04F-53BD-D94E-6F8D-3951662338B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A03AE87A-D710-1330-A2C6-76F552CB2BF8}"/>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FD058AF-D31D-A04B-4230-92C042381DB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33DC77E4-0050-8026-BE88-B870907A837B}"/>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11D7896-C239-87C1-3BA3-8A4EE67B6AF4}"/>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تحديد الفترة الزمنية التي سيتم فيها جمع بيانات البحث يندرج </a:t>
            </a:r>
            <a:r>
              <a:rPr lang="ar-SA" sz="4800" b="1">
                <a:solidFill>
                  <a:srgbClr val="FFFDEF"/>
                </a:solidFill>
                <a:latin typeface="Siwa" panose="020B0604020202020204" charset="-78"/>
                <a:ea typeface="Farro"/>
                <a:cs typeface="Siwa" panose="020B0604020202020204" charset="-78"/>
                <a:sym typeface="Farro"/>
              </a:rPr>
              <a:t>تحت:</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109E8C2-77B8-C61B-8838-B700F2200CD0}"/>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الموضوعية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AD8C513E-3610-4234-F66C-94D5EAF2B0E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99D6D528-46F8-483B-BCF3-787BF1560DFA}"/>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8547279C-1A6F-B201-C4C4-5FC15CFC6CA0}"/>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D4E2AA6-5EAD-ED02-AC51-ECF13472A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90E1D82-7F38-15BE-EE48-BF3985DAEE00}"/>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A5EE6B62-A256-1974-D609-667D0DE0963B}"/>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8A5604AE-A22D-0593-A1F9-C618EFDC9155}"/>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2BFE1919-2DF3-79DC-0127-7F2864A8BBF5}"/>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0D59744F-5710-B5CB-9946-1C9B0D432745}"/>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المكانية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C3E505C4-74AB-3AD7-B834-24ACE1A14ED8}"/>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الزمانية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E9658389-C3FF-3E3D-46F4-E70CD7596EBC}"/>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الحدود البشرية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الهدف الرئيسي من قسم "الدراسات السابقة" في المقدمة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زيادة عدد صفحات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إظهار المجهود المبذول في القراءة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نسخ نتائج الأبحاث </a:t>
            </a:r>
            <a:r>
              <a:rPr lang="ar-SA" sz="4800">
                <a:solidFill>
                  <a:srgbClr val="623933"/>
                </a:solidFill>
                <a:latin typeface="Siwa" panose="020B0604020202020204" charset="-78"/>
                <a:ea typeface="Farro"/>
                <a:cs typeface="Siwa" panose="020B0604020202020204" charset="-78"/>
                <a:sym typeface="Farro"/>
              </a:rPr>
              <a:t>الأخرى.</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الفجوة المعرفية التي يسعى البحث الحالي </a:t>
            </a:r>
            <a:r>
              <a:rPr lang="ar-SA" sz="4800">
                <a:solidFill>
                  <a:srgbClr val="623933"/>
                </a:solidFill>
                <a:latin typeface="Siwa" panose="020B0604020202020204" charset="-78"/>
                <a:ea typeface="Farro"/>
                <a:cs typeface="Siwa" panose="020B0604020202020204" charset="-78"/>
                <a:sym typeface="Farro"/>
              </a:rPr>
              <a:t>لسدها.</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الهدف الرئيسي من قسم "الدراسات السابقة" في المقدمة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زيادة عدد صفحات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إظهار المجهود المبذول في القراءة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نسخ نتائج الأبحاث </a:t>
            </a:r>
            <a:r>
              <a:rPr lang="ar-SA" sz="4800">
                <a:solidFill>
                  <a:srgbClr val="623933"/>
                </a:solidFill>
                <a:latin typeface="Siwa" panose="020B0604020202020204" charset="-78"/>
                <a:ea typeface="Farro"/>
                <a:cs typeface="Siwa" panose="020B0604020202020204" charset="-78"/>
                <a:sym typeface="Farro"/>
              </a:rPr>
              <a:t>الأخرى.</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الفجوة المعرفية التي يسعى البحث الحالي </a:t>
            </a:r>
            <a:r>
              <a:rPr lang="ar-SA" sz="4800">
                <a:solidFill>
                  <a:srgbClr val="623933"/>
                </a:solidFill>
                <a:latin typeface="Siwa" panose="020B0604020202020204" charset="-78"/>
                <a:ea typeface="Farro"/>
                <a:cs typeface="Siwa" panose="020B0604020202020204" charset="-78"/>
                <a:sym typeface="Farro"/>
              </a:rPr>
              <a:t>لسدها.</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المواصفات التالية ليست من مواصفات عنوان البحث </a:t>
            </a:r>
            <a:r>
              <a:rPr lang="ar-SA" sz="4800" b="1">
                <a:solidFill>
                  <a:srgbClr val="FFFDEF"/>
                </a:solidFill>
                <a:latin typeface="Siwa" panose="020B0604020202020204" charset="-78"/>
                <a:ea typeface="Farro"/>
                <a:cs typeface="Siwa" panose="020B0604020202020204" charset="-78"/>
                <a:sym typeface="Farro"/>
              </a:rPr>
              <a:t>الجيد؟</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a:t>
            </a:r>
            <a:r>
              <a:rPr lang="ar-SA" sz="4800">
                <a:solidFill>
                  <a:srgbClr val="623933"/>
                </a:solidFill>
                <a:latin typeface="Siwa" panose="020B0604020202020204" charset="-78"/>
                <a:ea typeface="Farro"/>
                <a:cs typeface="Siwa" panose="020B0604020202020204" charset="-78"/>
                <a:sym typeface="Farro"/>
              </a:rPr>
              <a:t>موجزاً.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a:t>
            </a:r>
            <a:r>
              <a:rPr lang="ar-SA" sz="4800">
                <a:solidFill>
                  <a:srgbClr val="623933"/>
                </a:solidFill>
                <a:latin typeface="Siwa" panose="020B0604020202020204" charset="-78"/>
                <a:ea typeface="Farro"/>
                <a:cs typeface="Siwa" panose="020B0604020202020204" charset="-78"/>
                <a:sym typeface="Farro"/>
              </a:rPr>
              <a:t>واضحاً.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شاملاً لمتغيرات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طويلاً وغامضاً لإثارة </a:t>
            </a:r>
            <a:r>
              <a:rPr lang="ar-SA" sz="4800">
                <a:solidFill>
                  <a:srgbClr val="623933"/>
                </a:solidFill>
                <a:latin typeface="Siwa" panose="020B0604020202020204" charset="-78"/>
                <a:ea typeface="Farro"/>
                <a:cs typeface="Siwa" panose="020B0604020202020204" charset="-78"/>
                <a:sym typeface="Farro"/>
              </a:rPr>
              <a:t>الفضول.</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المواصفات التالية ليست من مواصفات عنوان البحث </a:t>
            </a:r>
            <a:r>
              <a:rPr lang="ar-SA" sz="4800" b="1">
                <a:solidFill>
                  <a:srgbClr val="FFFDEF"/>
                </a:solidFill>
                <a:latin typeface="Siwa" panose="020B0604020202020204" charset="-78"/>
                <a:ea typeface="Farro"/>
                <a:cs typeface="Siwa" panose="020B0604020202020204" charset="-78"/>
                <a:sym typeface="Farro"/>
              </a:rPr>
              <a:t>الجيد؟</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a:t>
            </a:r>
            <a:r>
              <a:rPr lang="ar-SA" sz="4800">
                <a:solidFill>
                  <a:srgbClr val="623933"/>
                </a:solidFill>
                <a:latin typeface="Siwa" panose="020B0604020202020204" charset="-78"/>
                <a:ea typeface="Farro"/>
                <a:cs typeface="Siwa" panose="020B0604020202020204" charset="-78"/>
                <a:sym typeface="Farro"/>
              </a:rPr>
              <a:t>موجزاً.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a:t>
            </a:r>
            <a:r>
              <a:rPr lang="ar-SA" sz="4800">
                <a:solidFill>
                  <a:srgbClr val="623933"/>
                </a:solidFill>
                <a:latin typeface="Siwa" panose="020B0604020202020204" charset="-78"/>
                <a:ea typeface="Farro"/>
                <a:cs typeface="Siwa" panose="020B0604020202020204" charset="-78"/>
                <a:sym typeface="Farro"/>
              </a:rPr>
              <a:t>واضحاً.</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شاملاً لمتغيرات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أن يكون طويلاً وغامضاً لإثارة </a:t>
            </a:r>
            <a:r>
              <a:rPr lang="ar-SA" sz="4800">
                <a:solidFill>
                  <a:srgbClr val="623933"/>
                </a:solidFill>
                <a:latin typeface="Siwa" panose="020B0604020202020204" charset="-78"/>
                <a:ea typeface="Farro"/>
                <a:cs typeface="Siwa" panose="020B0604020202020204" charset="-78"/>
                <a:sym typeface="Farro"/>
              </a:rPr>
              <a:t>الفضول.</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تكون أهداف البحث عبارات عامة وفضفاضة لتمنح الباحث مرونة </a:t>
            </a:r>
            <a:r>
              <a:rPr lang="ar-SA" sz="4800" b="1">
                <a:solidFill>
                  <a:srgbClr val="FFFDEF"/>
                </a:solidFill>
                <a:latin typeface="Siwa" panose="020B0604020202020204" charset="-78"/>
                <a:ea typeface="Farro"/>
                <a:cs typeface="Siwa" panose="020B0604020202020204" charset="-78"/>
                <a:sym typeface="Farro"/>
              </a:rPr>
              <a:t>أكبر.</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تكون أهداف البحث عبارات عامة وفضفاضة لتمنح الباحث مرونة </a:t>
            </a:r>
            <a:r>
              <a:rPr lang="ar-SA" sz="4800" b="1">
                <a:solidFill>
                  <a:srgbClr val="FFFDEF"/>
                </a:solidFill>
                <a:latin typeface="Siwa" panose="020B0604020202020204" charset="-78"/>
                <a:ea typeface="Farro"/>
                <a:cs typeface="Siwa" panose="020B0604020202020204" charset="-78"/>
                <a:sym typeface="Farro"/>
              </a:rPr>
              <a:t>أكبر.</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تُشتق تساؤلات البحث بشكل مباشر من أهداف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تُشتق تساؤلات البحث بشكل مباشر من أهداف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الأهمية النظرية للبحث تعني إمكانية تطبيق نتائجه مباشرة في </a:t>
            </a:r>
            <a:r>
              <a:rPr lang="ar-SA" sz="4800" b="1">
                <a:solidFill>
                  <a:srgbClr val="FFFDEF"/>
                </a:solidFill>
                <a:latin typeface="Siwa" panose="020B0604020202020204" charset="-78"/>
                <a:ea typeface="Farro"/>
                <a:cs typeface="Siwa" panose="020B0604020202020204" charset="-78"/>
                <a:sym typeface="Farro"/>
              </a:rPr>
              <a:t>الميدان.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الأهمية النظرية للبحث تعني إمكانية تطبيق نتائجه مباشرة في </a:t>
            </a:r>
            <a:r>
              <a:rPr lang="ar-SA" sz="4800" b="1">
                <a:solidFill>
                  <a:srgbClr val="FFFDEF"/>
                </a:solidFill>
                <a:latin typeface="Siwa" panose="020B0604020202020204" charset="-78"/>
                <a:ea typeface="Farro"/>
                <a:cs typeface="Siwa" panose="020B0604020202020204" charset="-78"/>
                <a:sym typeface="Farro"/>
              </a:rPr>
              <a:t>الميدان.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تحديد عينة الدراسة بـ "طلاب المرحلة الثانوية في مدينة الرياض" يعتبر جزءاً من الحدود البشرية </a:t>
            </a:r>
            <a:r>
              <a:rPr lang="ar-SA" sz="4800" b="1">
                <a:solidFill>
                  <a:srgbClr val="FFFDEF"/>
                </a:solidFill>
                <a:latin typeface="Siwa" panose="020B0604020202020204" charset="-78"/>
                <a:ea typeface="Farro"/>
                <a:cs typeface="Siwa" panose="020B0604020202020204" charset="-78"/>
                <a:sym typeface="Farro"/>
              </a:rPr>
              <a:t>والمكانية.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تحديد عينة الدراسة بـ "طلاب المرحلة الثانوية في مدينة الرياض" يعتبر جزءاً من الحدود البشرية </a:t>
            </a:r>
            <a:r>
              <a:rPr lang="ar-SA" sz="4800" b="1">
                <a:solidFill>
                  <a:srgbClr val="FFFDEF"/>
                </a:solidFill>
                <a:latin typeface="Siwa" panose="020B0604020202020204" charset="-78"/>
                <a:ea typeface="Farro"/>
                <a:cs typeface="Siwa" panose="020B0604020202020204" charset="-78"/>
                <a:sym typeface="Farro"/>
              </a:rPr>
              <a:t>والمكانية.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من الضروري أن يتضمن عنوان البحث جميع تفاصيل الدراسة بشكل </a:t>
            </a:r>
            <a:r>
              <a:rPr lang="ar-SA" sz="4800" b="1">
                <a:solidFill>
                  <a:srgbClr val="FFFDEF"/>
                </a:solidFill>
                <a:latin typeface="Siwa" panose="020B0604020202020204" charset="-78"/>
                <a:ea typeface="Farro"/>
                <a:cs typeface="Siwa" panose="020B0604020202020204" charset="-78"/>
                <a:sym typeface="Farro"/>
              </a:rPr>
              <a:t>كامل.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من الضروري أن يتضمن عنوان البحث جميع تفاصيل الدراسة بشكل </a:t>
            </a:r>
            <a:r>
              <a:rPr lang="ar-SA" sz="4800" b="1">
                <a:solidFill>
                  <a:srgbClr val="FFFDEF"/>
                </a:solidFill>
                <a:latin typeface="Siwa" panose="020B0604020202020204" charset="-78"/>
                <a:ea typeface="Farro"/>
                <a:cs typeface="Siwa" panose="020B0604020202020204" charset="-78"/>
                <a:sym typeface="Farro"/>
              </a:rPr>
              <a:t>كامل.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a:extLst>
              <a:ext uri="{FF2B5EF4-FFF2-40B4-BE49-F238E27FC236}">
                <a16:creationId xmlns:a16="http://schemas.microsoft.com/office/drawing/2014/main" xmlns="" id="{464158F8-9375-6CBA-E232-3C0810891378}"/>
              </a:ext>
            </a:extLst>
          </p:cNvPr>
          <p:cNvPicPr>
            <a:picLocks noChangeAspect="1"/>
          </p:cNvPicPr>
          <p:nvPr/>
        </p:nvPicPr>
        <p:blipFill>
          <a:blip r:embed="rId2"/>
          <a:stretch>
            <a:fillRect/>
          </a:stretch>
        </p:blipFill>
        <p:spPr>
          <a:xfrm>
            <a:off x="-165026" y="414"/>
            <a:ext cx="18618052" cy="10273067"/>
          </a:xfrm>
          <a:prstGeom prst="rect">
            <a:avLst/>
          </a:prstGeom>
        </p:spPr>
      </p:pic>
      <p:sp>
        <p:nvSpPr>
          <p:cNvPr id="8" name="مربع نص 7">
            <a:extLst>
              <a:ext uri="{FF2B5EF4-FFF2-40B4-BE49-F238E27FC236}">
                <a16:creationId xmlns:a16="http://schemas.microsoft.com/office/drawing/2014/main" xmlns="" id="{D0E48CB4-C894-3463-6FA7-DB25F345D422}"/>
              </a:ext>
            </a:extLst>
          </p:cNvPr>
          <p:cNvSpPr txBox="1"/>
          <p:nvPr/>
        </p:nvSpPr>
        <p:spPr>
          <a:xfrm>
            <a:off x="1219200" y="876300"/>
            <a:ext cx="7239000" cy="8463855"/>
          </a:xfrm>
          <a:prstGeom prst="rect">
            <a:avLst/>
          </a:prstGeom>
          <a:noFill/>
        </p:spPr>
        <p:txBody>
          <a:bodyPr wrap="square" rtlCol="0">
            <a:normAutofit/>
          </a:bodyPr>
          <a:lstStyle/>
          <a:p>
            <a:pPr algn="ctr"/>
            <a:r>
              <a:rPr lang="ar-SA" sz="7200" b="1">
                <a:solidFill>
                  <a:schemeClr val="tx2"/>
                </a:solidFill>
              </a:rPr>
              <a:t>تحضيري</a:t>
            </a:r>
            <a:r>
              <a:rPr lang="ar-SA" sz="2800" b="1">
                <a:solidFill>
                  <a:schemeClr val="tx2"/>
                </a:solidFill>
              </a:rPr>
              <a:t> </a:t>
            </a:r>
            <a:br>
              <a:rPr lang="ar-SA" sz="2800" b="1">
                <a:solidFill>
                  <a:schemeClr val="tx2"/>
                </a:solidFill>
              </a:rPr>
            </a:br>
            <a:r>
              <a:rPr lang="ar-SA" sz="2800" b="1">
                <a:solidFill>
                  <a:schemeClr val="tx2"/>
                </a:solidFill>
              </a:rPr>
              <a:t/>
            </a:r>
            <a:br>
              <a:rPr lang="ar-SA" sz="2800" b="1">
                <a:solidFill>
                  <a:schemeClr val="tx2"/>
                </a:solidFill>
              </a:rPr>
            </a:br>
            <a:r>
              <a:rPr lang="en-US" sz="2400" b="1">
                <a:solidFill>
                  <a:schemeClr val="tx2"/>
                </a:solidFill>
                <a:hlinkClick r:id="rId3"/>
              </a:rPr>
              <a:t>https://tahdiri.com</a:t>
            </a:r>
            <a:r>
              <a:rPr lang="en-US" sz="2400" b="1">
                <a:solidFill>
                  <a:schemeClr val="tx2"/>
                </a:solidFill>
              </a:rPr>
              <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hlinkClick r:id="rId4"/>
              </a:rPr>
              <a:t>https://twitter.com/dev903090</a:t>
            </a:r>
            <a:r>
              <a:rPr lang="en-US" sz="2400" b="1">
                <a:solidFill>
                  <a:schemeClr val="tx2"/>
                </a:solidFill>
              </a:rPr>
              <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hlinkClick r:id="" action="ppaction://noaction"/>
              </a:rPr>
              <a:t>https://www.facebook.com/tahdiri3</a:t>
            </a:r>
            <a:r>
              <a:rPr lang="en-US" sz="2400" b="1">
                <a:solidFill>
                  <a:schemeClr val="tx2"/>
                </a:solidFill>
              </a:rPr>
              <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hlinkClick r:id="rId5"/>
              </a:rPr>
              <a:t>https://t.me/tahdiri3</a:t>
            </a:r>
            <a:r>
              <a:rPr lang="en-US" sz="2400" b="1">
                <a:solidFill>
                  <a:schemeClr val="tx2"/>
                </a:solidFill>
              </a:rPr>
              <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hlinkClick r:id="rId6"/>
              </a:rPr>
              <a:t>https://youtube.com/@tahdiri</a:t>
            </a:r>
            <a:r>
              <a:rPr lang="en-US" sz="2400" b="1">
                <a:solidFill>
                  <a:schemeClr val="tx2"/>
                </a:solidFill>
              </a:rPr>
              <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hlinkClick r:id="rId7"/>
              </a:rPr>
              <a:t>https://wa.me/message/ZMHSJOIPIV4NA1</a:t>
            </a:r>
            <a:r>
              <a:rPr lang="en-US" sz="2400" b="1">
                <a:solidFill>
                  <a:schemeClr val="tx2"/>
                </a:solidFill>
              </a:rPr>
              <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rPr>
              <a:t>00966542946749</a:t>
            </a:r>
            <a:br>
              <a:rPr lang="en-US" sz="2400" b="1">
                <a:solidFill>
                  <a:schemeClr val="tx2"/>
                </a:solidFill>
              </a:rPr>
            </a:br>
            <a:r>
              <a:rPr lang="en-US" sz="2400" b="1">
                <a:solidFill>
                  <a:schemeClr val="tx2"/>
                </a:solidFill>
              </a:rPr>
              <a:t/>
            </a:r>
            <a:br>
              <a:rPr lang="en-US" sz="2400" b="1">
                <a:solidFill>
                  <a:schemeClr val="tx2"/>
                </a:solidFill>
              </a:rPr>
            </a:br>
            <a:r>
              <a:rPr lang="en-US" sz="2400" b="1">
                <a:solidFill>
                  <a:schemeClr val="tx2"/>
                </a:solidFill>
                <a:hlinkClick r:id="rId8"/>
              </a:rPr>
              <a:t>info@tahdiri.com</a:t>
            </a:r>
            <a:r>
              <a:rPr lang="en-US" sz="2400" b="1">
                <a:solidFill>
                  <a:schemeClr val="tx2"/>
                </a:solidFill>
              </a:rPr>
              <a:t/>
            </a:r>
            <a:br>
              <a:rPr lang="en-US" sz="2400" b="1">
                <a:solidFill>
                  <a:schemeClr val="tx2"/>
                </a:solidFill>
              </a:rPr>
            </a:br>
            <a:r>
              <a:rPr lang="en-US" sz="2800" b="1">
                <a:solidFill>
                  <a:schemeClr val="tx2"/>
                </a:solidFill>
              </a:rPr>
              <a:t/>
            </a:r>
            <a:br>
              <a:rPr lang="en-US" sz="2800" b="1">
                <a:solidFill>
                  <a:schemeClr val="tx2"/>
                </a:solidFill>
              </a:rPr>
            </a:br>
            <a:r>
              <a:rPr lang="ar-SA" sz="2800" b="1">
                <a:solidFill>
                  <a:schemeClr val="tx2"/>
                </a:solidFill>
              </a:rPr>
              <a:t>اللهم صّلِ وسَلّمْ على نَبِيْنَا مُحَمد ﷺ</a:t>
            </a:r>
            <a:r>
              <a:rPr lang="ar-SA" sz="2400" b="1">
                <a:solidFill>
                  <a:schemeClr val="tx2"/>
                </a:solidFill>
              </a:rPr>
              <a:t/>
            </a:r>
            <a:br>
              <a:rPr lang="ar-SA" sz="2400" b="1">
                <a:solidFill>
                  <a:schemeClr val="tx2"/>
                </a:solidFill>
              </a:rPr>
            </a:br>
            <a:endParaRPr lang="ar-SA" sz="2800" b="1">
              <a:solidFill>
                <a:schemeClr val="tx2"/>
              </a:solidFill>
            </a:endParaRPr>
          </a:p>
        </p:txBody>
      </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653</TotalTime>
  <Words>1358</Words>
  <Application>Microsoft Office PowerPoint</Application>
  <PresentationFormat>مخصص</PresentationFormat>
  <Paragraphs>206</Paragraphs>
  <Slides>55</Slides>
  <Notes>0</Notes>
  <HiddenSlides>9</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55</vt:i4>
      </vt:variant>
    </vt:vector>
  </HeadingPairs>
  <TitlesOfParts>
    <vt:vector size="64" baseType="lpstr">
      <vt:lpstr>Siwa</vt:lpstr>
      <vt:lpstr>Madani Arabic</vt:lpstr>
      <vt:lpstr>Nirmala Text</vt:lpstr>
      <vt:lpstr>Arial</vt:lpstr>
      <vt:lpstr>Farro</vt:lpstr>
      <vt:lpstr>Calibri</vt:lpstr>
      <vt:lpstr>HGSoeiKakugothicUB</vt:lpstr>
      <vt:lpstr>Germania One</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حساب Microsoft</cp:lastModifiedBy>
  <cp:revision>45</cp:revision>
  <dcterms:created xsi:type="dcterms:W3CDTF">2006-08-16T00:00:00Z</dcterms:created>
  <dcterms:modified xsi:type="dcterms:W3CDTF">2025-09-10T08:35:11Z</dcterms:modified>
  <cp:category>تحضيري</cp:category>
  <dc:identifier>DAGrwct_ngk</dc:identifier>
</cp:coreProperties>
</file>