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8" r:id="rId2"/>
    <p:sldId id="280" r:id="rId3"/>
    <p:sldId id="281" r:id="rId4"/>
    <p:sldId id="283" r:id="rId5"/>
    <p:sldId id="284" r:id="rId6"/>
    <p:sldId id="287" r:id="rId7"/>
    <p:sldId id="288" r:id="rId8"/>
    <p:sldId id="289" r:id="rId9"/>
    <p:sldId id="290" r:id="rId10"/>
    <p:sldId id="291" r:id="rId11"/>
    <p:sldId id="292" r:id="rId12"/>
    <p:sldId id="293" r:id="rId13"/>
    <p:sldId id="294" r:id="rId14"/>
    <p:sldId id="295" r:id="rId15"/>
    <p:sldId id="296" r:id="rId16"/>
    <p:sldId id="297" r:id="rId17"/>
    <p:sldId id="298" r:id="rId18"/>
    <p:sldId id="299" r:id="rId19"/>
    <p:sldId id="300" r:id="rId20"/>
    <p:sldId id="301" r:id="rId21"/>
    <p:sldId id="304" r:id="rId22"/>
    <p:sldId id="305" r:id="rId23"/>
    <p:sldId id="306" r:id="rId24"/>
    <p:sldId id="307" r:id="rId25"/>
    <p:sldId id="308" r:id="rId26"/>
    <p:sldId id="309" r:id="rId27"/>
    <p:sldId id="310" r:id="rId28"/>
    <p:sldId id="311" r:id="rId29"/>
    <p:sldId id="312" r:id="rId30"/>
    <p:sldId id="313" r:id="rId31"/>
    <p:sldId id="314" r:id="rId32"/>
    <p:sldId id="315" r:id="rId33"/>
    <p:sldId id="316" r:id="rId34"/>
    <p:sldId id="317" r:id="rId35"/>
    <p:sldId id="318" r:id="rId36"/>
    <p:sldId id="319" r:id="rId37"/>
    <p:sldId id="320" r:id="rId38"/>
    <p:sldId id="321" r:id="rId39"/>
    <p:sldId id="322" r:id="rId40"/>
    <p:sldId id="323" r:id="rId41"/>
    <p:sldId id="324" r:id="rId42"/>
    <p:sldId id="325" r:id="rId43"/>
    <p:sldId id="326" r:id="rId44"/>
    <p:sldId id="327" r:id="rId45"/>
    <p:sldId id="328" r:id="rId46"/>
    <p:sldId id="329" r:id="rId47"/>
  </p:sldIdLst>
  <p:sldSz cx="18288000" cy="10287000"/>
  <p:notesSz cx="6858000" cy="9144000"/>
  <p:embeddedFontLst>
    <p:embeddedFont>
      <p:font typeface="Siwa" panose="020B0604020202020204" charset="-78"/>
      <p:regular r:id="rId48"/>
    </p:embeddedFont>
    <p:embeddedFont>
      <p:font typeface="Nirmala Text" panose="020B0502040204020203" pitchFamily="34" charset="0"/>
      <p:regular r:id="rId49"/>
      <p:bold r:id="rId50"/>
    </p:embeddedFont>
    <p:embeddedFont>
      <p:font typeface="Calibri" panose="020F0502020204030204" pitchFamily="34" charset="0"/>
      <p:regular r:id="rId51"/>
      <p:bold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E48"/>
    <a:srgbClr val="FFFF99"/>
    <a:srgbClr val="33CC33"/>
    <a:srgbClr val="66FF66"/>
    <a:srgbClr val="99FF99"/>
    <a:srgbClr val="376092"/>
    <a:srgbClr val="F8CF53"/>
    <a:srgbClr val="F7F7F7"/>
    <a:srgbClr val="003399"/>
    <a:srgbClr val="FDFD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94622" autoAdjust="0"/>
  </p:normalViewPr>
  <p:slideViewPr>
    <p:cSldViewPr>
      <p:cViewPr>
        <p:scale>
          <a:sx n="47" d="100"/>
          <a:sy n="47" d="100"/>
        </p:scale>
        <p:origin x="498"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17" name="Rectangle 1">
            <a:extLst>
              <a:ext uri="{FF2B5EF4-FFF2-40B4-BE49-F238E27FC236}">
                <a16:creationId xmlns:a16="http://schemas.microsoft.com/office/drawing/2014/main" xmlns="" id="{62E7ADFA-75B8-3FF8-29EB-10CF43B37F17}"/>
              </a:ext>
            </a:extLst>
          </p:cNvPr>
          <p:cNvSpPr/>
          <p:nvPr/>
        </p:nvSpPr>
        <p:spPr>
          <a:xfrm>
            <a:off x="0" y="0"/>
            <a:ext cx="3657600" cy="10287000"/>
          </a:xfrm>
          <a:prstGeom prst="rect">
            <a:avLst/>
          </a:prstGeom>
          <a:solidFill>
            <a:srgbClr val="005F73"/>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8" name="Rectangle 2">
            <a:extLst>
              <a:ext uri="{FF2B5EF4-FFF2-40B4-BE49-F238E27FC236}">
                <a16:creationId xmlns:a16="http://schemas.microsoft.com/office/drawing/2014/main" xmlns="" id="{F9134C90-9B9E-59BC-61A8-D15EB12F9A00}"/>
              </a:ext>
            </a:extLst>
          </p:cNvPr>
          <p:cNvSpPr/>
          <p:nvPr/>
        </p:nvSpPr>
        <p:spPr>
          <a:xfrm>
            <a:off x="3429000" y="0"/>
            <a:ext cx="228600" cy="10287000"/>
          </a:xfrm>
          <a:prstGeom prst="rect">
            <a:avLst/>
          </a:prstGeom>
          <a:solidFill>
            <a:srgbClr val="EE9B00"/>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9" name="TextBox 3">
            <a:extLst>
              <a:ext uri="{FF2B5EF4-FFF2-40B4-BE49-F238E27FC236}">
                <a16:creationId xmlns:a16="http://schemas.microsoft.com/office/drawing/2014/main" xmlns="" id="{BC1A5A20-E2F2-7E2B-A193-9BC6474187D1}"/>
              </a:ext>
            </a:extLst>
          </p:cNvPr>
          <p:cNvSpPr txBox="1"/>
          <p:nvPr/>
        </p:nvSpPr>
        <p:spPr>
          <a:xfrm>
            <a:off x="3657600" y="1562100"/>
            <a:ext cx="13868400" cy="1981200"/>
          </a:xfrm>
          <a:prstGeom prst="rect">
            <a:avLst/>
          </a:prstGeom>
          <a:noFill/>
        </p:spPr>
        <p:txBody>
          <a:bodyPr wrap="square">
            <a:noAutofit/>
          </a:bodyPr>
          <a:lstStyle/>
          <a:p>
            <a:pPr algn="r" rtl="1">
              <a:defRPr sz="6000" b="1">
                <a:solidFill>
                  <a:srgbClr val="005F73"/>
                </a:solidFill>
                <a:latin typeface="Cairo"/>
              </a:defRPr>
            </a:pPr>
            <a:r>
              <a:rPr lang="ar-SA" sz="5400" dirty="0">
                <a:latin typeface="Siwa" panose="020B0604020202020204" charset="-78"/>
                <a:cs typeface="Siwa" panose="020B0604020202020204" charset="-78"/>
              </a:rPr>
              <a:t>مهارة إعداد الفصل الثاني من البحث </a:t>
            </a:r>
            <a:r>
              <a:rPr lang="ar-SA" sz="5400" dirty="0" smtClean="0">
                <a:latin typeface="Siwa" panose="020B0604020202020204" charset="-78"/>
                <a:cs typeface="Siwa" panose="020B0604020202020204" charset="-78"/>
              </a:rPr>
              <a:t>العلمي</a:t>
            </a:r>
          </a:p>
          <a:p>
            <a:pPr algn="r" rtl="1">
              <a:defRPr sz="6000" b="1">
                <a:solidFill>
                  <a:srgbClr val="005F73"/>
                </a:solidFill>
                <a:latin typeface="Cairo"/>
              </a:defRPr>
            </a:pPr>
            <a:r>
              <a:rPr lang="ar-SA" sz="5400" dirty="0" smtClean="0">
                <a:latin typeface="Siwa" panose="020B0604020202020204" charset="-78"/>
                <a:cs typeface="Siwa" panose="020B0604020202020204" charset="-78"/>
              </a:rPr>
              <a:t> </a:t>
            </a:r>
            <a:r>
              <a:rPr lang="ar-SA" sz="5400" dirty="0">
                <a:latin typeface="Siwa" panose="020B0604020202020204" charset="-78"/>
                <a:cs typeface="Siwa" panose="020B0604020202020204" charset="-78"/>
              </a:rPr>
              <a:t>(الإطار النظري والدراسات السابقة)</a:t>
            </a:r>
          </a:p>
        </p:txBody>
      </p:sp>
      <p:pic>
        <p:nvPicPr>
          <p:cNvPr id="1028" name="Picture 4" descr="أهمية كتابة خطوات البحث العلمي بالترتيب - المنارة للاستشارات"/>
          <p:cNvPicPr>
            <a:picLocks noChangeAspect="1" noChangeArrowheads="1"/>
          </p:cNvPicPr>
          <p:nvPr/>
        </p:nvPicPr>
        <p:blipFill rotWithShape="1">
          <a:blip r:embed="rId2">
            <a:extLst>
              <a:ext uri="{28A0092B-C50C-407E-A947-70E740481C1C}">
                <a14:useLocalDpi xmlns:a14="http://schemas.microsoft.com/office/drawing/2010/main" val="0"/>
              </a:ext>
            </a:extLst>
          </a:blip>
          <a:srcRect b="8800"/>
          <a:stretch/>
        </p:blipFill>
        <p:spPr bwMode="auto">
          <a:xfrm>
            <a:off x="1143000" y="2742286"/>
            <a:ext cx="10591800" cy="643981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12268200" y="11049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أهداف الدرس</a:t>
            </a:r>
            <a:endParaRPr lang="ar-EG" sz="480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في نهاية هذا الدرس، من المتوقع أن يكون المتعلم قادراً على أن:
١- يوضح المفهوم الخاص بالإطار النظري للبحث العلمي.
٢- يستنتج الفائدة المرجوة من إعداد الإطار النظري للبحث.
٣- يُعد إطاراً نظرياً لبحثه الخاص وفق الشروط المحددة.
٤- يستنتج المفهوم المتعلق بالدراسات السابقة للبحث.
٥- يستعرض الدراسات السابقة في بحثه وفق المنهجية العلمية.
٦- يقدر الأمانة العلمية في توثيق ونقل المعلومات.</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lnSpcReduction="10000"/>
          </a:bodyPr>
          <a:lstStyle/>
          <a:p>
            <a:pPr algn="just" rtl="1">
              <a:lnSpc>
                <a:spcPct val="150000"/>
              </a:lnSpc>
            </a:pPr>
            <a:r>
              <a:rPr lang="ar-SA" sz="4000" dirty="0">
                <a:solidFill>
                  <a:srgbClr val="231F20"/>
                </a:solidFill>
                <a:latin typeface="Siwa" panose="020B0604020202020204" charset="-78"/>
                <a:ea typeface="Siwa"/>
                <a:cs typeface="Siwa" panose="020B0604020202020204" charset="-78"/>
                <a:sym typeface="Siwa"/>
                <a:rtl/>
              </a:rPr>
              <a:t>مفهوم الإطار النظري هو الخلفية النظرية والعلمية للبحث الذي يحتوي على معلومات وبيانات يجمعها الباحث عن موضوع بحثه من مصادر متنوعة تتحدث عن ذلك الموضوع</a:t>
            </a:r>
            <a:r>
              <a:rPr lang="ar-SA" sz="4000" dirty="0" smtClean="0">
                <a:solidFill>
                  <a:srgbClr val="231F20"/>
                </a:solidFill>
                <a:latin typeface="Siwa" panose="020B0604020202020204" charset="-78"/>
                <a:ea typeface="Siwa"/>
                <a:cs typeface="Siwa" panose="020B0604020202020204" charset="-78"/>
                <a:sym typeface="Siwa"/>
                <a:rtl/>
              </a:rPr>
              <a:t>.</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8153400" y="114300"/>
            <a:ext cx="98300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أولاً: مهارة إعداد الإطار النظري للبحث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نواع البحوث العلمية وتصنيفا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7400" y="1676400"/>
            <a:ext cx="6858000" cy="37719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7239000" y="5524500"/>
            <a:ext cx="10592064" cy="4386158"/>
          </a:xfrm>
          <a:prstGeom prst="rect">
            <a:avLst/>
          </a:prstGeom>
        </p:spPr>
        <p:txBody>
          <a:bodyPr lIns="0" tIns="0" rIns="0" bIns="0" rtlCol="0" anchor="t">
            <a:noAutofit/>
          </a:bodyPr>
          <a:lstStyle/>
          <a:p>
            <a:pPr algn="just" rtl="1">
              <a:lnSpc>
                <a:spcPct val="150000"/>
              </a:lnSpc>
            </a:pPr>
            <a:r>
              <a:rPr lang="ar-SA" sz="3600" dirty="0">
                <a:solidFill>
                  <a:schemeClr val="accent6">
                    <a:lumMod val="75000"/>
                  </a:schemeClr>
                </a:solidFill>
                <a:latin typeface="Siwa" panose="020B0604020202020204" charset="-78"/>
                <a:ea typeface="Siwa"/>
                <a:cs typeface="Siwa" panose="020B0604020202020204" charset="-78"/>
                <a:sym typeface="Siwa"/>
                <a:rtl/>
              </a:rPr>
              <a:t>١- يساعد الباحث في فهم </a:t>
            </a:r>
            <a:r>
              <a:rPr lang="ar-SA" sz="3600" dirty="0" smtClean="0">
                <a:solidFill>
                  <a:schemeClr val="accent6">
                    <a:lumMod val="75000"/>
                  </a:schemeClr>
                </a:solidFill>
                <a:latin typeface="Siwa" panose="020B0604020202020204" charset="-78"/>
                <a:ea typeface="Siwa"/>
                <a:cs typeface="Siwa" panose="020B0604020202020204" charset="-78"/>
                <a:sym typeface="Siwa"/>
                <a:rtl/>
              </a:rPr>
              <a:t>الموضوع </a:t>
            </a:r>
            <a:r>
              <a:rPr lang="ar-SA" sz="3600" dirty="0">
                <a:solidFill>
                  <a:schemeClr val="accent6">
                    <a:lumMod val="75000"/>
                  </a:schemeClr>
                </a:solidFill>
                <a:latin typeface="Siwa" panose="020B0604020202020204" charset="-78"/>
                <a:ea typeface="Siwa"/>
                <a:cs typeface="Siwa" panose="020B0604020202020204" charset="-78"/>
                <a:sym typeface="Siwa"/>
                <a:rtl/>
              </a:rPr>
              <a:t>بعمق.
٢- يتعرف الباحث من خلاله على أهمية </a:t>
            </a:r>
            <a:r>
              <a:rPr lang="ar-SA" sz="3600" dirty="0" smtClean="0">
                <a:solidFill>
                  <a:schemeClr val="accent6">
                    <a:lumMod val="75000"/>
                  </a:schemeClr>
                </a:solidFill>
                <a:latin typeface="Siwa" panose="020B0604020202020204" charset="-78"/>
                <a:ea typeface="Siwa"/>
                <a:cs typeface="Siwa" panose="020B0604020202020204" charset="-78"/>
                <a:sym typeface="Siwa"/>
                <a:rtl/>
              </a:rPr>
              <a:t>المشكلة</a:t>
            </a:r>
            <a:r>
              <a:rPr lang="ar-SA" sz="3600" dirty="0">
                <a:solidFill>
                  <a:schemeClr val="accent6">
                    <a:lumMod val="75000"/>
                  </a:schemeClr>
                </a:solidFill>
                <a:latin typeface="Siwa" panose="020B0604020202020204" charset="-78"/>
                <a:ea typeface="Siwa"/>
                <a:cs typeface="Siwa" panose="020B0604020202020204" charset="-78"/>
                <a:sym typeface="Siwa"/>
                <a:rtl/>
              </a:rPr>
              <a:t>.
٣- يزود القارئ بالإضافة المعرفية حول موضوع البحث.
٤- يساعد في معرفة </a:t>
            </a:r>
            <a:r>
              <a:rPr lang="ar-SA" sz="3600" dirty="0" smtClean="0">
                <a:solidFill>
                  <a:schemeClr val="accent6">
                    <a:lumMod val="75000"/>
                  </a:schemeClr>
                </a:solidFill>
                <a:latin typeface="Siwa" panose="020B0604020202020204" charset="-78"/>
                <a:ea typeface="Siwa"/>
                <a:cs typeface="Siwa" panose="020B0604020202020204" charset="-78"/>
                <a:sym typeface="Siwa"/>
                <a:rtl/>
              </a:rPr>
              <a:t>الآراء </a:t>
            </a:r>
            <a:r>
              <a:rPr lang="ar-SA" sz="3600" dirty="0">
                <a:solidFill>
                  <a:schemeClr val="accent6">
                    <a:lumMod val="75000"/>
                  </a:schemeClr>
                </a:solidFill>
                <a:latin typeface="Siwa" panose="020B0604020202020204" charset="-78"/>
                <a:ea typeface="Siwa"/>
                <a:cs typeface="Siwa" panose="020B0604020202020204" charset="-78"/>
                <a:sym typeface="Siwa"/>
                <a:rtl/>
              </a:rPr>
              <a:t>حول بعض المواضيع.
٥- يربط نتائج البحث بالمعارف السابقة المتوفرة.</a:t>
            </a:r>
            <a:endParaRPr lang="ar-EG" sz="3600" dirty="0">
              <a:solidFill>
                <a:schemeClr val="accent6">
                  <a:lumMod val="75000"/>
                </a:schemeClr>
              </a:solidFill>
              <a:latin typeface="Siwa" panose="020B0604020202020204" charset="-78"/>
              <a:ea typeface="Siwa"/>
              <a:cs typeface="Siwa" panose="020B0604020202020204" charset="-78"/>
              <a:sym typeface="Siwa"/>
              <a:rtl/>
            </a:endParaRPr>
          </a:p>
        </p:txBody>
      </p:sp>
      <p:sp>
        <p:nvSpPr>
          <p:cNvPr id="7" name="TextBox 7"/>
          <p:cNvSpPr txBox="1"/>
          <p:nvPr/>
        </p:nvSpPr>
        <p:spPr>
          <a:xfrm>
            <a:off x="9524736" y="1143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فوائد الإطار النظري</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ما هي خطوات البحث العلمي؟"/>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1657349"/>
            <a:ext cx="5238750" cy="34861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12268200" y="-1409700"/>
            <a:ext cx="5562600" cy="8153400"/>
          </a:xfrm>
          <a:prstGeom prst="rect">
            <a:avLst/>
          </a:prstGeom>
        </p:spPr>
        <p:txBody>
          <a:bodyPr wrap="square" lIns="0" tIns="0" rIns="0" bIns="0" rtlCol="0" anchor="ctr">
            <a:normAutofit/>
          </a:bodyPr>
          <a:lstStyle/>
          <a:p>
            <a:pPr algn="ctr" rtl="1">
              <a:lnSpc>
                <a:spcPts val="7699"/>
              </a:lnSpc>
            </a:pPr>
            <a:r>
              <a:rPr lang="ar-SA" sz="5400" b="1" dirty="0">
                <a:solidFill>
                  <a:srgbClr val="356388"/>
                </a:solidFill>
                <a:latin typeface="Siwa" panose="020B0604020202020204" charset="-78"/>
                <a:ea typeface="Madani Arabic"/>
                <a:cs typeface="Siwa" panose="020B0604020202020204" charset="-78"/>
                <a:sym typeface="Madani Arabic"/>
                <a:rtl/>
              </a:rPr>
              <a:t>ماذا يعرض الباحث في الإطار النظري؟</a:t>
            </a:r>
            <a:endParaRPr lang="ar-EG" sz="5400" b="1"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a:bodyPr>
          <a:lstStyle/>
          <a:p>
            <a:pPr algn="r" rtl="1">
              <a:lnSpc>
                <a:spcPct val="150000"/>
              </a:lnSpc>
            </a:pPr>
            <a:r>
              <a:rPr lang="ar-SA" sz="4800" dirty="0" smtClean="0">
                <a:solidFill>
                  <a:schemeClr val="accent2"/>
                </a:solidFill>
                <a:latin typeface="Siwa"/>
                <a:ea typeface="Siwa"/>
                <a:cs typeface="Siwa"/>
                <a:sym typeface="Siwa"/>
                <a:rtl/>
              </a:rPr>
              <a:t>يتناول </a:t>
            </a:r>
            <a:r>
              <a:rPr lang="ar-SA" sz="4800" dirty="0">
                <a:solidFill>
                  <a:schemeClr val="accent2"/>
                </a:solidFill>
                <a:latin typeface="Siwa"/>
                <a:ea typeface="Siwa"/>
                <a:cs typeface="Siwa"/>
                <a:sym typeface="Siwa"/>
                <a:rtl/>
              </a:rPr>
              <a:t>الباحث من حيث الآتي:</a:t>
            </a:r>
            <a:r>
              <a:rPr lang="ar-SA" sz="4800" dirty="0">
                <a:solidFill>
                  <a:srgbClr val="231F20"/>
                </a:solidFill>
                <a:latin typeface="Siwa"/>
                <a:ea typeface="Siwa"/>
                <a:cs typeface="Siwa"/>
                <a:sym typeface="Siwa"/>
                <a:rtl/>
              </a:rPr>
              <a:t>
- التعريفات الخاصة بالمتغيرات.
- العوامل المؤثرة في هذه المتغيرات.
- النظريات المفسرة لها إن وجدت.
- المبادئ أو القوانين التي تحكمها.
</a:t>
            </a:r>
            <a:endParaRPr lang="ar-EG" sz="4800" dirty="0">
              <a:solidFill>
                <a:srgbClr val="231F20"/>
              </a:solidFill>
              <a:latin typeface="Siwa"/>
              <a:ea typeface="Siwa"/>
              <a:cs typeface="Siwa"/>
              <a:sym typeface="Siwa"/>
              <a:rtl/>
            </a:endParaRPr>
          </a:p>
        </p:txBody>
      </p:sp>
      <p:pic>
        <p:nvPicPr>
          <p:cNvPr id="5" name="Picture 2" descr="ما هي خطوات البحث العلمي؟"/>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96800" y="4933949"/>
            <a:ext cx="5238750" cy="34861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9372600" y="5710342"/>
            <a:ext cx="7848864" cy="4386158"/>
          </a:xfrm>
          <a:prstGeom prst="rect">
            <a:avLst/>
          </a:prstGeom>
        </p:spPr>
        <p:txBody>
          <a:bodyPr lIns="0" tIns="0" rIns="0" bIns="0" rtlCol="0" anchor="t">
            <a:normAutofit fontScale="85000" lnSpcReduction="10000"/>
          </a:bodyPr>
          <a:lstStyle/>
          <a:p>
            <a:pPr algn="just" rtl="1">
              <a:lnSpc>
                <a:spcPct val="150000"/>
              </a:lnSpc>
            </a:pPr>
            <a:r>
              <a:rPr lang="ar-SA" sz="4000" b="1">
                <a:solidFill>
                  <a:srgbClr val="231F20"/>
                </a:solidFill>
                <a:latin typeface="Siwa" panose="020B0604020202020204" charset="-78"/>
                <a:ea typeface="Siwa"/>
                <a:cs typeface="Siwa" panose="020B0604020202020204" charset="-78"/>
                <a:sym typeface="Siwa"/>
                <a:rtl/>
              </a:rPr>
              <a:t>١- مناسبة المحتوى لمشكلة البحث.
٢- تقديم إضافة معرفية حقيقية.
٣- تسلسل الأفكار وترابطها.
٤- الدقة والوضوح والإيجاز.
٥- الرجوع للمصادر والمراجع الأصلية.
٦- توثيق جميع المعلومات بشكل علمي.</a:t>
            </a:r>
            <a:endParaRPr lang="ar-EG" sz="4000" b="1">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38100"/>
            <a:ext cx="8077464" cy="2133600"/>
          </a:xfrm>
          <a:prstGeom prst="rect">
            <a:avLst/>
          </a:prstGeom>
        </p:spPr>
        <p:txBody>
          <a:bodyPr wrap="square" lIns="0" tIns="0" rIns="0" bIns="0" rtlCol="0" anchor="ctr">
            <a:normAutofit/>
          </a:bodyPr>
          <a:lstStyle/>
          <a:p>
            <a:pPr algn="r" rtl="1">
              <a:lnSpc>
                <a:spcPts val="4509"/>
              </a:lnSpc>
            </a:pPr>
            <a:r>
              <a:rPr lang="ar-SA" sz="6000" dirty="0">
                <a:solidFill>
                  <a:srgbClr val="356388"/>
                </a:solidFill>
                <a:latin typeface="Siwa" panose="020B0604020202020204" charset="-78"/>
                <a:ea typeface="Madani Arabic"/>
                <a:cs typeface="Siwa" panose="020B0604020202020204" charset="-78"/>
                <a:sym typeface="Madani Arabic"/>
                <a:rtl/>
              </a:rPr>
              <a:t>شروط الإطار النظري الجيد</a:t>
            </a:r>
            <a:endParaRPr lang="ar-EG" sz="60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همية البحث العلمي في تقدم الدول"/>
          <p:cNvPicPr>
            <a:picLocks noChangeAspect="1" noChangeArrowheads="1"/>
          </p:cNvPicPr>
          <p:nvPr/>
        </p:nvPicPr>
        <p:blipFill rotWithShape="1">
          <a:blip r:embed="rId3">
            <a:extLst>
              <a:ext uri="{28A0092B-C50C-407E-A947-70E740481C1C}">
                <a14:useLocalDpi xmlns:a14="http://schemas.microsoft.com/office/drawing/2010/main" val="0"/>
              </a:ext>
            </a:extLst>
          </a:blip>
          <a:srcRect r="17176" b="34400"/>
          <a:stretch/>
        </p:blipFill>
        <p:spPr bwMode="auto">
          <a:xfrm>
            <a:off x="8962924" y="1638300"/>
            <a:ext cx="8668215" cy="4038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8343900" y="2552700"/>
            <a:ext cx="8115300" cy="6781800"/>
          </a:xfrm>
          <a:prstGeom prst="rect">
            <a:avLst/>
          </a:prstGeom>
        </p:spPr>
        <p:txBody>
          <a:bodyPr wrap="square" lIns="0" tIns="0" rIns="0" bIns="0" rtlCol="0" anchor="t">
            <a:normAutofit/>
          </a:bodyPr>
          <a:lstStyle/>
          <a:p>
            <a:pPr algn="r" rtl="1">
              <a:lnSpc>
                <a:spcPct val="150000"/>
              </a:lnSpc>
            </a:pPr>
            <a:r>
              <a:rPr lang="ar-SA" sz="4000" dirty="0">
                <a:solidFill>
                  <a:srgbClr val="231F20"/>
                </a:solidFill>
                <a:latin typeface="Siwa" panose="020B0604020202020204" charset="-78"/>
                <a:ea typeface="Siwa"/>
                <a:cs typeface="Siwa" panose="020B0604020202020204" charset="-78"/>
                <a:sym typeface="Siwa"/>
                <a:rtl/>
              </a:rPr>
              <a:t>التوثيق هو إثبات مصادر المعلومات التي استخدمها الباحث في بحثه، وإرجاعها إلى أصحابها توخياً للأمانة العلمية واعترافاً بجهود الآخرين وحقوقهم العلمية. وهو ضرورة أساسية في البحث العلمي للحفاظ على المصداقية وتجنب الانتحال العلمي.</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6600" dirty="0">
                <a:solidFill>
                  <a:srgbClr val="356388"/>
                </a:solidFill>
                <a:latin typeface="Siwa" panose="020B0604020202020204" charset="-78"/>
                <a:ea typeface="Madani Arabic"/>
                <a:cs typeface="Siwa" panose="020B0604020202020204" charset="-78"/>
                <a:sym typeface="Madani Arabic"/>
                <a:rtl/>
              </a:rPr>
              <a:t>ما معنى التوثيق؟</a:t>
            </a:r>
            <a:endParaRPr lang="ar-EG" sz="6600" dirty="0">
              <a:solidFill>
                <a:srgbClr val="356388"/>
              </a:solidFill>
              <a:latin typeface="Siwa" panose="020B0604020202020204" charset="-78"/>
              <a:ea typeface="Madani Arabic"/>
              <a:cs typeface="Siwa" panose="020B0604020202020204" charset="-78"/>
              <a:sym typeface="Madani Arabic"/>
              <a:rtl/>
            </a:endParaRPr>
          </a:p>
        </p:txBody>
      </p:sp>
      <p:pic>
        <p:nvPicPr>
          <p:cNvPr id="5" name="Picture 2" descr="أدوات البحث العلمي وأنواعها وأهميته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650459"/>
            <a:ext cx="6934200" cy="46259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12268200" y="-1028700"/>
            <a:ext cx="5562600" cy="8153400"/>
          </a:xfrm>
          <a:prstGeom prst="rect">
            <a:avLst/>
          </a:prstGeom>
        </p:spPr>
        <p:txBody>
          <a:bodyPr wrap="square" lIns="0" tIns="0" rIns="0" bIns="0" rtlCol="0" anchor="ctr">
            <a:normAutofit/>
          </a:bodyPr>
          <a:lstStyle/>
          <a:p>
            <a:pPr algn="ctr" rtl="1">
              <a:lnSpc>
                <a:spcPts val="7699"/>
              </a:lnSpc>
            </a:pPr>
            <a:r>
              <a:rPr lang="ar-SA" sz="4800" dirty="0">
                <a:solidFill>
                  <a:srgbClr val="356388"/>
                </a:solidFill>
                <a:latin typeface="Siwa" panose="020B0604020202020204" charset="-78"/>
                <a:ea typeface="Madani Arabic"/>
                <a:cs typeface="Siwa" panose="020B0604020202020204" charset="-78"/>
                <a:sym typeface="Madani Arabic"/>
                <a:rtl/>
              </a:rPr>
              <a:t>التوثيق في البحث العلمي</a:t>
            </a:r>
            <a:endParaRPr lang="ar-EG" sz="48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92500"/>
          </a:bodyPr>
          <a:lstStyle/>
          <a:p>
            <a:pPr algn="r" rtl="1">
              <a:lnSpc>
                <a:spcPct val="150000"/>
              </a:lnSpc>
            </a:pPr>
            <a:r>
              <a:rPr lang="ar-SA" sz="4000" dirty="0">
                <a:solidFill>
                  <a:srgbClr val="231F20"/>
                </a:solidFill>
                <a:latin typeface="Siwa"/>
                <a:ea typeface="Siwa"/>
                <a:cs typeface="Siwa"/>
                <a:sym typeface="Siwa"/>
                <a:rtl/>
              </a:rPr>
              <a:t>هناك نوعان من التوثيق في متن البحث:
- </a:t>
            </a:r>
            <a:r>
              <a:rPr lang="ar-SA" sz="4000" dirty="0">
                <a:solidFill>
                  <a:schemeClr val="accent2"/>
                </a:solidFill>
                <a:latin typeface="Siwa"/>
                <a:ea typeface="Siwa"/>
                <a:cs typeface="Siwa"/>
                <a:sym typeface="Siwa"/>
                <a:rtl/>
              </a:rPr>
              <a:t>توثيق داخلي</a:t>
            </a:r>
            <a:r>
              <a:rPr lang="ar-SA" sz="4000" dirty="0">
                <a:solidFill>
                  <a:srgbClr val="231F20"/>
                </a:solidFill>
                <a:latin typeface="Siwa"/>
                <a:ea typeface="Siwa"/>
                <a:cs typeface="Siwa"/>
                <a:sym typeface="Siwa"/>
                <a:rtl/>
              </a:rPr>
              <a:t>: يكون في متن البحث نفسه عند اقتباس معلومة.
- </a:t>
            </a:r>
            <a:r>
              <a:rPr lang="ar-SA" sz="4000" dirty="0">
                <a:solidFill>
                  <a:schemeClr val="accent2"/>
                </a:solidFill>
                <a:latin typeface="Siwa"/>
                <a:ea typeface="Siwa"/>
                <a:cs typeface="Siwa"/>
                <a:sym typeface="Siwa"/>
                <a:rtl/>
              </a:rPr>
              <a:t>توثيق</a:t>
            </a:r>
            <a:r>
              <a:rPr lang="ar-SA" sz="4000" dirty="0">
                <a:solidFill>
                  <a:srgbClr val="231F20"/>
                </a:solidFill>
                <a:latin typeface="Siwa"/>
                <a:ea typeface="Siwa"/>
                <a:cs typeface="Siwa"/>
                <a:sym typeface="Siwa"/>
                <a:rtl/>
              </a:rPr>
              <a:t> </a:t>
            </a:r>
            <a:r>
              <a:rPr lang="ar-SA" sz="4000" dirty="0">
                <a:solidFill>
                  <a:schemeClr val="accent2"/>
                </a:solidFill>
                <a:latin typeface="Siwa"/>
                <a:ea typeface="Siwa"/>
                <a:cs typeface="Siwa"/>
                <a:sym typeface="Siwa"/>
                <a:rtl/>
              </a:rPr>
              <a:t>خارجي</a:t>
            </a:r>
            <a:r>
              <a:rPr lang="ar-SA" sz="4000" dirty="0">
                <a:solidFill>
                  <a:srgbClr val="231F20"/>
                </a:solidFill>
                <a:latin typeface="Siwa"/>
                <a:ea typeface="Siwa"/>
                <a:cs typeface="Siwa"/>
                <a:sym typeface="Siwa"/>
                <a:rtl/>
              </a:rPr>
              <a:t>: يكون في قائمة المراجع في نهاية البحث.
من أشهر نظم التوثيق المتبعة حاليًا هو نظام جمعية علم النفس الأمريكية المعروف باختصار (APA)، والذي يعتمد على ذكر "اسم العائلة" للمؤلف متبوعًا بتاريخ النشر بين قوسين، مع إضافة رقم الصفحة في حال الاقتباس المباشر.</a:t>
            </a:r>
            <a:endParaRPr lang="ar-EG" sz="4000" dirty="0">
              <a:solidFill>
                <a:srgbClr val="231F20"/>
              </a:solidFill>
              <a:latin typeface="Siwa"/>
              <a:ea typeface="Siwa"/>
              <a:cs typeface="Siwa"/>
              <a:sym typeface="Siwa"/>
              <a:rtl/>
            </a:endParaRPr>
          </a:p>
        </p:txBody>
      </p:sp>
      <p:pic>
        <p:nvPicPr>
          <p:cNvPr id="5" name="Picture 2" descr="أدوات البحث العلمي وأنواعها وأهميته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80731" y="4686300"/>
            <a:ext cx="5850069" cy="39027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8457936" y="5634142"/>
            <a:ext cx="9525264" cy="4386158"/>
          </a:xfrm>
          <a:prstGeom prst="rect">
            <a:avLst/>
          </a:prstGeom>
        </p:spPr>
        <p:txBody>
          <a:bodyPr lIns="0" tIns="0" rIns="0" bIns="0" rtlCol="0" anchor="t">
            <a:normAutofit/>
          </a:bodyPr>
          <a:lstStyle/>
          <a:p>
            <a:pPr algn="just" rtl="1">
              <a:lnSpc>
                <a:spcPct val="150000"/>
              </a:lnSpc>
            </a:pPr>
            <a:r>
              <a:rPr lang="ar-SA" sz="3600" dirty="0">
                <a:solidFill>
                  <a:srgbClr val="231F20"/>
                </a:solidFill>
                <a:latin typeface="Siwa" panose="020B0604020202020204" charset="-78"/>
                <a:ea typeface="Siwa"/>
                <a:cs typeface="Siwa" panose="020B0604020202020204" charset="-78"/>
                <a:sym typeface="Siwa"/>
                <a:rtl/>
              </a:rPr>
              <a:t>- كتاب لمؤلف واحد: (عبدالله، 2012، ص 82).
- كتاب لمؤلفين اثنين: (عبدالله ومحمد، 2015، ص 180).
- ثلاثة مؤلفين فأكثر: (العبدالله، وآخرون، 2014، ص 17).
- مرجع من الإنترنت: يكتب اسم المؤلف، عنوان المقالة، ثم رابط الموقع وتاريخ الدخول عليه.</a:t>
            </a:r>
            <a:endParaRPr lang="ar-EG" sz="3600" dirty="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448536" y="-2667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كيفية التوثيق ضمن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دوات البحث العلمي وأنواعها وأهمي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9531" y="1257300"/>
            <a:ext cx="5850069" cy="39027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5" name="TextBox 5"/>
          <p:cNvSpPr txBox="1"/>
          <p:nvPr/>
        </p:nvSpPr>
        <p:spPr>
          <a:xfrm>
            <a:off x="9677400" y="4610100"/>
            <a:ext cx="7285124" cy="5867400"/>
          </a:xfrm>
          <a:prstGeom prst="rect">
            <a:avLst/>
          </a:prstGeom>
        </p:spPr>
        <p:txBody>
          <a:bodyPr lIns="0" tIns="0" rIns="0" bIns="0" rtlCol="0" anchor="t">
            <a:normAutofit fontScale="77500" lnSpcReduction="20000"/>
          </a:bodyPr>
          <a:lstStyle/>
          <a:p>
            <a:pPr algn="just" rtl="1">
              <a:lnSpc>
                <a:spcPct val="150000"/>
              </a:lnSpc>
            </a:pPr>
            <a:r>
              <a:rPr lang="ar-SA" sz="4000" dirty="0">
                <a:solidFill>
                  <a:srgbClr val="231F20"/>
                </a:solidFill>
                <a:latin typeface="Siwa"/>
                <a:ea typeface="Siwa"/>
                <a:cs typeface="Siwa"/>
                <a:sym typeface="Siwa"/>
                <a:rtl/>
              </a:rPr>
              <a:t>الاقتباس المباشر هو نقل النص حرفيًا كما هو من المصدر، ويوضع بين علامتي تنصيص "".
مثال في بداية الفقرة:
يوضح بن علام (2019) أن المعرفة هي تلك المعلومات التي يستطيع أن يكتسبها الإنسان خلال مسيرة حياته (ص 32).
هنا يذكر اسم المؤلف ثم الاقتباس ثم رقم الصفحة.</a:t>
            </a:r>
            <a:endParaRPr lang="ar-EG" sz="4000" dirty="0">
              <a:solidFill>
                <a:srgbClr val="231F20"/>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rPr>
              <a:t>مثال </a:t>
            </a:r>
            <a:r>
              <a:rPr lang="ar-SA" sz="4800" dirty="0" smtClean="0">
                <a:solidFill>
                  <a:srgbClr val="356388"/>
                </a:solidFill>
                <a:latin typeface="Siwa" panose="020B0604020202020204" charset="-78"/>
                <a:ea typeface="HGSoeiKakugothicUB" panose="020B0A09000000000000" pitchFamily="49" charset="-128"/>
                <a:cs typeface="Siwa" panose="020B0604020202020204" charset="-78"/>
                <a:sym typeface="Madani Arabic"/>
                <a:rtl/>
              </a:rPr>
              <a:t>على</a:t>
            </a:r>
          </a:p>
          <a:p>
            <a:pPr algn="r" rtl="1">
              <a:lnSpc>
                <a:spcPts val="5059"/>
              </a:lnSpc>
            </a:pPr>
            <a:r>
              <a:rPr lang="ar-SA" sz="4800" dirty="0" smtClean="0">
                <a:solidFill>
                  <a:srgbClr val="356388"/>
                </a:solidFill>
                <a:latin typeface="Siwa" panose="020B0604020202020204" charset="-78"/>
                <a:ea typeface="HGSoeiKakugothicUB" panose="020B0A09000000000000" pitchFamily="49" charset="-128"/>
                <a:cs typeface="Siwa" panose="020B0604020202020204" charset="-78"/>
                <a:sym typeface="Madani Arabic"/>
                <a:rtl/>
              </a:rPr>
              <a:t> </a:t>
            </a:r>
            <a:r>
              <a:rPr lang="ar-SA"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rPr>
              <a:t>الاقتباس المباشر</a:t>
            </a:r>
            <a:endParaRPr lang="ar-EG"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a16="http://schemas.microsoft.com/office/drawing/2014/main" xmlns=""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rtl="1">
              <a:lnSpc>
                <a:spcPts val="5059"/>
              </a:lnSpc>
            </a:pPr>
            <a:r>
              <a:rPr lang="ar-SA" sz="4800" dirty="0">
                <a:solidFill>
                  <a:srgbClr val="356388"/>
                </a:solidFill>
                <a:latin typeface="Siwa" panose="020B0604020202020204" charset="-78"/>
                <a:ea typeface="Nirmala Text" panose="020B0502040204020203" pitchFamily="34" charset="0"/>
                <a:cs typeface="Siwa" panose="020B0604020202020204" charset="-78"/>
                <a:sym typeface="Madani Arabic"/>
                <a:rtl/>
              </a:rPr>
              <a:t>مثال آخر </a:t>
            </a:r>
            <a:endParaRPr lang="ar-SA" sz="4800" dirty="0" smtClean="0">
              <a:solidFill>
                <a:srgbClr val="356388"/>
              </a:solidFill>
              <a:latin typeface="Siwa" panose="020B0604020202020204" charset="-78"/>
              <a:ea typeface="Nirmala Text" panose="020B0502040204020203" pitchFamily="34" charset="0"/>
              <a:cs typeface="Siwa" panose="020B0604020202020204" charset="-78"/>
              <a:sym typeface="Madani Arabic"/>
              <a:rtl/>
            </a:endParaRPr>
          </a:p>
          <a:p>
            <a:pPr rtl="1">
              <a:lnSpc>
                <a:spcPts val="5059"/>
              </a:lnSpc>
            </a:pPr>
            <a:r>
              <a:rPr lang="ar-SA" sz="4800" dirty="0" smtClean="0">
                <a:solidFill>
                  <a:srgbClr val="356388"/>
                </a:solidFill>
                <a:latin typeface="Siwa" panose="020B0604020202020204" charset="-78"/>
                <a:ea typeface="Nirmala Text" panose="020B0502040204020203" pitchFamily="34" charset="0"/>
                <a:cs typeface="Siwa" panose="020B0604020202020204" charset="-78"/>
                <a:sym typeface="Madani Arabic"/>
                <a:rtl/>
              </a:rPr>
              <a:t>للاقتباس </a:t>
            </a:r>
            <a:r>
              <a:rPr lang="ar-SA" sz="4800" dirty="0">
                <a:solidFill>
                  <a:srgbClr val="356388"/>
                </a:solidFill>
                <a:latin typeface="Siwa" panose="020B0604020202020204" charset="-78"/>
                <a:ea typeface="Nirmala Text" panose="020B0502040204020203" pitchFamily="34" charset="0"/>
                <a:cs typeface="Siwa" panose="020B0604020202020204" charset="-78"/>
                <a:sym typeface="Madani Arabic"/>
                <a:rtl/>
              </a:rPr>
              <a:t>المباشر</a:t>
            </a:r>
            <a:endParaRPr lang="ar-EG" sz="4800" dirty="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a16="http://schemas.microsoft.com/office/drawing/2014/main" xmlns="" id="{A6B2693E-33D8-3E58-EE6C-155FD89609F2}"/>
              </a:ext>
            </a:extLst>
          </p:cNvPr>
          <p:cNvSpPr txBox="1"/>
          <p:nvPr/>
        </p:nvSpPr>
        <p:spPr>
          <a:xfrm>
            <a:off x="457200" y="4610100"/>
            <a:ext cx="7285124" cy="5867400"/>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a:ea typeface="Siwa"/>
                <a:cs typeface="Siwa"/>
                <a:sym typeface="Siwa"/>
                <a:rtl/>
              </a:rPr>
              <a:t>يمكن أن يأتي التوثيق في نهاية الفقرة المقتبسة.
مثال في نهاية الفقرة:
"المعرفة هي تلك المعلومات والمعارف التي استطاع أن يكتسبها الإنسان خلال مسيرة حياته" (العبدالله، وآخرون، 2019، ص 32).
هنا يوضع الاقتباس أولاً ثم التوثيق كاملاً في النهاية.</a:t>
            </a:r>
            <a:endParaRPr lang="ar-EG" sz="4000">
              <a:solidFill>
                <a:srgbClr val="231F20"/>
              </a:solidFill>
              <a:latin typeface="Siwa"/>
              <a:ea typeface="Siwa"/>
              <a:cs typeface="Siwa"/>
              <a:sym typeface="Siwa"/>
              <a:rtl/>
            </a:endParaRPr>
          </a:p>
        </p:txBody>
      </p:sp>
      <p:pic>
        <p:nvPicPr>
          <p:cNvPr id="7" name="Picture 2" descr="ما هي خطوات البحث العلمي؟"/>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8587" y="419100"/>
            <a:ext cx="5238750" cy="34861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8381736" y="5862742"/>
            <a:ext cx="9372864" cy="4386158"/>
          </a:xfrm>
          <a:prstGeom prst="rect">
            <a:avLst/>
          </a:prstGeom>
        </p:spPr>
        <p:txBody>
          <a:bodyPr lIns="0" tIns="0" rIns="0" bIns="0" rtlCol="0" anchor="t">
            <a:normAutofit fontScale="70000" lnSpcReduction="20000"/>
          </a:bodyPr>
          <a:lstStyle/>
          <a:p>
            <a:pPr algn="just" rtl="1">
              <a:lnSpc>
                <a:spcPct val="150000"/>
              </a:lnSpc>
            </a:pPr>
            <a:r>
              <a:rPr lang="ar-SA" sz="4000" dirty="0">
                <a:solidFill>
                  <a:srgbClr val="231F20"/>
                </a:solidFill>
                <a:latin typeface="Siwa" panose="020B0604020202020204" charset="-78"/>
                <a:ea typeface="Siwa"/>
                <a:cs typeface="Siwa" panose="020B0604020202020204" charset="-78"/>
                <a:sym typeface="Siwa"/>
                <a:rtl/>
              </a:rPr>
              <a:t>هنا لا توضع علامتا تنصيص، ويكتفى بلقب المؤلف وسنة النشر.
مثال في بداية الفقرة:
أشار الخالد (2012) بأن مشكلة البحث تعتبر من أهم خطوات البحث التي تحتاج إلى تقصي الموضوعات ذات الحداثة.
مثال في نهاية الفقرة:
تعتبر مشكلة البحث من أهم خطوات البحث التي تحتاج لتقصي (الخالد، 2012).</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8305800" y="3848100"/>
            <a:ext cx="9525264" cy="2133600"/>
          </a:xfrm>
          <a:prstGeom prst="rect">
            <a:avLst/>
          </a:prstGeom>
        </p:spPr>
        <p:txBody>
          <a:bodyPr lIns="0" tIns="0" rIns="0" bIns="0" rtlCol="0" anchor="ctr">
            <a:normAutofit fontScale="85000" lnSpcReduction="10000"/>
          </a:bodyPr>
          <a:lstStyle/>
          <a:p>
            <a:pPr algn="just" rtl="1">
              <a:lnSpc>
                <a:spcPct val="150000"/>
              </a:lnSpc>
            </a:pPr>
            <a:r>
              <a:rPr lang="ar-SA" sz="4000" dirty="0">
                <a:solidFill>
                  <a:srgbClr val="356388"/>
                </a:solidFill>
                <a:latin typeface="Siwa" panose="020B0604020202020204" charset="-78"/>
                <a:ea typeface="Siwa"/>
                <a:cs typeface="Siwa" panose="020B0604020202020204" charset="-78"/>
                <a:sym typeface="Siwa"/>
                <a:rtl/>
              </a:rPr>
              <a:t>الاقتباس غير المباشر يعني إعادة صياغة فكرة المؤلف بأسلوب الباحث الخاص، دون تغيير المعنى الأصلي. </a:t>
            </a:r>
            <a:endParaRPr lang="ar-EG" sz="4000" dirty="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381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الاقتباس غير المباشر</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ما هي خطوات البحث العلمي؟"/>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2650" y="1504949"/>
            <a:ext cx="6838950" cy="24193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rgbClr val="F7F7F7"/>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xmlns="" id="{CBCE36E6-1D1F-2547-8136-67B4B7C85063}"/>
              </a:ext>
            </a:extLst>
          </p:cNvPr>
          <p:cNvSpPr txBox="1"/>
          <p:nvPr/>
        </p:nvSpPr>
        <p:spPr>
          <a:xfrm>
            <a:off x="1371600" y="495300"/>
            <a:ext cx="7102315" cy="8991600"/>
          </a:xfrm>
          <a:prstGeom prst="rect">
            <a:avLst/>
          </a:prstGeom>
        </p:spPr>
        <p:txBody>
          <a:bodyPr lIns="0" tIns="0" rIns="0" bIns="0" rtlCol="0" anchor="ctr">
            <a:normAutofit fontScale="92500"/>
          </a:bodyPr>
          <a:lstStyle/>
          <a:p>
            <a:pPr algn="r" rtl="1">
              <a:lnSpc>
                <a:spcPct val="150000"/>
              </a:lnSpc>
            </a:pPr>
            <a:r>
              <a:rPr lang="ar-SA" sz="4000">
                <a:solidFill>
                  <a:srgbClr val="231F20"/>
                </a:solidFill>
                <a:latin typeface="Siwa"/>
                <a:ea typeface="Siwa"/>
                <a:cs typeface="Siwa"/>
                <a:sym typeface="Siwa"/>
                <a:rtl/>
              </a:rPr>
              <a:t>نشاط (٢):
حان وقت التطبيق الفعلي.
باستخدام النموذج رقم (١) الموضح، قم بتحديد محتويات الإطار النظري الخاص ببحثك الذي تعمل عليه.
ابدأ بتحديد الموضوعات الرئيسية التي ستتناولها، ثم ارجع إلى المصادر والمراجع التي جمعتها.
اكتب إطارك النظري بشكل مناسب، وراعِ الشروط والمعايير التي تعلمتها.</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استخدم النموذج رقم (٢) كأداة لتقييم عملك.
هل يناسب المشكلة المطروحة؟
هل يقدم معلومات مفيدة؟
هل هو متسلسل ومترابط؟
هل يتسم بالدقة والوضوح؟
هل تم الرجوع للمصادر وتوثيقها بشكل صحيح؟
قم بمراجعة عملك بناءً على هذه المعايير.</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85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بعد الانتهاء من كتابة الإطار النظري، من المهم تقييمه للتأكد من جودته وتحقيقه للشروط المطلوبة.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448536" y="1143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تقييم الإطار النظري</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7429500" y="2628900"/>
            <a:ext cx="9258300" cy="6781800"/>
          </a:xfrm>
          <a:prstGeom prst="rect">
            <a:avLst/>
          </a:prstGeom>
        </p:spPr>
        <p:txBody>
          <a:bodyPr wrap="square" lIns="0" tIns="0" rIns="0" bIns="0" rtlCol="0" anchor="t">
            <a:normAutofit fontScale="92500"/>
          </a:bodyPr>
          <a:lstStyle/>
          <a:p>
            <a:pPr algn="r" rtl="1">
              <a:lnSpc>
                <a:spcPct val="150000"/>
              </a:lnSpc>
            </a:pPr>
            <a:r>
              <a:rPr lang="ar-SA" sz="4000" dirty="0">
                <a:solidFill>
                  <a:srgbClr val="231F20"/>
                </a:solidFill>
                <a:latin typeface="Siwa" panose="020B0604020202020204" charset="-78"/>
                <a:ea typeface="Siwa"/>
                <a:cs typeface="Siwa" panose="020B0604020202020204" charset="-78"/>
                <a:sym typeface="Siwa"/>
                <a:rtl/>
              </a:rPr>
              <a:t>ننتقل الآن إلى الجزء الثاني من الفصل الثاني، وهو الدراسات السابقة.
تلك هي الدراسات العلمية التطبيقية أو الميدانية التي تتعلق بمشكلة البحث سواء كانت رسائل جامعية أم أبحاثًا منشورة في مجلات علمية محكمة. يقوم الباحث بمسح شامل لهذه الدراسات وتلخيصها والاستفادة منها.</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ثانياً: مهارة إعداد الدراسات السابقة</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5" name="Picture 2" descr="أهمية البحث العلمي في تقدم الدول"/>
          <p:cNvPicPr>
            <a:picLocks noChangeAspect="1" noChangeArrowheads="1"/>
          </p:cNvPicPr>
          <p:nvPr/>
        </p:nvPicPr>
        <p:blipFill rotWithShape="1">
          <a:blip r:embed="rId2">
            <a:extLst>
              <a:ext uri="{28A0092B-C50C-407E-A947-70E740481C1C}">
                <a14:useLocalDpi xmlns:a14="http://schemas.microsoft.com/office/drawing/2010/main" val="0"/>
              </a:ext>
            </a:extLst>
          </a:blip>
          <a:srcRect r="17176" b="34400"/>
          <a:stretch/>
        </p:blipFill>
        <p:spPr bwMode="auto">
          <a:xfrm>
            <a:off x="685801" y="2247900"/>
            <a:ext cx="6400800" cy="5943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8229336" y="6700942"/>
            <a:ext cx="9677664" cy="4386158"/>
          </a:xfrm>
          <a:prstGeom prst="rect">
            <a:avLst/>
          </a:prstGeom>
        </p:spPr>
        <p:txBody>
          <a:bodyPr lIns="0" tIns="0" rIns="0" bIns="0" rtlCol="0" anchor="t">
            <a:normAutofit/>
          </a:bodyPr>
          <a:lstStyle/>
          <a:p>
            <a:pPr algn="just" rtl="1">
              <a:lnSpc>
                <a:spcPct val="150000"/>
              </a:lnSpc>
            </a:pPr>
            <a:r>
              <a:rPr lang="ar-SA" sz="3600" dirty="0">
                <a:solidFill>
                  <a:srgbClr val="231F20"/>
                </a:solidFill>
                <a:latin typeface="Siwa" panose="020B0604020202020204" charset="-78"/>
                <a:ea typeface="Siwa"/>
                <a:cs typeface="Siwa" panose="020B0604020202020204" charset="-78"/>
                <a:sym typeface="Siwa"/>
                <a:rtl/>
              </a:rPr>
              <a:t>أهم مصادر الدراسات السابقة هي:
١- بحوث المؤتمرات والندوات المحكمة.
٢- الرسائل الجامعية (ماجستير ودكتوراه).
٣- البحوث العلمية المنشورة في المجلات </a:t>
            </a:r>
            <a:r>
              <a:rPr lang="ar-SA" sz="3600" dirty="0" smtClean="0">
                <a:solidFill>
                  <a:srgbClr val="231F20"/>
                </a:solidFill>
                <a:latin typeface="Siwa" panose="020B0604020202020204" charset="-78"/>
                <a:ea typeface="Siwa"/>
                <a:cs typeface="Siwa" panose="020B0604020202020204" charset="-78"/>
                <a:sym typeface="Siwa"/>
                <a:rtl/>
              </a:rPr>
              <a:t>المحكّمة.</a:t>
            </a:r>
            <a:endParaRPr lang="ar-EG" sz="3600" dirty="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600936" y="-1143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مصادر الدراسات السابقة</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دوات البحث العلمي وأنواعها وأهمي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8131" y="1850360"/>
            <a:ext cx="5850069" cy="39027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2324100" y="31623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عرض الدراسات السابقة ليس مجرد سرد تاريخي، بل له أهداف علمية عميقة تخدم البحث الحالي. فهو يوضح ما تم إنجازه في الميدان، ويكشف عن الفجوات البحثية التي يمكن للباحث الحالي أن يسدها، ويوفر أساسًا لمقارنة النتائج لاحقًا.</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ما الهدف من عرض الدراسات السابقة؟</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8610600" y="5862742"/>
            <a:ext cx="8915400" cy="4386158"/>
          </a:xfrm>
          <a:prstGeom prst="rect">
            <a:avLst/>
          </a:prstGeom>
        </p:spPr>
        <p:txBody>
          <a:bodyPr lIns="0" tIns="0" rIns="0" bIns="0" rtlCol="0" anchor="t">
            <a:normAutofit fontScale="77500" lnSpcReduction="20000"/>
          </a:bodyPr>
          <a:lstStyle/>
          <a:p>
            <a:pPr algn="just" rtl="1">
              <a:lnSpc>
                <a:spcPct val="150000"/>
              </a:lnSpc>
            </a:pPr>
            <a:r>
              <a:rPr lang="ar-SA" sz="4000" dirty="0">
                <a:solidFill>
                  <a:srgbClr val="231F20"/>
                </a:solidFill>
                <a:latin typeface="Siwa" panose="020B0604020202020204" charset="-78"/>
                <a:ea typeface="Siwa"/>
                <a:cs typeface="Siwa" panose="020B0604020202020204" charset="-78"/>
                <a:sym typeface="Siwa"/>
                <a:rtl/>
              </a:rPr>
              <a:t>١- توفير الخلفية العلمية والمصادر اللازمة لإجراء البحث.
٢- الكشف عن جذور المشكلة وتؤدي إلى فهم ما تم بخصوصها.
٣- تساعد الباحث على صياغة أهداف بحثه بدقة.
٤- تكشف عن أي تداخلات بين البحوث وتوارد أفكار الباحثين.
٥- تساعد الباحث على إجراء مقارنات بين نتائجه ونتائجها.</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1905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أهداف عرض الدراسات السابقة</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دوات البحث العلمي وأنواعها وأهمي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9531" y="1697960"/>
            <a:ext cx="5850069" cy="39027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12268200" y="-1866900"/>
            <a:ext cx="5562600" cy="8153400"/>
          </a:xfrm>
          <a:prstGeom prst="rect">
            <a:avLst/>
          </a:prstGeom>
        </p:spPr>
        <p:txBody>
          <a:bodyPr wrap="square" lIns="0" tIns="0" rIns="0" bIns="0" rtlCol="0" anchor="ctr">
            <a:normAutofit/>
          </a:bodyPr>
          <a:lstStyle/>
          <a:p>
            <a:pPr algn="ctr" rtl="1">
              <a:lnSpc>
                <a:spcPts val="7699"/>
              </a:lnSpc>
            </a:pPr>
            <a:r>
              <a:rPr lang="ar-SA" sz="4800" dirty="0">
                <a:solidFill>
                  <a:srgbClr val="356388"/>
                </a:solidFill>
                <a:latin typeface="Siwa" panose="020B0604020202020204" charset="-78"/>
                <a:ea typeface="Madani Arabic"/>
                <a:cs typeface="Siwa" panose="020B0604020202020204" charset="-78"/>
                <a:sym typeface="Madani Arabic"/>
                <a:rtl/>
              </a:rPr>
              <a:t>كيف تعرض الدراسات السابقة في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85000" lnSpcReduction="20000"/>
          </a:bodyPr>
          <a:lstStyle/>
          <a:p>
            <a:pPr algn="r" rtl="1">
              <a:lnSpc>
                <a:spcPct val="150000"/>
              </a:lnSpc>
            </a:pPr>
            <a:r>
              <a:rPr lang="ar-SA" sz="4000">
                <a:solidFill>
                  <a:srgbClr val="231F20"/>
                </a:solidFill>
                <a:latin typeface="Siwa"/>
                <a:ea typeface="Siwa"/>
                <a:cs typeface="Siwa"/>
                <a:sym typeface="Siwa"/>
                <a:rtl/>
              </a:rPr>
              <a:t>لعرض كل دراسة سابقة، يجب على الباحث أن يلخصها بشكل وافٍ ومختصر، مع التركيز على العناصر الأساسية التالية:
- اسم الباحث وسنة النشر.
- عنوان الدراسة.
- الهدف من الدراسة.
- المنهج المستخدم.
- أدوات الدراسة.
- عينة الدراسة.
- أهم النتائج التي توصلت إليها الدراسة.
هذا التلخيص المنظم يسهل على القارئ فهم الدراسة وأهميتها.</a:t>
            </a:r>
            <a:endParaRPr lang="ar-EG" sz="4000">
              <a:solidFill>
                <a:srgbClr val="231F20"/>
              </a:solidFill>
              <a:latin typeface="Siwa"/>
              <a:ea typeface="Siwa"/>
              <a:cs typeface="Siwa"/>
              <a:sym typeface="Siwa"/>
              <a:rtl/>
            </a:endParaRPr>
          </a:p>
        </p:txBody>
      </p:sp>
      <p:pic>
        <p:nvPicPr>
          <p:cNvPr id="5" name="Picture 2" descr="أدوات البحث العلمي وأنواعها وأهميته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4531" y="4669760"/>
            <a:ext cx="5850069" cy="39027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8534136" y="5600700"/>
            <a:ext cx="9449064" cy="4386158"/>
          </a:xfrm>
          <a:prstGeom prst="rect">
            <a:avLst/>
          </a:prstGeom>
        </p:spPr>
        <p:txBody>
          <a:bodyPr lIns="0" tIns="0" rIns="0" bIns="0" rtlCol="0" anchor="t">
            <a:noAutofit/>
          </a:bodyPr>
          <a:lstStyle/>
          <a:p>
            <a:pPr algn="just" rtl="1">
              <a:lnSpc>
                <a:spcPct val="150000"/>
              </a:lnSpc>
            </a:pPr>
            <a:r>
              <a:rPr lang="ar-SA" sz="3200" dirty="0">
                <a:solidFill>
                  <a:srgbClr val="231F20"/>
                </a:solidFill>
                <a:latin typeface="Siwa" panose="020B0604020202020204" charset="-78"/>
                <a:ea typeface="Siwa"/>
                <a:cs typeface="Siwa" panose="020B0604020202020204" charset="-78"/>
                <a:sym typeface="Siwa"/>
                <a:rtl/>
              </a:rPr>
              <a:t>١- الترتيب الزمني: يتم ترتيب الدراسات حسب تاريخ نشرها. ويمكن أن يكون:
   - تنازلياً: من الأحدث إلى الأقدم (وهو الأكثر شيوعاً).
   - تصاعدياً: من الأقدم إلى الأحدث.
٢- طريقة الموضوعات: يتم تجميع الدراسات التي تتناول موضوعًا فرعيًا معينًا معًا، بغض النظر عن تاريخ النشر.</a:t>
            </a:r>
            <a:endParaRPr lang="ar-EG" sz="3200" dirty="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7620000" y="266700"/>
            <a:ext cx="102872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طرق عرض وترتيب الدراسات السابقة</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دوات البحث العلمي وأنواعها وأهمي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8131" y="1697960"/>
            <a:ext cx="5850069" cy="39027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2324100" y="31623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بعد عرض جميع الدراسات السابقة، يجب على الباحث أن يقوم بالتعقيب عليها. هذا يعني كتابة ملخص شامل يوضح أوجه الاتفاق والاختلاف بينها، ويبرز ما يميز بحثه الحالي عن تلك الدراسات، وكيف سيضيف إلى المعرفة في هذا المجال. هذا الجزء مهم جدًا لإظهار أصالة البحث.</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التعقيب على الدراسات السابقة</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rgbClr val="F7F7F7"/>
        </a:solidFill>
        <a:effectLst/>
      </p:bgPr>
    </p:bg>
    <p:spTree>
      <p:nvGrpSpPr>
        <p:cNvPr id="1" name=""/>
        <p:cNvGrpSpPr/>
        <p:nvPr/>
      </p:nvGrpSpPr>
      <p:grpSpPr>
        <a:xfrm>
          <a:off x="0" y="0"/>
          <a:ext cx="0" cy="0"/>
          <a:chOff x="0" y="0"/>
          <a:chExt cx="0" cy="0"/>
        </a:xfrm>
      </p:grpSpPr>
      <p:sp>
        <p:nvSpPr>
          <p:cNvPr id="3" name="TextBox 3"/>
          <p:cNvSpPr txBox="1"/>
          <p:nvPr/>
        </p:nvSpPr>
        <p:spPr>
          <a:xfrm>
            <a:off x="1669655" y="3467100"/>
            <a:ext cx="6489039" cy="5486481"/>
          </a:xfrm>
          <a:prstGeom prst="rect">
            <a:avLst/>
          </a:prstGeom>
        </p:spPr>
        <p:txBody>
          <a:bodyPr lIns="0" tIns="0" rIns="0" bIns="0" rtlCol="0" anchor="t">
            <a:normAutofit/>
          </a:bodyPr>
          <a:lstStyle/>
          <a:p>
            <a:pPr algn="just" rtl="1">
              <a:lnSpc>
                <a:spcPct val="150000"/>
              </a:lnSpc>
            </a:pPr>
            <a:r>
              <a:rPr lang="ar-SA" sz="4000">
                <a:solidFill>
                  <a:srgbClr val="231F20"/>
                </a:solidFill>
                <a:latin typeface="Siwa"/>
                <a:ea typeface="Siwa"/>
                <a:cs typeface="Siwa"/>
                <a:sym typeface="Siwa"/>
                <a:rtl/>
              </a:rPr>
              <a:t>كما تعلمنا عن الدراسات السابقة ومصادرها.
وكيفية عرضها وترتيبها والتعقيب عليها.
لتكون أساسًا متينًا ينطلق منه بحثنا العلمي.</a:t>
            </a:r>
            <a:endParaRPr lang="ar-EG" sz="4000">
              <a:solidFill>
                <a:srgbClr val="231F20"/>
              </a:solidFill>
              <a:latin typeface="Siwa"/>
              <a:ea typeface="Siwa"/>
              <a:cs typeface="Siwa"/>
              <a:sym typeface="Siwa"/>
              <a:rtl/>
            </a:endParaRPr>
          </a:p>
        </p:txBody>
      </p:sp>
      <p:sp>
        <p:nvSpPr>
          <p:cNvPr id="5" name="TextBox 5"/>
          <p:cNvSpPr txBox="1"/>
          <p:nvPr/>
        </p:nvSpPr>
        <p:spPr>
          <a:xfrm>
            <a:off x="10287000" y="3467100"/>
            <a:ext cx="6300865" cy="5486481"/>
          </a:xfrm>
          <a:prstGeom prst="rect">
            <a:avLst/>
          </a:prstGeom>
        </p:spPr>
        <p:txBody>
          <a:bodyPr lIns="0" tIns="0" rIns="0" bIns="0" rtlCol="0" anchor="t">
            <a:normAutofit/>
          </a:bodyPr>
          <a:lstStyle/>
          <a:p>
            <a:pPr algn="just" rtl="1">
              <a:lnSpc>
                <a:spcPct val="150000"/>
              </a:lnSpc>
            </a:pPr>
            <a:r>
              <a:rPr lang="ar-SA" sz="4000">
                <a:solidFill>
                  <a:srgbClr val="231F20"/>
                </a:solidFill>
                <a:latin typeface="Siwa"/>
                <a:ea typeface="Siwa"/>
                <a:cs typeface="Siwa"/>
                <a:sym typeface="Siwa"/>
                <a:rtl/>
              </a:rPr>
              <a:t>تعلمنا اليوم كيفية إعداد الفصل الثاني من البحث.
تحدثنا عن الإطار النظري وأهميته وشروطه.
واستعرضنا مفهوم التوثيق وأهمية الأمانة العلمية.</a:t>
            </a:r>
            <a:endParaRPr lang="ar-EG" sz="4000">
              <a:solidFill>
                <a:srgbClr val="231F20"/>
              </a:solidFill>
              <a:latin typeface="Siwa"/>
              <a:ea typeface="Siwa"/>
              <a:cs typeface="Siwa"/>
              <a:sym typeface="Siwa"/>
              <a:rtl/>
            </a:endParaRPr>
          </a:p>
        </p:txBody>
      </p:sp>
      <p:sp>
        <p:nvSpPr>
          <p:cNvPr id="11" name="TextBox 11"/>
          <p:cNvSpPr txBox="1"/>
          <p:nvPr/>
        </p:nvSpPr>
        <p:spPr>
          <a:xfrm>
            <a:off x="1295400" y="419100"/>
            <a:ext cx="15925800" cy="1828800"/>
          </a:xfrm>
          <a:prstGeom prst="rect">
            <a:avLst/>
          </a:prstGeom>
        </p:spPr>
        <p:txBody>
          <a:bodyPr lIns="0" tIns="0" rIns="0" bIns="0" rtlCol="0" anchor="ctr">
            <a:normAutofit/>
          </a:bodyPr>
          <a:lstStyle/>
          <a:p>
            <a:pPr algn="ctr" rtl="1">
              <a:lnSpc>
                <a:spcPts val="5059"/>
              </a:lnSpc>
            </a:pPr>
            <a:r>
              <a:rPr lang="ar-SA" sz="4800">
                <a:solidFill>
                  <a:srgbClr val="356388"/>
                </a:solidFill>
                <a:latin typeface="Siwa" panose="020B0604020202020204" charset="-78"/>
                <a:ea typeface="Madani Arabic"/>
                <a:cs typeface="Siwa" panose="020B0604020202020204" charset="-78"/>
                <a:sym typeface="Madani Arabic"/>
                <a:rtl/>
              </a:rPr>
              <a:t>ملخص الدرس</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التالي يعد الهدف الأساسي من بناء الإطار النظري في </a:t>
            </a:r>
            <a:r>
              <a:rPr lang="ar-SA" sz="4800" b="1">
                <a:solidFill>
                  <a:srgbClr val="FFFDEF"/>
                </a:solidFill>
                <a:latin typeface="Siwa" panose="020B0604020202020204" charset="-78"/>
                <a:ea typeface="Farro"/>
                <a:cs typeface="Siwa" panose="020B0604020202020204" charset="-78"/>
                <a:sym typeface="Farro"/>
              </a:rPr>
              <a:t>البحث؟</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عرض آراء الباحث الشخصية </a:t>
            </a:r>
            <a:r>
              <a:rPr lang="ar-SA" sz="4800">
                <a:solidFill>
                  <a:srgbClr val="623933"/>
                </a:solidFill>
                <a:latin typeface="Siwa" panose="020B0604020202020204" charset="-78"/>
                <a:ea typeface="Farro"/>
                <a:cs typeface="Siwa" panose="020B0604020202020204" charset="-78"/>
                <a:sym typeface="Farro"/>
              </a:rPr>
              <a:t>فقط.</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fontScale="925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توفير خلفية علمية ونظرية لشرح متغيرات </a:t>
            </a:r>
            <a:r>
              <a:rPr lang="ar-SA" sz="4800">
                <a:solidFill>
                  <a:srgbClr val="623933"/>
                </a:solidFill>
                <a:latin typeface="Siwa" panose="020B0604020202020204" charset="-78"/>
                <a:ea typeface="Farro"/>
                <a:cs typeface="Siwa" panose="020B0604020202020204" charset="-78"/>
                <a:sym typeface="Farro"/>
              </a:rPr>
              <a:t>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كتابة مقدمة طويلة </a:t>
            </a:r>
            <a:r>
              <a:rPr lang="ar-SA" sz="4800">
                <a:solidFill>
                  <a:srgbClr val="623933"/>
                </a:solidFill>
                <a:latin typeface="Siwa" panose="020B0604020202020204" charset="-78"/>
                <a:ea typeface="Farro"/>
                <a:cs typeface="Siwa" panose="020B0604020202020204" charset="-78"/>
                <a:sym typeface="Farro"/>
              </a:rPr>
              <a:t>للبحث.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تلخيص نتائج الدراسات السابقة </a:t>
            </a:r>
            <a:r>
              <a:rPr lang="ar-SA" sz="4800">
                <a:solidFill>
                  <a:srgbClr val="623933"/>
                </a:solidFill>
                <a:latin typeface="Siwa" panose="020B0604020202020204" charset="-78"/>
                <a:ea typeface="Farro"/>
                <a:cs typeface="Siwa" panose="020B0604020202020204" charset="-78"/>
                <a:sym typeface="Farro"/>
              </a:rPr>
              <a:t>فقط.</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5D621FB3-263B-AE94-6FF2-25BCD39C8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60245"/>
            <a:ext cx="2978756" cy="3394397"/>
          </a:xfrm>
          <a:prstGeom prst="rect">
            <a:avLst/>
          </a:prstGeom>
        </p:spPr>
      </p:pic>
      <p:grpSp>
        <p:nvGrpSpPr>
          <p:cNvPr id="2" name="Group 2">
            <a:extLst>
              <a:ext uri="{FF2B5EF4-FFF2-40B4-BE49-F238E27FC236}">
                <a16:creationId xmlns:a16="http://schemas.microsoft.com/office/drawing/2014/main" xmlns="" id="{D1DD0725-FC21-B938-423F-8E4D8C909BAE}"/>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C85C806B-A63B-1E01-36B1-DBCFE8BCDE38}"/>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47D6CB46-8C1E-DA72-5784-7B47830A908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43071308-D59A-C995-EB51-BCDA6B4E64DA}"/>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FBC3C066-B29E-E3ED-BBE7-86BBD873594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a16="http://schemas.microsoft.com/office/drawing/2014/main" xmlns="" id="{55ED8A9E-1F0D-A97F-6F3D-6CB22D5D65F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2703F797-CB16-5AEF-9C04-CD63FC663C48}"/>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9F9D4DFC-BE86-D66D-305C-D9D7D6ED1282}"/>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D691EA56-0BDE-3790-1A99-7B44DE077A6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13088D81-15D4-EC0D-CF4E-E7A975973E75}"/>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895D61E4-1E01-15F2-D14E-28C89F653A8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46080598-F7B1-9CCD-7382-EAC926713780}"/>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31176923-47B0-C19A-78E2-631ADE7CB866}"/>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2DB8D917-F7BD-C4AA-A873-B34F2C38F0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B1A68CA4-C620-7481-4276-53AC8C3E829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400A589E-450F-AD1F-BE7A-23A1D98E4781}"/>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B6E22D2E-1EFF-5CCB-1D12-AD5628E3EF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E4522099-DBB8-5EC1-A922-C0B148CCDC6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98511EDF-AFD0-B8E5-0957-AAD7A686FE7E}"/>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130F1E02-714D-B173-DC45-A5641F4F87F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a16="http://schemas.microsoft.com/office/drawing/2014/main" xmlns="" id="{2F7D8861-CA91-5AFE-9379-E866E12C856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8CB74887-FD95-F1CF-4A1C-EF1046244AD5}"/>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التالي يعد الهدف الأساسي من بناء الإطار النظري في </a:t>
            </a:r>
            <a:r>
              <a:rPr lang="ar-SA" sz="4800" b="1">
                <a:solidFill>
                  <a:srgbClr val="FFFDEF"/>
                </a:solidFill>
                <a:latin typeface="Siwa" panose="020B0604020202020204" charset="-78"/>
                <a:ea typeface="Farro"/>
                <a:cs typeface="Siwa" panose="020B0604020202020204" charset="-78"/>
                <a:sym typeface="Farro"/>
              </a:rPr>
              <a:t>البحث؟</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259EF88C-B4AB-6C5C-3FBC-77F9B9289CC4}"/>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عرض آراء الباحث الشخصية </a:t>
            </a:r>
            <a:r>
              <a:rPr lang="ar-SA" sz="4800">
                <a:solidFill>
                  <a:srgbClr val="623933"/>
                </a:solidFill>
                <a:latin typeface="Siwa" panose="020B0604020202020204" charset="-78"/>
                <a:ea typeface="Farro"/>
                <a:cs typeface="Siwa" panose="020B0604020202020204" charset="-78"/>
                <a:sym typeface="Farro"/>
              </a:rPr>
              <a:t>فقط.</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558CA258-7E16-6BA2-18C9-0A54A846EC0D}"/>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C6A2C405-5150-B5BD-69FA-06C07D184284}"/>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a16="http://schemas.microsoft.com/office/drawing/2014/main" xmlns="" id="{CBCC63D3-F5D8-0EEA-5120-BF18719D70C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C3E92161-40FB-0811-8CAD-C4D23B093C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B7DDAF24-5319-AD3B-A2BC-224D45354881}"/>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9D6F2D64-250C-3C8C-FD60-C66773557F38}"/>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03F8755B-CC01-406A-14D1-8DEC0422F03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906D224F-2A23-60FF-755C-DBD5F4137B54}"/>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54DAFF10-F461-5D1B-72F4-CEF3187FD2ED}"/>
              </a:ext>
            </a:extLst>
          </p:cNvPr>
          <p:cNvSpPr txBox="1"/>
          <p:nvPr/>
        </p:nvSpPr>
        <p:spPr>
          <a:xfrm>
            <a:off x="1248695" y="3858796"/>
            <a:ext cx="6152983" cy="2275991"/>
          </a:xfrm>
          <a:prstGeom prst="rect">
            <a:avLst/>
          </a:prstGeom>
        </p:spPr>
        <p:txBody>
          <a:bodyPr lIns="0" tIns="0" rIns="0" bIns="0" rtlCol="0" anchor="ctr">
            <a:normAutofit fontScale="925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توفير خلفية علمية ونظرية لشرح متغيرات </a:t>
            </a:r>
            <a:r>
              <a:rPr lang="ar-SA" sz="4800">
                <a:solidFill>
                  <a:srgbClr val="623933"/>
                </a:solidFill>
                <a:latin typeface="Siwa" panose="020B0604020202020204" charset="-78"/>
                <a:ea typeface="Farro"/>
                <a:cs typeface="Siwa" panose="020B0604020202020204" charset="-78"/>
                <a:sym typeface="Farro"/>
              </a:rPr>
              <a:t>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5F81761B-6FB0-2D1D-F6E9-444F8B56F83E}"/>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كتابة مقدمة طويلة </a:t>
            </a:r>
            <a:r>
              <a:rPr lang="ar-SA" sz="4800">
                <a:solidFill>
                  <a:srgbClr val="623933"/>
                </a:solidFill>
                <a:latin typeface="Siwa" panose="020B0604020202020204" charset="-78"/>
                <a:ea typeface="Farro"/>
                <a:cs typeface="Siwa" panose="020B0604020202020204" charset="-78"/>
                <a:sym typeface="Farro"/>
              </a:rPr>
              <a:t>للبحث.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FB946D2-66C3-9AC3-FB79-CE338FE6C329}"/>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تلخيص نتائج الدراسات السابقة </a:t>
            </a:r>
            <a:r>
              <a:rPr lang="ar-SA" sz="4800">
                <a:solidFill>
                  <a:srgbClr val="623933"/>
                </a:solidFill>
                <a:latin typeface="Siwa" panose="020B0604020202020204" charset="-78"/>
                <a:ea typeface="Farro"/>
                <a:cs typeface="Siwa" panose="020B0604020202020204" charset="-78"/>
                <a:sym typeface="Farro"/>
              </a:rPr>
              <a:t>فقط.</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ما هو نظام التوثيق الذي يُشار إليه باختصار (</a:t>
            </a:r>
            <a:r>
              <a:rPr lang="ar-SA" sz="4800" b="1">
                <a:solidFill>
                  <a:srgbClr val="FFFDEF"/>
                </a:solidFill>
                <a:latin typeface="Siwa" panose="020B0604020202020204" charset="-78"/>
                <a:ea typeface="Farro"/>
                <a:cs typeface="Siwa" panose="020B0604020202020204" charset="-78"/>
                <a:sym typeface="Farro"/>
              </a:rPr>
              <a:t>APA)؟</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نظام جمعية اللغات </a:t>
            </a:r>
            <a:r>
              <a:rPr lang="ar-SA" sz="4800">
                <a:solidFill>
                  <a:srgbClr val="623933"/>
                </a:solidFill>
                <a:latin typeface="Siwa" panose="020B0604020202020204" charset="-78"/>
                <a:ea typeface="Farro"/>
                <a:cs typeface="Siwa" panose="020B0604020202020204" charset="-78"/>
                <a:sym typeface="Farro"/>
              </a:rPr>
              <a:t>الحديثة.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نظام شيكاغو </a:t>
            </a:r>
            <a:r>
              <a:rPr lang="ar-SA" sz="4800">
                <a:solidFill>
                  <a:srgbClr val="623933"/>
                </a:solidFill>
                <a:latin typeface="Siwa" panose="020B0604020202020204" charset="-78"/>
                <a:ea typeface="Farro"/>
                <a:cs typeface="Siwa" panose="020B0604020202020204" charset="-78"/>
                <a:sym typeface="Farro"/>
              </a:rPr>
              <a:t>للتوثيق.</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نظام هارفارد </a:t>
            </a:r>
            <a:r>
              <a:rPr lang="ar-SA" sz="4800">
                <a:solidFill>
                  <a:srgbClr val="623933"/>
                </a:solidFill>
                <a:latin typeface="Siwa" panose="020B0604020202020204" charset="-78"/>
                <a:ea typeface="Farro"/>
                <a:cs typeface="Siwa" panose="020B0604020202020204" charset="-78"/>
                <a:sym typeface="Farro"/>
              </a:rPr>
              <a:t>للمراجع.</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نظام جمعية علم النفس </a:t>
            </a:r>
            <a:r>
              <a:rPr lang="ar-SA" sz="4800">
                <a:solidFill>
                  <a:srgbClr val="623933"/>
                </a:solidFill>
                <a:latin typeface="Siwa" panose="020B0604020202020204" charset="-78"/>
                <a:ea typeface="Farro"/>
                <a:cs typeface="Siwa" panose="020B0604020202020204" charset="-78"/>
                <a:sym typeface="Farro"/>
              </a:rPr>
              <a:t>الأمريكية.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xmlns=""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xmlns=""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xmlns=""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ما هو نظام التوثيق الذي يُشار إليه باختصار (</a:t>
            </a:r>
            <a:r>
              <a:rPr lang="ar-SA" sz="4800" b="1">
                <a:solidFill>
                  <a:srgbClr val="FFFDEF"/>
                </a:solidFill>
                <a:latin typeface="Siwa" panose="020B0604020202020204" charset="-78"/>
                <a:ea typeface="Farro"/>
                <a:cs typeface="Siwa" panose="020B0604020202020204" charset="-78"/>
                <a:sym typeface="Farro"/>
              </a:rPr>
              <a:t>APA)؟</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نظام جمعية اللغات </a:t>
            </a:r>
            <a:r>
              <a:rPr lang="ar-SA" sz="4800">
                <a:solidFill>
                  <a:srgbClr val="623933"/>
                </a:solidFill>
                <a:latin typeface="Siwa" panose="020B0604020202020204" charset="-78"/>
                <a:ea typeface="Farro"/>
                <a:cs typeface="Siwa" panose="020B0604020202020204" charset="-78"/>
                <a:sym typeface="Farro"/>
              </a:rPr>
              <a:t>الحديثة.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a16="http://schemas.microsoft.com/office/drawing/2014/main" xmlns=""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نظام شيكاغو </a:t>
            </a:r>
            <a:r>
              <a:rPr lang="ar-SA" sz="4800">
                <a:solidFill>
                  <a:srgbClr val="623933"/>
                </a:solidFill>
                <a:latin typeface="Siwa" panose="020B0604020202020204" charset="-78"/>
                <a:ea typeface="Farro"/>
                <a:cs typeface="Siwa" panose="020B0604020202020204" charset="-78"/>
                <a:sym typeface="Farro"/>
              </a:rPr>
              <a:t>للتوثيق.</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نظام هارفارد </a:t>
            </a:r>
            <a:r>
              <a:rPr lang="ar-SA" sz="4800">
                <a:solidFill>
                  <a:srgbClr val="623933"/>
                </a:solidFill>
                <a:latin typeface="Siwa" panose="020B0604020202020204" charset="-78"/>
                <a:ea typeface="Farro"/>
                <a:cs typeface="Siwa" panose="020B0604020202020204" charset="-78"/>
                <a:sym typeface="Farro"/>
              </a:rPr>
              <a:t>للمراجع.</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نظام جمعية علم النفس </a:t>
            </a:r>
            <a:r>
              <a:rPr lang="ar-SA" sz="4800">
                <a:solidFill>
                  <a:srgbClr val="623933"/>
                </a:solidFill>
                <a:latin typeface="Siwa" panose="020B0604020202020204" charset="-78"/>
                <a:ea typeface="Farro"/>
                <a:cs typeface="Siwa" panose="020B0604020202020204" charset="-78"/>
                <a:sym typeface="Farro"/>
              </a:rPr>
              <a:t>الأمريكية.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 عرض الدراسات السابقة بترتيب زمني يبدأ من الأحدث وينتهي بالأقدم، تسمى هذه </a:t>
            </a:r>
            <a:r>
              <a:rPr lang="ar-SA" sz="4800" b="1">
                <a:solidFill>
                  <a:srgbClr val="FFFDEF"/>
                </a:solidFill>
                <a:latin typeface="Siwa" panose="020B0604020202020204" charset="-78"/>
                <a:ea typeface="Farro"/>
                <a:cs typeface="Siwa" panose="020B0604020202020204" charset="-78"/>
                <a:sym typeface="Farro"/>
              </a:rPr>
              <a:t>الطريقة: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الطريقة </a:t>
            </a:r>
            <a:r>
              <a:rPr lang="ar-SA" sz="4800">
                <a:solidFill>
                  <a:srgbClr val="623933"/>
                </a:solidFill>
                <a:latin typeface="Siwa" panose="020B0604020202020204" charset="-78"/>
                <a:ea typeface="Farro"/>
                <a:cs typeface="Siwa" panose="020B0604020202020204" charset="-78"/>
                <a:sym typeface="Farro"/>
              </a:rPr>
              <a:t>التصاعدية.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الطريقة </a:t>
            </a:r>
            <a:r>
              <a:rPr lang="ar-SA" sz="4800">
                <a:solidFill>
                  <a:srgbClr val="623933"/>
                </a:solidFill>
                <a:latin typeface="Siwa" panose="020B0604020202020204" charset="-78"/>
                <a:ea typeface="Farro"/>
                <a:cs typeface="Siwa" panose="020B0604020202020204" charset="-78"/>
                <a:sym typeface="Farro"/>
              </a:rPr>
              <a:t>الموضوعية.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الطريقة </a:t>
            </a:r>
            <a:r>
              <a:rPr lang="ar-SA" sz="4800">
                <a:solidFill>
                  <a:srgbClr val="623933"/>
                </a:solidFill>
                <a:latin typeface="Siwa" panose="020B0604020202020204" charset="-78"/>
                <a:ea typeface="Farro"/>
                <a:cs typeface="Siwa" panose="020B0604020202020204" charset="-78"/>
                <a:sym typeface="Farro"/>
              </a:rPr>
              <a:t>التحليلية.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الطريقة </a:t>
            </a:r>
            <a:r>
              <a:rPr lang="ar-SA" sz="4800">
                <a:solidFill>
                  <a:srgbClr val="623933"/>
                </a:solidFill>
                <a:latin typeface="Siwa" panose="020B0604020202020204" charset="-78"/>
                <a:ea typeface="Farro"/>
                <a:cs typeface="Siwa" panose="020B0604020202020204" charset="-78"/>
                <a:sym typeface="Farro"/>
              </a:rPr>
              <a:t>التنازلية.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xmlns=""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xmlns=""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xmlns=""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 عرض الدراسات السابقة بترتيب زمني يبدأ من الأحدث وينتهي بالأقدم، تسمى هذه </a:t>
            </a:r>
            <a:r>
              <a:rPr lang="ar-SA" sz="4800" b="1">
                <a:solidFill>
                  <a:srgbClr val="FFFDEF"/>
                </a:solidFill>
                <a:latin typeface="Siwa" panose="020B0604020202020204" charset="-78"/>
                <a:ea typeface="Farro"/>
                <a:cs typeface="Siwa" panose="020B0604020202020204" charset="-78"/>
                <a:sym typeface="Farro"/>
              </a:rPr>
              <a:t>الطريقة: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الطريقة </a:t>
            </a:r>
            <a:r>
              <a:rPr lang="ar-SA" sz="4800">
                <a:solidFill>
                  <a:srgbClr val="623933"/>
                </a:solidFill>
                <a:latin typeface="Siwa" panose="020B0604020202020204" charset="-78"/>
                <a:ea typeface="Farro"/>
                <a:cs typeface="Siwa" panose="020B0604020202020204" charset="-78"/>
                <a:sym typeface="Farro"/>
              </a:rPr>
              <a:t>التصاعدية.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a16="http://schemas.microsoft.com/office/drawing/2014/main" xmlns=""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الطريقة </a:t>
            </a:r>
            <a:r>
              <a:rPr lang="ar-SA" sz="4800">
                <a:solidFill>
                  <a:srgbClr val="623933"/>
                </a:solidFill>
                <a:latin typeface="Siwa" panose="020B0604020202020204" charset="-78"/>
                <a:ea typeface="Farro"/>
                <a:cs typeface="Siwa" panose="020B0604020202020204" charset="-78"/>
                <a:sym typeface="Farro"/>
              </a:rPr>
              <a:t>الموضوعية.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الطريقة </a:t>
            </a:r>
            <a:r>
              <a:rPr lang="ar-SA" sz="4800">
                <a:solidFill>
                  <a:srgbClr val="623933"/>
                </a:solidFill>
                <a:latin typeface="Siwa" panose="020B0604020202020204" charset="-78"/>
                <a:ea typeface="Farro"/>
                <a:cs typeface="Siwa" panose="020B0604020202020204" charset="-78"/>
                <a:sym typeface="Farro"/>
              </a:rPr>
              <a:t>التحليلية.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الطريقة </a:t>
            </a:r>
            <a:r>
              <a:rPr lang="ar-SA" sz="4800">
                <a:solidFill>
                  <a:srgbClr val="623933"/>
                </a:solidFill>
                <a:latin typeface="Siwa" panose="020B0604020202020204" charset="-78"/>
                <a:ea typeface="Farro"/>
                <a:cs typeface="Siwa" panose="020B0604020202020204" charset="-78"/>
                <a:sym typeface="Farro"/>
              </a:rPr>
              <a:t>التنازلية.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المصادر التالية يعتبر الأكثر موثوقية للحصول على دراسات سابقة </a:t>
            </a:r>
            <a:r>
              <a:rPr lang="ar-SA" sz="4800" b="1">
                <a:solidFill>
                  <a:srgbClr val="FFFDEF"/>
                </a:solidFill>
                <a:latin typeface="Siwa" panose="020B0604020202020204" charset="-78"/>
                <a:ea typeface="Farro"/>
                <a:cs typeface="Siwa" panose="020B0604020202020204" charset="-78"/>
                <a:sym typeface="Farro"/>
              </a:rPr>
              <a:t>محكّمة؟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المنتديات والموسوعات الحرة على </a:t>
            </a:r>
            <a:r>
              <a:rPr lang="ar-SA" sz="4800">
                <a:solidFill>
                  <a:srgbClr val="623933"/>
                </a:solidFill>
                <a:latin typeface="Siwa" panose="020B0604020202020204" charset="-78"/>
                <a:ea typeface="Farro"/>
                <a:cs typeface="Siwa" panose="020B0604020202020204" charset="-78"/>
                <a:sym typeface="Farro"/>
              </a:rPr>
              <a:t>الإنترنت.</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fontScale="925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المجلات العلمية المحكّمة وقواعد البيانات </a:t>
            </a:r>
            <a:r>
              <a:rPr lang="ar-SA" sz="4800">
                <a:solidFill>
                  <a:srgbClr val="623933"/>
                </a:solidFill>
                <a:latin typeface="Siwa" panose="020B0604020202020204" charset="-78"/>
                <a:ea typeface="Farro"/>
                <a:cs typeface="Siwa" panose="020B0604020202020204" charset="-78"/>
                <a:sym typeface="Farro"/>
              </a:rPr>
              <a:t>الأكاديمية.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المدونات الشخصية </a:t>
            </a:r>
            <a:r>
              <a:rPr lang="ar-SA" sz="4800">
                <a:solidFill>
                  <a:srgbClr val="623933"/>
                </a:solidFill>
                <a:latin typeface="Siwa" panose="020B0604020202020204" charset="-78"/>
                <a:ea typeface="Farro"/>
                <a:cs typeface="Siwa" panose="020B0604020202020204" charset="-78"/>
                <a:sym typeface="Farro"/>
              </a:rPr>
              <a:t>للخبراء.</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مقالات الصحف </a:t>
            </a:r>
            <a:r>
              <a:rPr lang="ar-SA" sz="4800">
                <a:solidFill>
                  <a:srgbClr val="623933"/>
                </a:solidFill>
                <a:latin typeface="Siwa" panose="020B0604020202020204" charset="-78"/>
                <a:ea typeface="Farro"/>
                <a:cs typeface="Siwa" panose="020B0604020202020204" charset="-78"/>
                <a:sym typeface="Farro"/>
              </a:rPr>
              <a:t>اليومية.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5D621FB3-263B-AE94-6FF2-25BCD39C8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60245"/>
            <a:ext cx="2978756" cy="3394397"/>
          </a:xfrm>
          <a:prstGeom prst="rect">
            <a:avLst/>
          </a:prstGeom>
        </p:spPr>
      </p:pic>
      <p:grpSp>
        <p:nvGrpSpPr>
          <p:cNvPr id="2" name="Group 2">
            <a:extLst>
              <a:ext uri="{FF2B5EF4-FFF2-40B4-BE49-F238E27FC236}">
                <a16:creationId xmlns:a16="http://schemas.microsoft.com/office/drawing/2014/main" xmlns="" id="{D1DD0725-FC21-B938-423F-8E4D8C909BAE}"/>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C85C806B-A63B-1E01-36B1-DBCFE8BCDE38}"/>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47D6CB46-8C1E-DA72-5784-7B47830A908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43071308-D59A-C995-EB51-BCDA6B4E64DA}"/>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FBC3C066-B29E-E3ED-BBE7-86BBD873594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a16="http://schemas.microsoft.com/office/drawing/2014/main" xmlns="" id="{55ED8A9E-1F0D-A97F-6F3D-6CB22D5D65F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2703F797-CB16-5AEF-9C04-CD63FC663C48}"/>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9F9D4DFC-BE86-D66D-305C-D9D7D6ED1282}"/>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D691EA56-0BDE-3790-1A99-7B44DE077A6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13088D81-15D4-EC0D-CF4E-E7A975973E75}"/>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895D61E4-1E01-15F2-D14E-28C89F653A8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46080598-F7B1-9CCD-7382-EAC926713780}"/>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31176923-47B0-C19A-78E2-631ADE7CB866}"/>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2DB8D917-F7BD-C4AA-A873-B34F2C38F0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B1A68CA4-C620-7481-4276-53AC8C3E829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400A589E-450F-AD1F-BE7A-23A1D98E4781}"/>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B6E22D2E-1EFF-5CCB-1D12-AD5628E3EF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E4522099-DBB8-5EC1-A922-C0B148CCDC6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98511EDF-AFD0-B8E5-0957-AAD7A686FE7E}"/>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130F1E02-714D-B173-DC45-A5641F4F87F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a16="http://schemas.microsoft.com/office/drawing/2014/main" xmlns="" id="{2F7D8861-CA91-5AFE-9379-E866E12C856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8CB74887-FD95-F1CF-4A1C-EF1046244AD5}"/>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المصادر التالية يعتبر الأكثر موثوقية للحصول على دراسات سابقة </a:t>
            </a:r>
            <a:r>
              <a:rPr lang="ar-SA" sz="4800" b="1">
                <a:solidFill>
                  <a:srgbClr val="FFFDEF"/>
                </a:solidFill>
                <a:latin typeface="Siwa" panose="020B0604020202020204" charset="-78"/>
                <a:ea typeface="Farro"/>
                <a:cs typeface="Siwa" panose="020B0604020202020204" charset="-78"/>
                <a:sym typeface="Farro"/>
              </a:rPr>
              <a:t>محكّمة؟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259EF88C-B4AB-6C5C-3FBC-77F9B9289CC4}"/>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المنتديات والموسوعات الحرة على </a:t>
            </a:r>
            <a:r>
              <a:rPr lang="ar-SA" sz="4800">
                <a:solidFill>
                  <a:srgbClr val="623933"/>
                </a:solidFill>
                <a:latin typeface="Siwa" panose="020B0604020202020204" charset="-78"/>
                <a:ea typeface="Farro"/>
                <a:cs typeface="Siwa" panose="020B0604020202020204" charset="-78"/>
                <a:sym typeface="Farro"/>
              </a:rPr>
              <a:t>الإنترنت.</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558CA258-7E16-6BA2-18C9-0A54A846EC0D}"/>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C6A2C405-5150-B5BD-69FA-06C07D184284}"/>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a16="http://schemas.microsoft.com/office/drawing/2014/main" xmlns="" id="{CBCC63D3-F5D8-0EEA-5120-BF18719D70C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C3E92161-40FB-0811-8CAD-C4D23B093C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B7DDAF24-5319-AD3B-A2BC-224D45354881}"/>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9D6F2D64-250C-3C8C-FD60-C66773557F38}"/>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03F8755B-CC01-406A-14D1-8DEC0422F03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906D224F-2A23-60FF-755C-DBD5F4137B54}"/>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54DAFF10-F461-5D1B-72F4-CEF3187FD2ED}"/>
              </a:ext>
            </a:extLst>
          </p:cNvPr>
          <p:cNvSpPr txBox="1"/>
          <p:nvPr/>
        </p:nvSpPr>
        <p:spPr>
          <a:xfrm>
            <a:off x="1248695" y="3858796"/>
            <a:ext cx="6152983" cy="2275991"/>
          </a:xfrm>
          <a:prstGeom prst="rect">
            <a:avLst/>
          </a:prstGeom>
        </p:spPr>
        <p:txBody>
          <a:bodyPr lIns="0" tIns="0" rIns="0" bIns="0" rtlCol="0" anchor="ctr">
            <a:normAutofit fontScale="925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المجلات العلمية المحكّمة وقواعد البيانات </a:t>
            </a:r>
            <a:r>
              <a:rPr lang="ar-SA" sz="4800">
                <a:solidFill>
                  <a:srgbClr val="623933"/>
                </a:solidFill>
                <a:latin typeface="Siwa" panose="020B0604020202020204" charset="-78"/>
                <a:ea typeface="Farro"/>
                <a:cs typeface="Siwa" panose="020B0604020202020204" charset="-78"/>
                <a:sym typeface="Farro"/>
              </a:rPr>
              <a:t>الأكاديمية.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5F81761B-6FB0-2D1D-F6E9-444F8B56F83E}"/>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المدونات الشخصية </a:t>
            </a:r>
            <a:r>
              <a:rPr lang="ar-SA" sz="4800">
                <a:solidFill>
                  <a:srgbClr val="623933"/>
                </a:solidFill>
                <a:latin typeface="Siwa" panose="020B0604020202020204" charset="-78"/>
                <a:ea typeface="Farro"/>
                <a:cs typeface="Siwa" panose="020B0604020202020204" charset="-78"/>
                <a:sym typeface="Farro"/>
              </a:rPr>
              <a:t>للخبراء.</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FB946D2-66C3-9AC3-FB79-CE338FE6C329}"/>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مقالات الصحف </a:t>
            </a:r>
            <a:r>
              <a:rPr lang="ar-SA" sz="4800">
                <a:solidFill>
                  <a:srgbClr val="623933"/>
                </a:solidFill>
                <a:latin typeface="Siwa" panose="020B0604020202020204" charset="-78"/>
                <a:ea typeface="Farro"/>
                <a:cs typeface="Siwa" panose="020B0604020202020204" charset="-78"/>
                <a:sym typeface="Farro"/>
              </a:rPr>
              <a:t>اليومية.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ما هو العنصر الذي لا يعد جزءًا أساسيًا من ملخص عرض الدراسة </a:t>
            </a:r>
            <a:r>
              <a:rPr lang="ar-SA" sz="4800" b="1">
                <a:solidFill>
                  <a:srgbClr val="FFFDEF"/>
                </a:solidFill>
                <a:latin typeface="Siwa" panose="020B0604020202020204" charset="-78"/>
                <a:ea typeface="Farro"/>
                <a:cs typeface="Siwa" panose="020B0604020202020204" charset="-78"/>
                <a:sym typeface="Farro"/>
              </a:rPr>
              <a:t>السابقة؟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هدف </a:t>
            </a:r>
            <a:r>
              <a:rPr lang="ar-SA" sz="4800">
                <a:solidFill>
                  <a:srgbClr val="623933"/>
                </a:solidFill>
                <a:latin typeface="Siwa" panose="020B0604020202020204" charset="-78"/>
                <a:ea typeface="Farro"/>
                <a:cs typeface="Siwa" panose="020B0604020202020204" charset="-78"/>
                <a:sym typeface="Farro"/>
              </a:rPr>
              <a:t>الدراسة.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منهجية </a:t>
            </a:r>
            <a:r>
              <a:rPr lang="ar-SA" sz="4800">
                <a:solidFill>
                  <a:srgbClr val="623933"/>
                </a:solidFill>
                <a:latin typeface="Siwa" panose="020B0604020202020204" charset="-78"/>
                <a:ea typeface="Farro"/>
                <a:cs typeface="Siwa" panose="020B0604020202020204" charset="-78"/>
                <a:sym typeface="Farro"/>
              </a:rPr>
              <a:t>الدراسة.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أبرز النتائج التي توصلت إليها </a:t>
            </a:r>
            <a:r>
              <a:rPr lang="ar-SA" sz="4800">
                <a:solidFill>
                  <a:srgbClr val="623933"/>
                </a:solidFill>
                <a:latin typeface="Siwa" panose="020B0604020202020204" charset="-78"/>
                <a:ea typeface="Farro"/>
                <a:cs typeface="Siwa" panose="020B0604020202020204" charset="-78"/>
                <a:sym typeface="Farro"/>
              </a:rPr>
              <a:t>الدراسة.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رأي الباحث الشخصي في كاتب </a:t>
            </a:r>
            <a:r>
              <a:rPr lang="ar-SA" sz="4800">
                <a:solidFill>
                  <a:srgbClr val="623933"/>
                </a:solidFill>
                <a:latin typeface="Siwa" panose="020B0604020202020204" charset="-78"/>
                <a:ea typeface="Farro"/>
                <a:cs typeface="Siwa" panose="020B0604020202020204" charset="-78"/>
                <a:sym typeface="Farro"/>
              </a:rPr>
              <a:t>الدراسة.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xmlns=""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xmlns=""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xmlns=""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ما هو العنصر الذي لا يعد جزءًا أساسيًا من ملخص عرض الدراسة </a:t>
            </a:r>
            <a:r>
              <a:rPr lang="ar-SA" sz="4800" b="1">
                <a:solidFill>
                  <a:srgbClr val="FFFDEF"/>
                </a:solidFill>
                <a:latin typeface="Siwa" panose="020B0604020202020204" charset="-78"/>
                <a:ea typeface="Farro"/>
                <a:cs typeface="Siwa" panose="020B0604020202020204" charset="-78"/>
                <a:sym typeface="Farro"/>
              </a:rPr>
              <a:t>السابقة؟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هدف </a:t>
            </a:r>
            <a:r>
              <a:rPr lang="ar-SA" sz="4800">
                <a:solidFill>
                  <a:srgbClr val="623933"/>
                </a:solidFill>
                <a:latin typeface="Siwa" panose="020B0604020202020204" charset="-78"/>
                <a:ea typeface="Farro"/>
                <a:cs typeface="Siwa" panose="020B0604020202020204" charset="-78"/>
                <a:sym typeface="Farro"/>
              </a:rPr>
              <a:t>الدراسة.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a16="http://schemas.microsoft.com/office/drawing/2014/main" xmlns=""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منهجية </a:t>
            </a:r>
            <a:r>
              <a:rPr lang="ar-SA" sz="4800">
                <a:solidFill>
                  <a:srgbClr val="623933"/>
                </a:solidFill>
                <a:latin typeface="Siwa" panose="020B0604020202020204" charset="-78"/>
                <a:ea typeface="Farro"/>
                <a:cs typeface="Siwa" panose="020B0604020202020204" charset="-78"/>
                <a:sym typeface="Farro"/>
              </a:rPr>
              <a:t>الدراسة.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أبرز النتائج التي توصلت إليها </a:t>
            </a:r>
            <a:r>
              <a:rPr lang="ar-SA" sz="4800">
                <a:solidFill>
                  <a:srgbClr val="623933"/>
                </a:solidFill>
                <a:latin typeface="Siwa" panose="020B0604020202020204" charset="-78"/>
                <a:ea typeface="Farro"/>
                <a:cs typeface="Siwa" panose="020B0604020202020204" charset="-78"/>
                <a:sym typeface="Farro"/>
              </a:rPr>
              <a:t>الدراسة.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رأي الباحث الشخصي في كاتب </a:t>
            </a:r>
            <a:r>
              <a:rPr lang="ar-SA" sz="4800">
                <a:solidFill>
                  <a:srgbClr val="623933"/>
                </a:solidFill>
                <a:latin typeface="Siwa" panose="020B0604020202020204" charset="-78"/>
                <a:ea typeface="Farro"/>
                <a:cs typeface="Siwa" panose="020B0604020202020204" charset="-78"/>
                <a:sym typeface="Farro"/>
              </a:rPr>
              <a:t>الدراسة.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يجب أن يقتصر الإطار النظري على تعريف مصطلح واحد فقط من مصطلحات </a:t>
            </a:r>
            <a:r>
              <a:rPr lang="ar-SA" sz="4800" b="1">
                <a:solidFill>
                  <a:srgbClr val="FFFDEF"/>
                </a:solidFill>
                <a:latin typeface="Siwa" panose="020B0604020202020204" charset="-78"/>
                <a:ea typeface="Farro"/>
                <a:cs typeface="Siwa" panose="020B0604020202020204" charset="-78"/>
                <a:sym typeface="Farro"/>
              </a:rPr>
              <a:t>البحث.</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يجب أن يقتصر الإطار النظري على تعريف مصطلح واحد فقط من مصطلحات </a:t>
            </a:r>
            <a:r>
              <a:rPr lang="ar-SA" sz="4800" b="1">
                <a:solidFill>
                  <a:srgbClr val="FFFDEF"/>
                </a:solidFill>
                <a:latin typeface="Siwa" panose="020B0604020202020204" charset="-78"/>
                <a:ea typeface="Farro"/>
                <a:cs typeface="Siwa" panose="020B0604020202020204" charset="-78"/>
                <a:sym typeface="Farro"/>
              </a:rPr>
              <a:t>البحث.</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a16="http://schemas.microsoft.com/office/drawing/2014/main" xmlns=""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الأمانة العلمية تقتضي توثيق المصادر عند الاقتباس المباشر (الحرفي) </a:t>
            </a:r>
            <a:r>
              <a:rPr lang="ar-SA" sz="4800" b="1">
                <a:solidFill>
                  <a:srgbClr val="FFFDEF"/>
                </a:solidFill>
                <a:latin typeface="Siwa" panose="020B0604020202020204" charset="-78"/>
                <a:ea typeface="Farro"/>
                <a:cs typeface="Siwa" panose="020B0604020202020204" charset="-78"/>
                <a:sym typeface="Farro"/>
              </a:rPr>
              <a:t>فقط.</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الأمانة العلمية تقتضي توثيق المصادر عند الاقتباس المباشر (الحرفي) </a:t>
            </a:r>
            <a:r>
              <a:rPr lang="ar-SA" sz="4800" b="1">
                <a:solidFill>
                  <a:srgbClr val="FFFDEF"/>
                </a:solidFill>
                <a:latin typeface="Siwa" panose="020B0604020202020204" charset="-78"/>
                <a:ea typeface="Farro"/>
                <a:cs typeface="Siwa" panose="020B0604020202020204" charset="-78"/>
                <a:sym typeface="Farro"/>
              </a:rPr>
              <a:t>فقط.</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a16="http://schemas.microsoft.com/office/drawing/2014/main" xmlns=""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الدراسات السابقة هي نفسها الإطار النظري ولكن بأسلوب </a:t>
            </a:r>
            <a:r>
              <a:rPr lang="ar-SA" sz="4800" b="1">
                <a:solidFill>
                  <a:srgbClr val="FFFDEF"/>
                </a:solidFill>
                <a:latin typeface="Siwa" panose="020B0604020202020204" charset="-78"/>
                <a:ea typeface="Farro"/>
                <a:cs typeface="Siwa" panose="020B0604020202020204" charset="-78"/>
                <a:sym typeface="Farro"/>
              </a:rPr>
              <a:t>مختلف.</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الدراسات السابقة هي نفسها الإطار النظري ولكن بأسلوب </a:t>
            </a:r>
            <a:r>
              <a:rPr lang="ar-SA" sz="4800" b="1">
                <a:solidFill>
                  <a:srgbClr val="FFFDEF"/>
                </a:solidFill>
                <a:latin typeface="Siwa" panose="020B0604020202020204" charset="-78"/>
                <a:ea typeface="Farro"/>
                <a:cs typeface="Siwa" panose="020B0604020202020204" charset="-78"/>
                <a:sym typeface="Farro"/>
              </a:rPr>
              <a:t>مختلف.</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a16="http://schemas.microsoft.com/office/drawing/2014/main" xmlns=""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من أهداف مراجعة الدراسات السابقة تحديد الفجوة البحثية التي لم تتناولها الأبحاث </a:t>
            </a:r>
            <a:r>
              <a:rPr lang="ar-SA" sz="4800" b="1">
                <a:solidFill>
                  <a:srgbClr val="FFFDEF"/>
                </a:solidFill>
                <a:latin typeface="Siwa" panose="020B0604020202020204" charset="-78"/>
                <a:ea typeface="Farro"/>
                <a:cs typeface="Siwa" panose="020B0604020202020204" charset="-78"/>
                <a:sym typeface="Farro"/>
              </a:rPr>
              <a:t>السابقة.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a16="http://schemas.microsoft.com/office/drawing/2014/main" xmlns=""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a16="http://schemas.microsoft.com/office/drawing/2014/main" xmlns=""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من أهداف مراجعة الدراسات السابقة تحديد الفجوة البحثية التي لم تتناولها الأبحاث </a:t>
            </a:r>
            <a:r>
              <a:rPr lang="ar-SA" sz="4800" b="1">
                <a:solidFill>
                  <a:srgbClr val="FFFDEF"/>
                </a:solidFill>
                <a:latin typeface="Siwa" panose="020B0604020202020204" charset="-78"/>
                <a:ea typeface="Farro"/>
                <a:cs typeface="Siwa" panose="020B0604020202020204" charset="-78"/>
                <a:sym typeface="Farro"/>
              </a:rPr>
              <a:t>السابقة.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a16="http://schemas.microsoft.com/office/drawing/2014/main" xmlns=""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 التوثيق في متن البحث بنظام APA، يُكتب اسم المؤلف متبوعًا بتاريخ النشر بين </a:t>
            </a:r>
            <a:r>
              <a:rPr lang="ar-SA" sz="4800" b="1">
                <a:solidFill>
                  <a:srgbClr val="FFFDEF"/>
                </a:solidFill>
                <a:latin typeface="Siwa" panose="020B0604020202020204" charset="-78"/>
                <a:ea typeface="Farro"/>
                <a:cs typeface="Siwa" panose="020B0604020202020204" charset="-78"/>
                <a:sym typeface="Farro"/>
              </a:rPr>
              <a:t>قوسين.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a16="http://schemas.microsoft.com/office/drawing/2014/main" xmlns=""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a16="http://schemas.microsoft.com/office/drawing/2014/main" xmlns=""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 التوثيق في متن البحث بنظام APA، يُكتب اسم المؤلف متبوعًا بتاريخ النشر بين </a:t>
            </a:r>
            <a:r>
              <a:rPr lang="ar-SA" sz="4800" b="1">
                <a:solidFill>
                  <a:srgbClr val="FFFDEF"/>
                </a:solidFill>
                <a:latin typeface="Siwa" panose="020B0604020202020204" charset="-78"/>
                <a:ea typeface="Farro"/>
                <a:cs typeface="Siwa" panose="020B0604020202020204" charset="-78"/>
                <a:sym typeface="Farro"/>
              </a:rPr>
              <a:t>قوسين.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a16="http://schemas.microsoft.com/office/drawing/2014/main" xmlns=""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659</TotalTime>
  <Words>1040</Words>
  <Application>Microsoft Office PowerPoint</Application>
  <PresentationFormat>مخصص</PresentationFormat>
  <Paragraphs>188</Paragraphs>
  <Slides>46</Slides>
  <Notes>0</Notes>
  <HiddenSlides>11</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46</vt:i4>
      </vt:variant>
    </vt:vector>
  </HeadingPairs>
  <TitlesOfParts>
    <vt:vector size="55" baseType="lpstr">
      <vt:lpstr>Siwa</vt:lpstr>
      <vt:lpstr>Madani Arabic</vt:lpstr>
      <vt:lpstr>Nirmala Text</vt:lpstr>
      <vt:lpstr>Arial</vt:lpstr>
      <vt:lpstr>Farro</vt:lpstr>
      <vt:lpstr>Calibri</vt:lpstr>
      <vt:lpstr>HGSoeiKakugothicUB</vt:lpstr>
      <vt:lpstr>Germania One</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تحضيري</dc:title>
  <dc:subject>تحضيري</dc:subject>
  <cp:keywords>تحضيري</cp:keywords>
  <dc:description>تحضيري</dc:description>
  <cp:lastModifiedBy>حساب Microsoft</cp:lastModifiedBy>
  <cp:revision>46</cp:revision>
  <dcterms:created xsi:type="dcterms:W3CDTF">2006-08-16T00:00:00Z</dcterms:created>
  <dcterms:modified xsi:type="dcterms:W3CDTF">2025-09-10T10:13:31Z</dcterms:modified>
  <cp:category>تحضيري</cp:category>
  <dc:identifier>DAGrwct_ngk</dc:identifier>
</cp:coreProperties>
</file>