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311" r:id="rId8"/>
    <p:sldId id="312" r:id="rId9"/>
    <p:sldId id="310" r:id="rId10"/>
  </p:sldIdLst>
  <p:sldSz cx="24384000" cy="13716000"/>
  <p:notesSz cx="6858000" cy="9144000"/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11111"/>
    <a:srgbClr val="DAD2A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33" d="100"/>
          <a:sy n="33" d="100"/>
        </p:scale>
        <p:origin x="-480" y="-72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="" xmlns:p14="http://schemas.microsoft.com/office/powerpoint/2010/main" val="29226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ثلث قائم الزاوية 9"/>
          <p:cNvSpPr/>
          <p:nvPr/>
        </p:nvSpPr>
        <p:spPr>
          <a:xfrm>
            <a:off x="-4" y="9328294"/>
            <a:ext cx="2440290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1828800" y="3505203"/>
            <a:ext cx="20726400" cy="3659522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114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1828800" y="7223214"/>
            <a:ext cx="20726400" cy="2399408"/>
          </a:xfrm>
        </p:spPr>
        <p:txBody>
          <a:bodyPr lIns="108855" rIns="108855"/>
          <a:lstStyle>
            <a:lvl1pPr marL="0" marR="152397" indent="0" algn="r">
              <a:buNone/>
              <a:defRPr>
                <a:solidFill>
                  <a:schemeClr val="tx2"/>
                </a:solidFill>
              </a:defRPr>
            </a:lvl1pPr>
            <a:lvl2pPr marL="1088547" indent="0" algn="ctr">
              <a:buNone/>
            </a:lvl2pPr>
            <a:lvl3pPr marL="2177095" indent="0" algn="ctr">
              <a:buNone/>
            </a:lvl3pPr>
            <a:lvl4pPr marL="3265642" indent="0" algn="ctr">
              <a:buNone/>
            </a:lvl4pPr>
            <a:lvl5pPr marL="4354190" indent="0" algn="ctr">
              <a:buNone/>
            </a:lvl5pPr>
            <a:lvl6pPr marL="5442737" indent="0" algn="ctr">
              <a:buNone/>
            </a:lvl6pPr>
            <a:lvl7pPr marL="6531285" indent="0" algn="ctr">
              <a:buNone/>
            </a:lvl7pPr>
            <a:lvl8pPr marL="7619832" indent="0" algn="ctr">
              <a:buNone/>
            </a:lvl8pPr>
            <a:lvl9pPr marL="870838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10039" y="9906000"/>
            <a:ext cx="24394040" cy="3824176"/>
            <a:chOff x="-3765" y="4832896"/>
            <a:chExt cx="9147765" cy="2032192"/>
          </a:xfrm>
        </p:grpSpPr>
        <p:sp>
          <p:nvSpPr>
            <p:cNvPr id="7" name="شكل حر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شكل حر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شكل حر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رابط مستقيم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7" name="عنوان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26336" y="2119424"/>
            <a:ext cx="20726400" cy="3657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114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460568" y="5863424"/>
            <a:ext cx="12192000" cy="2909776"/>
          </a:xfrm>
        </p:spPr>
        <p:txBody>
          <a:bodyPr lIns="217709" rIns="217709" anchor="t"/>
          <a:lstStyle>
            <a:lvl1pPr marL="0" indent="0" algn="l">
              <a:buNone/>
              <a:defRPr sz="5500">
                <a:solidFill>
                  <a:schemeClr val="tx1"/>
                </a:solidFill>
              </a:defRPr>
            </a:lvl1pPr>
            <a:lvl2pPr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7" name="شارة رتبة 6"/>
          <p:cNvSpPr/>
          <p:nvPr/>
        </p:nvSpPr>
        <p:spPr>
          <a:xfrm>
            <a:off x="9697813" y="6010944"/>
            <a:ext cx="487680" cy="4572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شارة رتبة 7"/>
          <p:cNvSpPr/>
          <p:nvPr/>
        </p:nvSpPr>
        <p:spPr>
          <a:xfrm>
            <a:off x="9200704" y="6010944"/>
            <a:ext cx="487680" cy="4572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219200" y="2962657"/>
            <a:ext cx="10769600" cy="9051926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12395200" y="2962657"/>
            <a:ext cx="10769600" cy="9051926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546100"/>
            <a:ext cx="21945600" cy="2286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219200" y="10820400"/>
            <a:ext cx="10773835" cy="1524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435419" anchor="ctr"/>
          <a:lstStyle>
            <a:lvl1pPr marL="0" indent="0">
              <a:buNone/>
              <a:defRPr sz="5700" b="0">
                <a:solidFill>
                  <a:schemeClr val="bg1"/>
                </a:solidFill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2386737" y="10820400"/>
            <a:ext cx="10778067" cy="1524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435419" anchor="ctr"/>
          <a:lstStyle>
            <a:lvl1pPr marL="0" indent="0">
              <a:buNone/>
              <a:defRPr sz="5700" b="0">
                <a:solidFill>
                  <a:schemeClr val="bg1"/>
                </a:solidFill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1219200" y="2888589"/>
            <a:ext cx="10773835" cy="78835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12386735" y="2888589"/>
            <a:ext cx="10778067" cy="7883526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38400" y="9753600"/>
            <a:ext cx="19951403" cy="9144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60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1785600" y="10710204"/>
            <a:ext cx="10598912" cy="1828800"/>
          </a:xfrm>
        </p:spPr>
        <p:txBody>
          <a:bodyPr/>
          <a:lstStyle>
            <a:lvl1pPr marL="0" indent="0" algn="r">
              <a:buNone/>
              <a:defRPr sz="3800"/>
            </a:lvl1pPr>
            <a:lvl2pPr>
              <a:buNone/>
              <a:defRPr sz="2900"/>
            </a:lvl2pPr>
            <a:lvl3pPr>
              <a:buNone/>
              <a:defRPr sz="2400"/>
            </a:lvl3pPr>
            <a:lvl4pPr>
              <a:buNone/>
              <a:defRPr sz="2100"/>
            </a:lvl4pPr>
            <a:lvl5pPr>
              <a:buNone/>
              <a:defRPr sz="21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2438400" y="548640"/>
            <a:ext cx="19946112" cy="9144000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>
          <a:xfrm>
            <a:off x="17938752" y="12815888"/>
            <a:ext cx="5120640" cy="731520"/>
          </a:xfrm>
        </p:spPr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043285" y="10886804"/>
            <a:ext cx="19100800" cy="1296464"/>
          </a:xfrm>
          <a:noFill/>
        </p:spPr>
        <p:txBody>
          <a:bodyPr lIns="217709" tIns="0" rIns="217709" anchor="t"/>
          <a:lstStyle>
            <a:lvl1pPr marL="0" marR="43542" indent="0" algn="r">
              <a:buNone/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09600" y="379936"/>
            <a:ext cx="23164800" cy="87782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76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11680193" y="12815889"/>
            <a:ext cx="6268483" cy="730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9730244"/>
            <a:ext cx="21534485" cy="112534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71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1910497" y="10003987"/>
            <a:ext cx="10138675" cy="28862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شكل حر 8"/>
          <p:cNvSpPr>
            <a:spLocks/>
          </p:cNvSpPr>
          <p:nvPr/>
        </p:nvSpPr>
        <p:spPr bwMode="auto">
          <a:xfrm>
            <a:off x="-142828" y="11570046"/>
            <a:ext cx="10138675" cy="1676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مثلث قائم الزاوية 9"/>
          <p:cNvSpPr>
            <a:spLocks/>
          </p:cNvSpPr>
          <p:nvPr/>
        </p:nvSpPr>
        <p:spPr bwMode="auto">
          <a:xfrm>
            <a:off x="-16112" y="11582506"/>
            <a:ext cx="9072837" cy="2161736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217709" tIns="108855" rIns="217709" bIns="108855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رابط مستقيم 10"/>
          <p:cNvCxnSpPr/>
          <p:nvPr/>
        </p:nvCxnSpPr>
        <p:spPr>
          <a:xfrm>
            <a:off x="-24631" y="11575477"/>
            <a:ext cx="9081357" cy="2168766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شارة رتبة 11"/>
          <p:cNvSpPr/>
          <p:nvPr/>
        </p:nvSpPr>
        <p:spPr>
          <a:xfrm>
            <a:off x="23104299" y="9976880"/>
            <a:ext cx="487680" cy="4572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شارة رتبة 12"/>
          <p:cNvSpPr/>
          <p:nvPr/>
        </p:nvSpPr>
        <p:spPr>
          <a:xfrm>
            <a:off x="22607189" y="9976880"/>
            <a:ext cx="487680" cy="4572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219200" y="2962659"/>
            <a:ext cx="21945600" cy="877214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18250701" y="549281"/>
            <a:ext cx="4739920" cy="11185522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219200" y="549282"/>
            <a:ext cx="16865600" cy="1118552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11/23/2016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شكل حر 12"/>
          <p:cNvSpPr>
            <a:spLocks/>
          </p:cNvSpPr>
          <p:nvPr/>
        </p:nvSpPr>
        <p:spPr bwMode="auto">
          <a:xfrm>
            <a:off x="1910497" y="10003987"/>
            <a:ext cx="10138675" cy="288622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شكل حر 11"/>
          <p:cNvSpPr>
            <a:spLocks/>
          </p:cNvSpPr>
          <p:nvPr/>
        </p:nvSpPr>
        <p:spPr bwMode="auto">
          <a:xfrm>
            <a:off x="-142828" y="11570046"/>
            <a:ext cx="10138675" cy="1676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مثلث قائم الزاوية 13"/>
          <p:cNvSpPr>
            <a:spLocks/>
          </p:cNvSpPr>
          <p:nvPr/>
        </p:nvSpPr>
        <p:spPr bwMode="auto">
          <a:xfrm>
            <a:off x="-16112" y="11582506"/>
            <a:ext cx="9072837" cy="2161736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217709" tIns="108855" rIns="217709" bIns="108855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رابط مستقيم 14"/>
          <p:cNvCxnSpPr/>
          <p:nvPr/>
        </p:nvCxnSpPr>
        <p:spPr>
          <a:xfrm>
            <a:off x="-24631" y="11575477"/>
            <a:ext cx="9081357" cy="2168766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217709" tIns="108855" rIns="217709" bIns="108855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1219200" y="2962657"/>
            <a:ext cx="21945600" cy="9051926"/>
          </a:xfrm>
          <a:prstGeom prst="rect">
            <a:avLst/>
          </a:prstGeom>
        </p:spPr>
        <p:txBody>
          <a:bodyPr vert="horz" lIns="217709" tIns="108855" rIns="217709" bIns="108855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17938752" y="12815888"/>
            <a:ext cx="5120640" cy="731520"/>
          </a:xfrm>
          <a:prstGeom prst="rect">
            <a:avLst/>
          </a:prstGeom>
        </p:spPr>
        <p:txBody>
          <a:bodyPr vert="horz" lIns="217709" tIns="108855" rIns="217709" bIns="108855" anchor="b"/>
          <a:lstStyle>
            <a:lvl1pPr algn="l" eaLnBrk="1" latinLnBrk="0" hangingPunct="1">
              <a:defRPr kumimoji="0" sz="24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11/23/2016</a:t>
            </a:fld>
            <a:endParaRPr lang="en-US" sz="29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11680193" y="12815889"/>
            <a:ext cx="6268483" cy="730250"/>
          </a:xfrm>
          <a:prstGeom prst="rect">
            <a:avLst/>
          </a:prstGeom>
        </p:spPr>
        <p:txBody>
          <a:bodyPr vert="horz" lIns="217709" tIns="108855" rIns="217709" bIns="108855" anchor="b"/>
          <a:lstStyle>
            <a:lvl1pPr algn="r" eaLnBrk="1" latinLnBrk="0" hangingPunct="1">
              <a:defRPr kumimoji="0" sz="2400">
                <a:solidFill>
                  <a:schemeClr val="tx1"/>
                </a:solidFill>
              </a:defRPr>
            </a:lvl1pPr>
            <a:extLst/>
          </a:lstStyle>
          <a:p>
            <a:endParaRPr kumimoji="0" lang="en-US" sz="29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23059392" y="12815889"/>
            <a:ext cx="975360" cy="730250"/>
          </a:xfrm>
          <a:prstGeom prst="rect">
            <a:avLst/>
          </a:prstGeom>
        </p:spPr>
        <p:txBody>
          <a:bodyPr vert="horz" lIns="217709" tIns="108855" rIns="217709" bIns="108855" anchor="b"/>
          <a:lstStyle>
            <a:lvl1pPr algn="r" eaLnBrk="1" latinLnBrk="0" hangingPunct="1">
              <a:defRPr kumimoji="0" sz="2400" b="0">
                <a:solidFill>
                  <a:schemeClr val="tx1"/>
                </a:solidFill>
              </a:defRPr>
            </a:lvl1pPr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l" rtl="1" eaLnBrk="1" latinLnBrk="0" hangingPunct="1">
        <a:spcBef>
          <a:spcPct val="0"/>
        </a:spcBef>
        <a:buNone/>
        <a:defRPr kumimoji="0" sz="98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870838" indent="-609587" algn="r" rtl="1" eaLnBrk="1" latinLnBrk="0" hangingPunct="1">
        <a:spcBef>
          <a:spcPts val="952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0425" indent="-544274" algn="r" rtl="1" eaLnBrk="1" latinLnBrk="0" hangingPunct="1">
        <a:spcBef>
          <a:spcPts val="771"/>
        </a:spcBef>
        <a:buClr>
          <a:schemeClr val="accent1"/>
        </a:buClr>
        <a:buFont typeface="Verdana"/>
        <a:buChar char="◦"/>
        <a:defRPr kumimoji="0" sz="5500" kern="1200">
          <a:solidFill>
            <a:schemeClr val="tx1"/>
          </a:solidFill>
          <a:latin typeface="+mn-lt"/>
          <a:ea typeface="+mn-ea"/>
          <a:cs typeface="+mn-cs"/>
        </a:defRPr>
      </a:lvl2pPr>
      <a:lvl3pPr marL="2046469" indent="-544274" algn="r" rtl="1" eaLnBrk="1" latinLnBrk="0" hangingPunct="1">
        <a:spcBef>
          <a:spcPts val="833"/>
        </a:spcBef>
        <a:buClr>
          <a:schemeClr val="accent2"/>
        </a:buClr>
        <a:buSzPct val="100000"/>
        <a:buFont typeface="Wingdings 2"/>
        <a:buChar char=""/>
        <a:defRPr kumimoji="0"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2721369" indent="-544274" algn="r" rtl="1" eaLnBrk="1" latinLnBrk="0" hangingPunct="1">
        <a:spcBef>
          <a:spcPts val="833"/>
        </a:spcBef>
        <a:buClr>
          <a:schemeClr val="accent2"/>
        </a:buClr>
        <a:buFont typeface="Wingdings 2"/>
        <a:buChar char=""/>
        <a:defRPr kumimoji="0" sz="45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42" indent="-544274" algn="r" rtl="1" eaLnBrk="1" latinLnBrk="0" hangingPunct="1">
        <a:spcBef>
          <a:spcPts val="833"/>
        </a:spcBef>
        <a:buClr>
          <a:schemeClr val="accent2"/>
        </a:buClr>
        <a:buFont typeface="Wingdings 2"/>
        <a:buChar char="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916" indent="-544274" algn="r" rtl="1" eaLnBrk="1" latinLnBrk="0" hangingPunct="1">
        <a:spcBef>
          <a:spcPts val="833"/>
        </a:spcBef>
        <a:buClr>
          <a:schemeClr val="accent3"/>
        </a:buClr>
        <a:buFont typeface="Wingdings 2"/>
        <a:buChar char="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190" indent="-544274" algn="r" rtl="1" eaLnBrk="1" latinLnBrk="0" hangingPunct="1">
        <a:spcBef>
          <a:spcPts val="833"/>
        </a:spcBef>
        <a:buClr>
          <a:schemeClr val="accent3"/>
        </a:buClr>
        <a:buFont typeface="Wingdings 2"/>
        <a:buChar char=""/>
        <a:defRPr kumimoji="0" sz="38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464" indent="-544274" algn="r" rtl="1" eaLnBrk="1" latinLnBrk="0" hangingPunct="1">
        <a:spcBef>
          <a:spcPts val="833"/>
        </a:spcBef>
        <a:buClr>
          <a:schemeClr val="accent3"/>
        </a:buClr>
        <a:buFont typeface="Wingdings 2"/>
        <a:buChar char=""/>
        <a:defRPr kumimoji="0" sz="3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2737" indent="-544274" algn="r" rtl="1" eaLnBrk="1" latinLnBrk="0" hangingPunct="1">
        <a:spcBef>
          <a:spcPts val="833"/>
        </a:spcBef>
        <a:buClr>
          <a:schemeClr val="accent3"/>
        </a:buClr>
        <a:buFont typeface="Wingdings 2"/>
        <a:buChar char=""/>
        <a:defRPr kumimoji="0" sz="3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088547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95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26564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35419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442737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531285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761983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870838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hyperlink" Target="http://www.google.com.sa/url?url=http://akhawat.islamway.net/forum/index.php?showtopic=345260&amp;rct=j&amp;frm=1&amp;q=&amp;esrc=s&amp;sa=U&amp;ved=0ahUKEwiprfPDoO7PAhWBORoKHWIDAicQwW4IFTAA&amp;usg=AFQjCNGmrjBwGqnlPHVZA3DPIZg5uW1dA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7659829" y="2530315"/>
            <a:ext cx="10655318" cy="779701"/>
          </a:xfrm>
          <a:prstGeom prst="rect">
            <a:avLst/>
          </a:prstGeom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vi-VN" sz="4400" b="1" dirty="0" smtClean="0">
                <a:solidFill>
                  <a:srgbClr val="C00000"/>
                </a:solidFill>
              </a:rPr>
              <a:t>مهارة إعداد </a:t>
            </a:r>
            <a:r>
              <a:rPr lang="ar-SA" sz="4400" b="1" dirty="0" err="1" smtClean="0">
                <a:solidFill>
                  <a:srgbClr val="C00000"/>
                </a:solidFill>
              </a:rPr>
              <a:t>الا</a:t>
            </a:r>
            <a:r>
              <a:rPr lang="vi-VN" sz="4400" b="1" dirty="0" smtClean="0">
                <a:solidFill>
                  <a:srgbClr val="C00000"/>
                </a:solidFill>
              </a:rPr>
              <a:t>طار </a:t>
            </a:r>
            <a:r>
              <a:rPr lang="vi-VN" sz="4400" b="1" dirty="0" smtClean="0">
                <a:solidFill>
                  <a:srgbClr val="C00000"/>
                </a:solidFill>
              </a:rPr>
              <a:t>النظري والدراسات السابقة</a:t>
            </a:r>
            <a:r>
              <a:rPr lang="vi-VN" sz="4400" dirty="0" smtClean="0"/>
              <a:t> </a:t>
            </a:r>
            <a:endParaRPr sz="19900" b="1">
              <a:solidFill>
                <a:srgbClr val="0070C0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7847012" y="3971925"/>
            <a:ext cx="10468135" cy="1"/>
          </a:xfrm>
          <a:prstGeom prst="line">
            <a:avLst/>
          </a:prstGeom>
          <a:ln>
            <a:solidFill>
              <a:srgbClr val="002060"/>
            </a:solidFill>
            <a:headEnd type="triangle" len="sm"/>
            <a:tailEnd type="triangle" len="sm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63500" dist="12700" rotWithShape="0">
              <a:srgbClr val="000000">
                <a:alpha val="50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6" name="Shape 16"/>
          <p:cNvSpPr/>
          <p:nvPr/>
        </p:nvSpPr>
        <p:spPr>
          <a:xfrm>
            <a:off x="8719450" y="5035819"/>
            <a:ext cx="9595697" cy="1107996"/>
          </a:xfrm>
          <a:prstGeom prst="rect">
            <a:avLst/>
          </a:prstGeom>
          <a:ln w="12700">
            <a:miter lim="400000"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656565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7200" b="1" dirty="0" smtClean="0">
                <a:solidFill>
                  <a:srgbClr val="002060"/>
                </a:solidFill>
              </a:rPr>
              <a:t>تمهيد</a:t>
            </a:r>
            <a:endParaRPr sz="7200" b="1" dirty="0">
              <a:solidFill>
                <a:srgbClr val="002060"/>
              </a:solidFill>
            </a:endParaRPr>
          </a:p>
        </p:txBody>
      </p:sp>
      <p:sp>
        <p:nvSpPr>
          <p:cNvPr id="7" name="شمس 6"/>
          <p:cNvSpPr/>
          <p:nvPr/>
        </p:nvSpPr>
        <p:spPr>
          <a:xfrm>
            <a:off x="18876191" y="2530315"/>
            <a:ext cx="1448117" cy="1788212"/>
          </a:xfrm>
          <a:prstGeom prst="sun">
            <a:avLst/>
          </a:prstGeom>
          <a:ln w="12700" cap="flat">
            <a:solidFill>
              <a:srgbClr val="002060"/>
            </a:solidFill>
            <a:miter lim="400000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6894924" y="6877645"/>
            <a:ext cx="14821686" cy="923330"/>
          </a:xfrm>
          <a:prstGeom prst="rect">
            <a:avLst/>
          </a:prstGeom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5400" dirty="0" smtClean="0">
                <a:solidFill>
                  <a:srgbClr val="002060"/>
                </a:solidFill>
              </a:rPr>
              <a:t>هل للدراسات السابقة دور فعال في مساعدة الباحث في إعداد بحثه ؟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>
            <a:normAutofit fontScale="85000" lnSpcReduction="2000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2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10635741" y="3279576"/>
            <a:ext cx="6937884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 smtClean="0"/>
              <a:t>مهارة </a:t>
            </a:r>
            <a:r>
              <a:rPr lang="ar-SA" sz="3600" b="1" dirty="0" smtClean="0"/>
              <a:t>إعداد الإطار النظري للبحث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22" name="Shape 22"/>
          <p:cNvSpPr/>
          <p:nvPr/>
        </p:nvSpPr>
        <p:spPr>
          <a:xfrm>
            <a:off x="10635741" y="4286249"/>
            <a:ext cx="7693711" cy="1"/>
          </a:xfrm>
          <a:prstGeom prst="line">
            <a:avLst/>
          </a:prstGeom>
          <a:ln>
            <a:headEnd type="triangle" len="sm"/>
            <a:tailEnd type="triangle" len="sm"/>
          </a:ln>
          <a:effectLst>
            <a:outerShdw blurRad="57150" dist="38100" dir="5400000" algn="ctr" rotWithShape="0">
              <a:schemeClr val="accent1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7" name="شمس 6"/>
          <p:cNvSpPr/>
          <p:nvPr/>
        </p:nvSpPr>
        <p:spPr>
          <a:xfrm>
            <a:off x="18973800" y="3645574"/>
            <a:ext cx="2257425" cy="1281351"/>
          </a:xfrm>
          <a:prstGeom prst="sun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hape 20"/>
          <p:cNvSpPr/>
          <p:nvPr/>
        </p:nvSpPr>
        <p:spPr>
          <a:xfrm>
            <a:off x="3914774" y="6115050"/>
            <a:ext cx="16373475" cy="1231106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002060"/>
                </a:solidFill>
              </a:rPr>
              <a:t>تعد هذه المرحلة من المراحل الأساسية في البحث العلمي حيث يقوم الباحث بالمراجعة النظرية لمن سبقوه فيما يتعلق بموضوع البحث .</a:t>
            </a:r>
            <a:endParaRPr sz="4000" b="1">
              <a:solidFill>
                <a:srgbClr val="FF0000"/>
              </a:solidFill>
            </a:endParaRPr>
          </a:p>
        </p:txBody>
      </p:sp>
      <p:sp>
        <p:nvSpPr>
          <p:cNvPr id="9" name="Shape 20"/>
          <p:cNvSpPr/>
          <p:nvPr/>
        </p:nvSpPr>
        <p:spPr>
          <a:xfrm>
            <a:off x="3914774" y="8360682"/>
            <a:ext cx="16373475" cy="27751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  <a:effectLst>
            <a:glow rad="63500">
              <a:schemeClr val="accent1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002060"/>
                </a:solidFill>
              </a:rPr>
              <a:t>مفهوم الإطار النظري :-</a:t>
            </a:r>
          </a:p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 smtClean="0">
                <a:solidFill>
                  <a:srgbClr val="002060"/>
                </a:solidFill>
              </a:rPr>
              <a:t>هو الخلفية النظرية والعلمية للبحث والذي يحوي مجموعة من البيانات والمعلومات يجمعها الباحث عن موضوع البحث من خلال المصادر المختلفة التي تحدثت عن موضوع البحث .</a:t>
            </a:r>
            <a:endParaRPr lang="ar-SA" sz="6600" b="1" dirty="0" smtClean="0">
              <a:solidFill>
                <a:srgbClr val="002060"/>
              </a:solidFill>
            </a:endParaRPr>
          </a:p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002060"/>
                </a:solidFill>
              </a:rPr>
              <a:t> </a:t>
            </a:r>
            <a:endParaRPr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>
            <a:normAutofit fontScale="85000" lnSpcReduction="2000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3000573" y="2854854"/>
            <a:ext cx="10886878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 smtClean="0"/>
              <a:t>سؤال  / ما الفائدة من وضع إطار نظري للبحث ؟</a:t>
            </a:r>
            <a:endParaRPr sz="13800" b="1">
              <a:solidFill>
                <a:srgbClr val="002060"/>
              </a:solidFill>
            </a:endParaRPr>
          </a:p>
        </p:txBody>
      </p:sp>
      <p:sp>
        <p:nvSpPr>
          <p:cNvPr id="28" name="Shape 28"/>
          <p:cNvSpPr/>
          <p:nvPr/>
        </p:nvSpPr>
        <p:spPr>
          <a:xfrm>
            <a:off x="2737071" y="29288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>
            <a:off x="1837889" y="29735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53585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31" name="Shape 31"/>
          <p:cNvSpPr/>
          <p:nvPr/>
        </p:nvSpPr>
        <p:spPr>
          <a:xfrm>
            <a:off x="747340" y="1128846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1"/>
          </a:solidFill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 32"/>
          <p:cNvSpPr/>
          <p:nvPr/>
        </p:nvSpPr>
        <p:spPr>
          <a:xfrm>
            <a:off x="1007700" y="11508770"/>
            <a:ext cx="695702" cy="759822"/>
          </a:xfrm>
          <a:prstGeom prst="rect">
            <a:avLst/>
          </a:prstGeom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</a:t>
            </a:r>
          </a:p>
        </p:txBody>
      </p:sp>
      <p:sp>
        <p:nvSpPr>
          <p:cNvPr id="33" name="Shape 33"/>
          <p:cNvSpPr/>
          <p:nvPr/>
        </p:nvSpPr>
        <p:spPr>
          <a:xfrm>
            <a:off x="2322140" y="1128846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2"/>
          </a:solidFill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2588913" y="11508770"/>
            <a:ext cx="682878" cy="759822"/>
          </a:xfrm>
          <a:prstGeom prst="rect">
            <a:avLst/>
          </a:prstGeom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</a:t>
            </a:r>
          </a:p>
        </p:txBody>
      </p:sp>
      <p:sp>
        <p:nvSpPr>
          <p:cNvPr id="35" name="Shape 35"/>
          <p:cNvSpPr/>
          <p:nvPr/>
        </p:nvSpPr>
        <p:spPr>
          <a:xfrm>
            <a:off x="3898900" y="1128846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3"/>
          </a:solidFill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159260" y="11508770"/>
            <a:ext cx="695702" cy="759822"/>
          </a:xfrm>
          <a:prstGeom prst="rect">
            <a:avLst/>
          </a:prstGeom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</a:t>
            </a:r>
          </a:p>
        </p:txBody>
      </p:sp>
      <p:sp>
        <p:nvSpPr>
          <p:cNvPr id="37" name="Shape 37"/>
          <p:cNvSpPr/>
          <p:nvPr/>
        </p:nvSpPr>
        <p:spPr>
          <a:xfrm>
            <a:off x="5475659" y="1128846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4"/>
          </a:solidFill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 38"/>
          <p:cNvSpPr/>
          <p:nvPr/>
        </p:nvSpPr>
        <p:spPr>
          <a:xfrm>
            <a:off x="5791895" y="11508770"/>
            <a:ext cx="583951" cy="759822"/>
          </a:xfrm>
          <a:prstGeom prst="rect">
            <a:avLst/>
          </a:prstGeom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</a:t>
            </a:r>
          </a:p>
        </p:txBody>
      </p:sp>
      <p:sp>
        <p:nvSpPr>
          <p:cNvPr id="39" name="Shape 39"/>
          <p:cNvSpPr/>
          <p:nvPr/>
        </p:nvSpPr>
        <p:spPr>
          <a:xfrm>
            <a:off x="7058732" y="11288462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 40"/>
          <p:cNvSpPr/>
          <p:nvPr/>
        </p:nvSpPr>
        <p:spPr>
          <a:xfrm>
            <a:off x="7331916" y="11508770"/>
            <a:ext cx="670054" cy="759822"/>
          </a:xfrm>
          <a:prstGeom prst="rect">
            <a:avLst/>
          </a:prstGeom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</a:t>
            </a:r>
          </a:p>
        </p:txBody>
      </p:sp>
      <p:sp>
        <p:nvSpPr>
          <p:cNvPr id="41" name="Shape 41"/>
          <p:cNvSpPr/>
          <p:nvPr/>
        </p:nvSpPr>
        <p:spPr>
          <a:xfrm>
            <a:off x="8642750" y="11288462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6"/>
          </a:solidFill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8896698" y="11508770"/>
            <a:ext cx="708526" cy="759822"/>
          </a:xfrm>
          <a:prstGeom prst="rect">
            <a:avLst/>
          </a:prstGeom>
          <a:ln w="12700">
            <a:miter lim="400000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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5466603" y="2861379"/>
            <a:ext cx="6483256" cy="10433242"/>
            <a:chOff x="0" y="0"/>
            <a:chExt cx="6483255" cy="10433240"/>
          </a:xfrm>
        </p:grpSpPr>
        <p:pic>
          <p:nvPicPr>
            <p:cNvPr id="43" name="mockup_0014_iPad_FRONT_black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483255" cy="104332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" name="vision-2560x1440.jpg"/>
            <p:cNvPicPr/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23" y="814183"/>
              <a:ext cx="5595243" cy="76128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9" name="Shape 49"/>
          <p:cNvSpPr/>
          <p:nvPr/>
        </p:nvSpPr>
        <p:spPr>
          <a:xfrm>
            <a:off x="1714049" y="4086904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  <a:effectLst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pic>
        <p:nvPicPr>
          <p:cNvPr id="66562" name="Picture 2" descr="نتيجة بحث الصور عن القراءة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916425" y="3733966"/>
            <a:ext cx="5595245" cy="755449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50" name="Shape 26"/>
          <p:cNvSpPr/>
          <p:nvPr/>
        </p:nvSpPr>
        <p:spPr>
          <a:xfrm>
            <a:off x="2322140" y="4572920"/>
            <a:ext cx="10886878" cy="5519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buFont typeface="Arial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002060"/>
                </a:solidFill>
              </a:rPr>
              <a:t>الإطار النظري هو أحد أهم الجزئيات التي تساعد الباحث في فهم موضوع أو مجال الدراسة .</a:t>
            </a:r>
          </a:p>
          <a:p>
            <a:pPr lvl="0" algn="ctr">
              <a:lnSpc>
                <a:spcPct val="100000"/>
              </a:lnSpc>
              <a:buFont typeface="Arial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002060"/>
                </a:solidFill>
              </a:rPr>
              <a:t>يتعرف الباحث من خلالها على أهمية ومعنى المشكلة</a:t>
            </a:r>
          </a:p>
          <a:p>
            <a:pPr lvl="0" algn="ctr">
              <a:lnSpc>
                <a:spcPct val="100000"/>
              </a:lnSpc>
              <a:buFont typeface="Arial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ar-SA" sz="3600" b="1" dirty="0" smtClean="0">
                <a:solidFill>
                  <a:srgbClr val="002060"/>
                </a:solidFill>
              </a:rPr>
              <a:t>تزود القارئ بالإضافات المعفية حول موضوع معين</a:t>
            </a:r>
          </a:p>
          <a:p>
            <a:pPr lvl="0" algn="ctr">
              <a:lnSpc>
                <a:spcPct val="100000"/>
              </a:lnSpc>
              <a:buFont typeface="Arial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002060"/>
                </a:solidFill>
              </a:rPr>
              <a:t>تساعده في معرفة مختلف الآراء حول بعض المواضيع المتعلقة ببحثه .</a:t>
            </a:r>
          </a:p>
          <a:p>
            <a:pPr lvl="0" algn="ctr">
              <a:lnSpc>
                <a:spcPct val="100000"/>
              </a:lnSpc>
              <a:buFont typeface="Arial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ar-SA" sz="3600" b="1" dirty="0" smtClean="0">
                <a:solidFill>
                  <a:srgbClr val="002060"/>
                </a:solidFill>
              </a:rPr>
              <a:t>يربط نتائج البحث بالمعارف السابقة </a:t>
            </a:r>
            <a:r>
              <a:rPr lang="ar-SA" sz="6600" b="1" dirty="0" smtClean="0">
                <a:solidFill>
                  <a:srgbClr val="002060"/>
                </a:solidFill>
              </a:rPr>
              <a:t> </a:t>
            </a:r>
            <a:r>
              <a:rPr lang="ar-SA" sz="4000" b="1" dirty="0" smtClean="0">
                <a:solidFill>
                  <a:srgbClr val="002060"/>
                </a:solidFill>
              </a:rPr>
              <a:t>	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>
            <a:normAutofit fontScale="85000" lnSpcReduction="2000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56" name="Shape 56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2"/>
                </a:solidFill>
              </a:rPr>
              <a:t></a:t>
            </a:r>
          </a:p>
        </p:txBody>
      </p:sp>
      <p:sp>
        <p:nvSpPr>
          <p:cNvPr id="57" name="Shape 57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000572" y="1864254"/>
            <a:ext cx="19053053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800" dirty="0" smtClean="0">
                <a:solidFill>
                  <a:srgbClr val="00B050"/>
                </a:solidFill>
              </a:rPr>
              <a:t>ماذا يعرض الباحث في </a:t>
            </a:r>
            <a:r>
              <a:rPr lang="ar-SA" sz="4800" smtClean="0">
                <a:solidFill>
                  <a:srgbClr val="00B050"/>
                </a:solidFill>
              </a:rPr>
              <a:t>الإطار النظري ؟</a:t>
            </a:r>
            <a:endParaRPr sz="4800">
              <a:solidFill>
                <a:srgbClr val="00B050"/>
              </a:solidFill>
            </a:endParaRPr>
          </a:p>
        </p:txBody>
      </p:sp>
      <p:sp>
        <p:nvSpPr>
          <p:cNvPr id="60" name="Shape 60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accent1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69" name="Shape 69"/>
          <p:cNvSpPr/>
          <p:nvPr/>
        </p:nvSpPr>
        <p:spPr>
          <a:xfrm>
            <a:off x="3178812" y="6044565"/>
            <a:ext cx="16346870" cy="2898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0087B1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 algn="ctr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lang="ar-SA" sz="3200" b="1" dirty="0" smtClean="0">
                <a:solidFill>
                  <a:schemeClr val="accent2"/>
                </a:solidFill>
              </a:rPr>
              <a:t> </a:t>
            </a:r>
            <a:r>
              <a:rPr lang="ar-SA" sz="4000" b="1" dirty="0" smtClean="0">
                <a:solidFill>
                  <a:schemeClr val="accent2"/>
                </a:solidFill>
              </a:rPr>
              <a:t>1- </a:t>
            </a:r>
            <a:r>
              <a:rPr lang="ar-SA" sz="4000" b="1" dirty="0" smtClean="0">
                <a:solidFill>
                  <a:schemeClr val="accent1"/>
                </a:solidFill>
              </a:rPr>
              <a:t>مادة علمية نظرية متعلقة بموضوع البحث بصورة مباشرة يركز فيها على التالي </a:t>
            </a:r>
            <a:r>
              <a:rPr lang="ar-SA" sz="4000" b="1" dirty="0" smtClean="0">
                <a:solidFill>
                  <a:schemeClr val="accent2"/>
                </a:solidFill>
              </a:rPr>
              <a:t>/</a:t>
            </a:r>
            <a:endParaRPr lang="ar-SA" sz="3200" b="1" dirty="0" smtClean="0">
              <a:solidFill>
                <a:schemeClr val="accent2"/>
              </a:solidFill>
            </a:endParaRPr>
          </a:p>
          <a:p>
            <a:pPr lvl="0" algn="ctr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lang="ar-SA" sz="4000" dirty="0" smtClean="0">
                <a:solidFill>
                  <a:schemeClr val="accent2"/>
                </a:solidFill>
              </a:rPr>
              <a:t>متغيرات البحث المطروحة ويتناولها من حيث التالي / التعريفات , العوامل المؤثرة فيها , النظريات المفسرة لها إن وجدت .</a:t>
            </a:r>
          </a:p>
          <a:p>
            <a:pPr lvl="0" algn="ctr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C00000"/>
                </a:solidFill>
              </a:rPr>
              <a:t>2- </a:t>
            </a:r>
            <a:r>
              <a:rPr lang="ar-SA" sz="4000" b="1" dirty="0" smtClean="0">
                <a:solidFill>
                  <a:schemeClr val="accent1"/>
                </a:solidFill>
              </a:rPr>
              <a:t>خلاصة يكتبها الباحث في نهاية الإطار النظري .</a:t>
            </a:r>
            <a:endParaRPr sz="4000" b="1">
              <a:solidFill>
                <a:schemeClr val="accent1"/>
              </a:solidFill>
            </a:endParaRPr>
          </a:p>
        </p:txBody>
      </p:sp>
      <p:sp>
        <p:nvSpPr>
          <p:cNvPr id="72" name="Shape 72"/>
          <p:cNvSpPr/>
          <p:nvPr/>
        </p:nvSpPr>
        <p:spPr>
          <a:xfrm>
            <a:off x="18931758" y="5841602"/>
            <a:ext cx="1187848" cy="1187848"/>
          </a:xfrm>
          <a:prstGeom prst="roundRect">
            <a:avLst>
              <a:gd name="adj" fmla="val 50000"/>
            </a:avLst>
          </a:prstGeom>
          <a:ln/>
          <a:effectLst>
            <a:glow rad="228600">
              <a:schemeClr val="accent1">
                <a:satMod val="175000"/>
                <a:alpha val="40000"/>
              </a:schemeClr>
            </a:glow>
            <a:outerShdw blurRad="57150" dist="38100" dir="5400000" algn="ctr" rotWithShape="0">
              <a:schemeClr val="accent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5543551" y="4393320"/>
            <a:ext cx="15698568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3ABE9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lvl="0" algn="ctr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lang="ar-SA" sz="4400" b="1" dirty="0" smtClean="0">
                <a:solidFill>
                  <a:schemeClr val="accent1">
                    <a:lumMod val="75000"/>
                  </a:schemeClr>
                </a:solidFill>
              </a:rPr>
              <a:t>يستعرض الباحث في الإطار النظري بعد جمع المعلومات التالي :- </a:t>
            </a:r>
            <a:endParaRPr sz="4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3" name="Shape 83"/>
          <p:cNvSpPr/>
          <p:nvPr/>
        </p:nvSpPr>
        <p:spPr>
          <a:xfrm>
            <a:off x="9271000" y="8820755"/>
            <a:ext cx="903389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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60" grpId="0" animBg="1"/>
      <p:bldP spid="69" grpId="0" animBg="1"/>
      <p:bldP spid="72" grpId="0" animBg="1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>
            <a:normAutofit fontScale="85000" lnSpcReduction="2000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94" name="Shape 94"/>
          <p:cNvSpPr/>
          <p:nvPr/>
        </p:nvSpPr>
        <p:spPr>
          <a:xfrm>
            <a:off x="3000572" y="1864254"/>
            <a:ext cx="19053053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111111"/>
                </a:solidFill>
              </a:rPr>
              <a:t>مثال تطبيقي </a:t>
            </a:r>
            <a:endParaRPr sz="4000" b="1">
              <a:solidFill>
                <a:srgbClr val="111111"/>
              </a:solidFill>
            </a:endParaRPr>
          </a:p>
        </p:txBody>
      </p:sp>
      <p:sp>
        <p:nvSpPr>
          <p:cNvPr id="96" name="Shape 96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Shape 114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FB873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3"/>
                </a:solidFill>
              </a:rPr>
              <a:t></a:t>
            </a:r>
          </a:p>
        </p:txBody>
      </p:sp>
      <p:sp>
        <p:nvSpPr>
          <p:cNvPr id="13" name="Shape 94"/>
          <p:cNvSpPr/>
          <p:nvPr/>
        </p:nvSpPr>
        <p:spPr>
          <a:xfrm>
            <a:off x="3152972" y="4076699"/>
            <a:ext cx="19053053" cy="5180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111111"/>
                </a:solidFill>
              </a:rPr>
              <a:t>بحث يتناول ( </a:t>
            </a:r>
            <a:r>
              <a:rPr lang="ar-SA" sz="4000" b="1" dirty="0" smtClean="0">
                <a:solidFill>
                  <a:schemeClr val="accent1"/>
                </a:solidFill>
              </a:rPr>
              <a:t>المناخ المدرسي وعلاقته بالسلوك العدواني لدى طلاب المرحلة الثانوية </a:t>
            </a:r>
            <a:r>
              <a:rPr lang="ar-SA" sz="4000" b="1" dirty="0" smtClean="0">
                <a:solidFill>
                  <a:srgbClr val="111111"/>
                </a:solidFill>
              </a:rPr>
              <a:t>)</a:t>
            </a: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FF0000"/>
                </a:solidFill>
              </a:rPr>
              <a:t>يتناول في الإطار النظري لهذا البحث التالي :-</a:t>
            </a: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FF0000"/>
                </a:solidFill>
              </a:rPr>
              <a:t>أولاً /</a:t>
            </a:r>
            <a:r>
              <a:rPr lang="ar-SA" sz="4000" b="1" dirty="0" smtClean="0">
                <a:solidFill>
                  <a:srgbClr val="111111"/>
                </a:solidFill>
              </a:rPr>
              <a:t> متغير المناخ المدرسي – ويتناول فيه : مفهوم المناخ المدرسي – نماذج المناخ المدرسي – عوامل تحسين المناخ المدرسي – العلاقات الإنسانية – دور كلاً من المدير والمعلم والطالب في العلاقات الإنسانية .</a:t>
            </a: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rgbClr val="FF0000"/>
                </a:solidFill>
              </a:rPr>
              <a:t>ثانياً / </a:t>
            </a:r>
            <a:r>
              <a:rPr lang="ar-SA" sz="4000" b="1" dirty="0" smtClean="0">
                <a:solidFill>
                  <a:srgbClr val="111111"/>
                </a:solidFill>
              </a:rPr>
              <a:t>متغير السلوك العدواني يتناول فيه : مفهوم السلوك العدواني – مظاهر السلوك العدواني – أسباب السلوك العدواني – موقف الإسلام من السلوك العدواني .</a:t>
            </a: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4000" b="1">
              <a:solidFill>
                <a:srgbClr val="11111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113" grpId="0" animBg="1"/>
      <p:bldP spid="1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>
            <a:normAutofit fontScale="85000" lnSpcReduction="2000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6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3000572" y="1864254"/>
            <a:ext cx="19053053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نشاط </a:t>
            </a:r>
            <a:endParaRPr sz="4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9" name="Shape 119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33" name="شمس 32"/>
          <p:cNvSpPr/>
          <p:nvPr/>
        </p:nvSpPr>
        <p:spPr>
          <a:xfrm>
            <a:off x="11087100" y="3914775"/>
            <a:ext cx="2343150" cy="2600325"/>
          </a:xfrm>
          <a:prstGeom prst="sun">
            <a:avLst/>
          </a:prstGeom>
          <a:solidFill>
            <a:schemeClr val="bg2"/>
          </a:solidFill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Shape 117"/>
          <p:cNvSpPr/>
          <p:nvPr/>
        </p:nvSpPr>
        <p:spPr>
          <a:xfrm>
            <a:off x="3000572" y="7005969"/>
            <a:ext cx="19053053" cy="1449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تخيل أنك تجري بحثاً يتناول </a:t>
            </a:r>
            <a:r>
              <a:rPr lang="ar-SA" sz="4000" b="1" dirty="0" smtClean="0">
                <a:solidFill>
                  <a:srgbClr val="C00000"/>
                </a:solidFill>
              </a:rPr>
              <a:t>أثر وسائل التواصل الاجتماعي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على العلاقات الأسرية .</a:t>
            </a: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بالتعاون مع أفراد مجموعتك ضع تصور لمحتويات الإطار النظري الذي سوف يكون مناسباً لهذا البحث ’</a:t>
            </a:r>
            <a:endParaRPr sz="4000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9" grpId="0" animBg="1"/>
      <p:bldP spid="145" grpId="0" animBg="1"/>
      <p:bldP spid="146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6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3" name="Shape 119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4" name="Shape 117"/>
          <p:cNvSpPr/>
          <p:nvPr/>
        </p:nvSpPr>
        <p:spPr>
          <a:xfrm>
            <a:off x="3000572" y="1864254"/>
            <a:ext cx="19053053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الشروط الواجب تحقيقها في الإطار النظري للبحث</a:t>
            </a:r>
            <a:endParaRPr sz="4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سداسي 4"/>
          <p:cNvSpPr/>
          <p:nvPr/>
        </p:nvSpPr>
        <p:spPr>
          <a:xfrm>
            <a:off x="10915651" y="3681410"/>
            <a:ext cx="2857500" cy="254317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توثيق المعلومات</a:t>
            </a:r>
            <a:endParaRPr lang="ar-SA" sz="4000" dirty="0"/>
          </a:p>
        </p:txBody>
      </p:sp>
      <p:sp>
        <p:nvSpPr>
          <p:cNvPr id="10" name="سداسي 9"/>
          <p:cNvSpPr/>
          <p:nvPr/>
        </p:nvSpPr>
        <p:spPr>
          <a:xfrm>
            <a:off x="10915651" y="6224586"/>
            <a:ext cx="2857500" cy="2543175"/>
          </a:xfrm>
          <a:prstGeom prst="hex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الشروط الواجب توافرها في الإطار النظري</a:t>
            </a:r>
            <a:endParaRPr lang="ar-SA" sz="2800" b="1" dirty="0"/>
          </a:p>
        </p:txBody>
      </p:sp>
      <p:sp>
        <p:nvSpPr>
          <p:cNvPr id="11" name="سداسي 10"/>
          <p:cNvSpPr/>
          <p:nvPr/>
        </p:nvSpPr>
        <p:spPr>
          <a:xfrm>
            <a:off x="13201651" y="4952998"/>
            <a:ext cx="2857500" cy="254317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مناسب لمشكلة البحث</a:t>
            </a:r>
            <a:endParaRPr lang="ar-SA" dirty="0"/>
          </a:p>
        </p:txBody>
      </p:sp>
      <p:sp>
        <p:nvSpPr>
          <p:cNvPr id="12" name="سداسي 11"/>
          <p:cNvSpPr/>
          <p:nvPr/>
        </p:nvSpPr>
        <p:spPr>
          <a:xfrm>
            <a:off x="8601076" y="4952998"/>
            <a:ext cx="2857500" cy="254317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الرجوع إلى المصادر والمراجع المختلفة</a:t>
            </a:r>
            <a:endParaRPr lang="ar-SA" sz="3600" b="1" dirty="0"/>
          </a:p>
        </p:txBody>
      </p:sp>
      <p:sp>
        <p:nvSpPr>
          <p:cNvPr id="13" name="سداسي 12"/>
          <p:cNvSpPr/>
          <p:nvPr/>
        </p:nvSpPr>
        <p:spPr>
          <a:xfrm>
            <a:off x="8601076" y="7496173"/>
            <a:ext cx="2857500" cy="254317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الدقة والوضوح والشمولية </a:t>
            </a:r>
            <a:r>
              <a:rPr lang="ar-SA" sz="3600" b="1" dirty="0" err="1" smtClean="0"/>
              <a:t>والإجاز</a:t>
            </a:r>
            <a:endParaRPr lang="ar-SA" sz="3600" b="1" dirty="0"/>
          </a:p>
        </p:txBody>
      </p:sp>
      <p:sp>
        <p:nvSpPr>
          <p:cNvPr id="14" name="سداسي 13"/>
          <p:cNvSpPr/>
          <p:nvPr/>
        </p:nvSpPr>
        <p:spPr>
          <a:xfrm>
            <a:off x="13201651" y="7496173"/>
            <a:ext cx="2857500" cy="254317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يقدم إضافات معرفية مفيدة للبحث</a:t>
            </a:r>
            <a:endParaRPr lang="ar-SA" sz="3600" b="1" dirty="0"/>
          </a:p>
        </p:txBody>
      </p:sp>
      <p:sp>
        <p:nvSpPr>
          <p:cNvPr id="15" name="سداسي 14"/>
          <p:cNvSpPr/>
          <p:nvPr/>
        </p:nvSpPr>
        <p:spPr>
          <a:xfrm>
            <a:off x="10915651" y="8767761"/>
            <a:ext cx="2857500" cy="254317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متسلسل</a:t>
            </a:r>
          </a:p>
          <a:p>
            <a:pPr algn="ctr"/>
            <a:r>
              <a:rPr lang="ar-SA" dirty="0" smtClean="0"/>
              <a:t>ومترابط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6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3" name="Shape 119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4" name="Shape 117"/>
          <p:cNvSpPr/>
          <p:nvPr/>
        </p:nvSpPr>
        <p:spPr>
          <a:xfrm>
            <a:off x="3000572" y="1864254"/>
            <a:ext cx="19053053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سؤال : ما معنى التوثيق ؟</a:t>
            </a:r>
            <a:endParaRPr sz="4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hape 117"/>
          <p:cNvSpPr/>
          <p:nvPr/>
        </p:nvSpPr>
        <p:spPr>
          <a:xfrm>
            <a:off x="3000572" y="3648074"/>
            <a:ext cx="19053053" cy="1231106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هو إثبات مصادر المعلومات التي استخدمها الباحث وإرجاعها إلى أصحابها توخياً للأمانة العلمية واعترافاً بجهد الآخرين وحقوقهم العلمية .</a:t>
            </a:r>
            <a:endParaRPr sz="4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hape 117"/>
          <p:cNvSpPr/>
          <p:nvPr/>
        </p:nvSpPr>
        <p:spPr>
          <a:xfrm>
            <a:off x="3000572" y="5426869"/>
            <a:ext cx="19053053" cy="1449115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والتوثيق في البحث على نوعين </a:t>
            </a: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1- داخلي في متن الدراسة                 2- وخارجي في قائمة المراجع .</a:t>
            </a:r>
            <a:endParaRPr sz="4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hape 117"/>
          <p:cNvSpPr/>
          <p:nvPr/>
        </p:nvSpPr>
        <p:spPr>
          <a:xfrm>
            <a:off x="3000572" y="8152085"/>
            <a:ext cx="19053053" cy="923330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أنظر للصفحة رقم </a:t>
            </a:r>
            <a:r>
              <a:rPr lang="ar-SA" sz="6000" b="1" dirty="0" smtClean="0">
                <a:solidFill>
                  <a:srgbClr val="C00000"/>
                </a:solidFill>
              </a:rPr>
              <a:t>125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 وتمعن جيداً كيف يتم التوثيق ضمن البحث !</a:t>
            </a:r>
            <a:endParaRPr sz="4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hape 117"/>
          <p:cNvSpPr/>
          <p:nvPr/>
        </p:nvSpPr>
        <p:spPr>
          <a:xfrm>
            <a:off x="3000572" y="10078045"/>
            <a:ext cx="19053053" cy="923330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أنظر للصفحة رقم </a:t>
            </a:r>
            <a:r>
              <a:rPr lang="ar-SA" sz="6000" b="1" dirty="0" smtClean="0">
                <a:solidFill>
                  <a:srgbClr val="C00000"/>
                </a:solidFill>
              </a:rPr>
              <a:t>126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 وقارن بين الاقتباس المباشر والاقتباس الغير مباشر من خلال قراءة الأمثلة .</a:t>
            </a:r>
            <a:endParaRPr sz="4000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Shape 1607"/>
          <p:cNvSpPr/>
          <p:nvPr/>
        </p:nvSpPr>
        <p:spPr>
          <a:xfrm>
            <a:off x="7645696" y="7046150"/>
            <a:ext cx="9230828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FFFF"/>
                </a:solidFill>
              </a:rPr>
              <a:t>We know, is amazing, but that's all!</a:t>
            </a:r>
          </a:p>
        </p:txBody>
      </p:sp>
      <p:sp>
        <p:nvSpPr>
          <p:cNvPr id="6" name="Shape 117"/>
          <p:cNvSpPr/>
          <p:nvPr/>
        </p:nvSpPr>
        <p:spPr>
          <a:xfrm>
            <a:off x="2543372" y="2662899"/>
            <a:ext cx="19053053" cy="43832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انتهى </a:t>
            </a: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الجزء الأول من الدرس السابع </a:t>
            </a:r>
            <a:endParaRPr lang="ar-SA" sz="4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lang="ar-SA" sz="4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 smtClean="0">
                <a:solidFill>
                  <a:schemeClr val="accent1">
                    <a:lumMod val="75000"/>
                  </a:schemeClr>
                </a:solidFill>
              </a:rPr>
              <a:t>بالتوفيق للجميع</a:t>
            </a: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lang="ar-SA" sz="4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lang="ar-S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 smtClean="0">
                <a:solidFill>
                  <a:schemeClr val="accent1">
                    <a:lumMod val="75000"/>
                  </a:schemeClr>
                </a:solidFill>
              </a:rPr>
              <a:t>الأستاذ / محمد </a:t>
            </a:r>
            <a:r>
              <a:rPr lang="ar-SA" sz="4000" b="1" dirty="0" err="1" smtClean="0">
                <a:solidFill>
                  <a:schemeClr val="accent1">
                    <a:lumMod val="75000"/>
                  </a:schemeClr>
                </a:solidFill>
              </a:rPr>
              <a:t>الغامدي</a:t>
            </a:r>
            <a:endParaRPr sz="4000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16" fill="hold" grpId="3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" dur="600"/>
                                        <p:tgtEl>
                                          <p:spTgt spid="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" grpId="3" animBg="1" advAuto="0"/>
      <p:bldP spid="6" grpId="0" animBg="1" advAuto="0"/>
      <p:bldP spid="6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ملتقى">
  <a:themeElements>
    <a:clrScheme name="ملتقى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ملتقى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ملتقى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271</TotalTime>
  <Words>453</Words>
  <Application>Microsoft Macintosh PowerPoint</Application>
  <PresentationFormat>مخصص</PresentationFormat>
  <Paragraphs>67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ملتقى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win 7</cp:lastModifiedBy>
  <cp:revision>65</cp:revision>
  <dcterms:modified xsi:type="dcterms:W3CDTF">2016-11-23T18:17:59Z</dcterms:modified>
</cp:coreProperties>
</file>