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 id="334" r:id="rId57"/>
    <p:sldId id="335" r:id="rId58"/>
    <p:sldId id="336" r:id="rId59"/>
    <p:sldId id="337" r:id="rId60"/>
  </p:sldIdLst>
  <p:sldSz cx="18288000" cy="10287000"/>
  <p:notesSz cx="6858000" cy="9144000"/>
  <p:embeddedFontLst>
    <p:embeddedFont>
      <p:font typeface="Nirmala Text" panose="020B0502040204020203" pitchFamily="34" charset="0"/>
      <p:regular r:id="rId61"/>
      <p:bold r:id="rId62"/>
    </p:embeddedFont>
    <p:embeddedFont>
      <p:font typeface="Siwa" panose="020B0604020202020204" charset="-78"/>
      <p:regular r:id="rId63"/>
    </p:embeddedFont>
    <p:embeddedFont>
      <p:font typeface="Calibri" panose="020F0502020204030204" pitchFamily="34" charset="0"/>
      <p:regular r:id="rId64"/>
      <p:bold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7E6"/>
    <a:srgbClr val="DAD372"/>
    <a:srgbClr val="F8CF53"/>
    <a:srgbClr val="FFFF99"/>
    <a:srgbClr val="33CC33"/>
    <a:srgbClr val="66FF66"/>
    <a:srgbClr val="99FF99"/>
    <a:srgbClr val="376092"/>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8" autoAdjust="0"/>
    <p:restoredTop sz="94622" autoAdjust="0"/>
  </p:normalViewPr>
  <p:slideViewPr>
    <p:cSldViewPr>
      <p:cViewPr>
        <p:scale>
          <a:sx n="47" d="100"/>
          <a:sy n="47" d="100"/>
        </p:scale>
        <p:origin x="83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9.pn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tile tx="0" ty="0" sx="100000" sy="100000" flip="none" algn="tl"/>
        </a:blip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 xmlns:a16="http://schemas.microsoft.com/office/drawing/2014/main" id="{62E7ADFA-75B8-3FF8-29EB-10CF43B37F17}"/>
              </a:ext>
            </a:extLst>
          </p:cNvPr>
          <p:cNvSpPr/>
          <p:nvPr/>
        </p:nvSpPr>
        <p:spPr>
          <a:xfrm>
            <a:off x="0" y="0"/>
            <a:ext cx="3657600" cy="10287000"/>
          </a:xfrm>
          <a:prstGeom prst="rect">
            <a:avLst/>
          </a:prstGeom>
          <a:solidFill>
            <a:srgbClr val="005F73"/>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 xmlns:a16="http://schemas.microsoft.com/office/drawing/2014/main"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 xmlns:a16="http://schemas.microsoft.com/office/drawing/2014/main" id="{BC1A5A20-E2F2-7E2B-A193-9BC6474187D1}"/>
              </a:ext>
            </a:extLst>
          </p:cNvPr>
          <p:cNvSpPr txBox="1"/>
          <p:nvPr/>
        </p:nvSpPr>
        <p:spPr>
          <a:xfrm>
            <a:off x="5496743" y="571500"/>
            <a:ext cx="11953057" cy="1981200"/>
          </a:xfrm>
          <a:prstGeom prst="rect">
            <a:avLst/>
          </a:prstGeom>
          <a:noFill/>
        </p:spPr>
        <p:txBody>
          <a:bodyPr wrap="square">
            <a:noAutofit/>
          </a:bodyPr>
          <a:lstStyle/>
          <a:p>
            <a:pPr algn="r" rtl="1">
              <a:defRPr sz="6000" b="1">
                <a:solidFill>
                  <a:srgbClr val="005F73"/>
                </a:solidFill>
                <a:latin typeface="Cairo"/>
              </a:defRPr>
            </a:pPr>
            <a:r>
              <a:rPr lang="ar-SA" sz="7200" dirty="0">
                <a:latin typeface="Siwa" panose="020B0604020202020204" charset="-78"/>
                <a:cs typeface="Siwa" panose="020B0604020202020204" charset="-78"/>
              </a:rPr>
              <a:t>مهارة إعداد الفصل الثالث </a:t>
            </a:r>
            <a:endParaRPr lang="ar-SA" sz="7200" dirty="0" smtClean="0">
              <a:latin typeface="Siwa" panose="020B0604020202020204" charset="-78"/>
              <a:cs typeface="Siwa" panose="020B0604020202020204" charset="-78"/>
            </a:endParaRPr>
          </a:p>
          <a:p>
            <a:pPr algn="r" rtl="1">
              <a:defRPr sz="6000" b="1">
                <a:solidFill>
                  <a:srgbClr val="005F73"/>
                </a:solidFill>
                <a:latin typeface="Cairo"/>
              </a:defRPr>
            </a:pPr>
            <a:r>
              <a:rPr lang="ar-SA" sz="7200" dirty="0" smtClean="0">
                <a:latin typeface="Siwa" panose="020B0604020202020204" charset="-78"/>
                <a:cs typeface="Siwa" panose="020B0604020202020204" charset="-78"/>
              </a:rPr>
              <a:t>من </a:t>
            </a:r>
            <a:r>
              <a:rPr lang="ar-SA" sz="7200" dirty="0">
                <a:latin typeface="Siwa" panose="020B0604020202020204" charset="-78"/>
                <a:cs typeface="Siwa" panose="020B0604020202020204" charset="-78"/>
              </a:rPr>
              <a:t>البحث </a:t>
            </a:r>
            <a:r>
              <a:rPr lang="ar-SA" sz="7200" dirty="0" smtClean="0">
                <a:latin typeface="Siwa" panose="020B0604020202020204" charset="-78"/>
                <a:cs typeface="Siwa" panose="020B0604020202020204" charset="-78"/>
              </a:rPr>
              <a:t>العلمي</a:t>
            </a:r>
          </a:p>
          <a:p>
            <a:pPr algn="r" rtl="1">
              <a:defRPr sz="6000" b="1">
                <a:solidFill>
                  <a:srgbClr val="005F73"/>
                </a:solidFill>
                <a:latin typeface="Cairo"/>
              </a:defRPr>
            </a:pPr>
            <a:r>
              <a:rPr lang="ar-SA" sz="7200" dirty="0" smtClean="0">
                <a:latin typeface="Siwa" panose="020B0604020202020204" charset="-78"/>
                <a:cs typeface="Siwa" panose="020B0604020202020204" charset="-78"/>
              </a:rPr>
              <a:t>( </a:t>
            </a:r>
            <a:r>
              <a:rPr lang="ar-SA" sz="7200" dirty="0">
                <a:latin typeface="Siwa" panose="020B0604020202020204" charset="-78"/>
                <a:cs typeface="Siwa" panose="020B0604020202020204" charset="-78"/>
              </a:rPr>
              <a:t>تحديد إجراءات البحث )</a:t>
            </a:r>
          </a:p>
        </p:txBody>
      </p:sp>
      <p:pic>
        <p:nvPicPr>
          <p:cNvPr id="1026" name="Picture 2" descr="تحميل كتاب مهارات البحث العلمي PDF - عقوني محمد"/>
          <p:cNvPicPr>
            <a:picLocks noChangeAspect="1" noChangeArrowheads="1"/>
          </p:cNvPicPr>
          <p:nvPr/>
        </p:nvPicPr>
        <p:blipFill rotWithShape="1">
          <a:blip r:embed="rId3">
            <a:extLst>
              <a:ext uri="{28A0092B-C50C-407E-A947-70E740481C1C}">
                <a14:useLocalDpi xmlns:a14="http://schemas.microsoft.com/office/drawing/2010/main" val="0"/>
              </a:ext>
            </a:extLst>
          </a:blip>
          <a:srcRect t="19070" b="18873"/>
          <a:stretch/>
        </p:blipFill>
        <p:spPr bwMode="auto">
          <a:xfrm>
            <a:off x="304800" y="3086100"/>
            <a:ext cx="12493626" cy="61464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أهداف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في نهاية هذا الدرس، من المتوقع أن يكون المتعلم قادراً على تحقيق الأهداف التالية:
1- أن يحدد إجراءات البحث اللازمة لدراسته بشكل دقيق.
2- أن يطبق الطالب منهج البحث المناسب لمشكلة بحثه وأهدافه.
3- أن يستنتج الطالب بعض أنواع العينات المستخدمة في البحوث العلمية.
4- أن يختار الطالب عينة ممثلة لبحثه وفق خطوات علمية محددة.
5- أن يصمم الطالب الأداة المناسبة لجمع البيانات لبحثه.
6- أن يستعرض الطالب بعض الأساليب الإحصائية الشائعة في البحوث.</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8457936" y="6167542"/>
            <a:ext cx="9525264" cy="4386158"/>
          </a:xfrm>
          <a:prstGeom prst="rect">
            <a:avLst/>
          </a:prstGeom>
        </p:spPr>
        <p:txBody>
          <a:bodyPr lIns="0" tIns="0" rIns="0" bIns="0" rtlCol="0" anchor="t">
            <a:normAutofit fontScale="85000" lnSpcReduction="10000"/>
          </a:bodyPr>
          <a:lstStyle/>
          <a:p>
            <a:pPr algn="just" rtl="1">
              <a:lnSpc>
                <a:spcPct val="150000"/>
              </a:lnSpc>
            </a:pPr>
            <a:r>
              <a:rPr lang="ar-SA" sz="4000" dirty="0" smtClean="0">
                <a:solidFill>
                  <a:srgbClr val="231F20"/>
                </a:solidFill>
                <a:latin typeface="Siwa" panose="020B0604020202020204" charset="-78"/>
                <a:ea typeface="Siwa"/>
                <a:cs typeface="Siwa" panose="020B0604020202020204" charset="-78"/>
                <a:sym typeface="Siwa"/>
                <a:rtl/>
              </a:rPr>
              <a:t> تشتمل </a:t>
            </a:r>
            <a:r>
              <a:rPr lang="ar-SA" sz="4000" dirty="0">
                <a:solidFill>
                  <a:srgbClr val="231F20"/>
                </a:solidFill>
                <a:latin typeface="Siwa" panose="020B0604020202020204" charset="-78"/>
                <a:ea typeface="Siwa"/>
                <a:cs typeface="Siwa" panose="020B0604020202020204" charset="-78"/>
                <a:sym typeface="Siwa"/>
                <a:rtl/>
              </a:rPr>
              <a:t>على أربعة محاور رئيسية:
أولاً - اختيار منهج البحث.
ثانياً - اختيار عينة البحث.
ثالثاً - بناء أدوات البحث وأساليب تطبيقها.
رابعاً - تحديد الأسلوب الإحصائي المناسب لتحليل البيانات.</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495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مقدمة: ما هي إجراءات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2050" name="Picture 2" descr="مهارات البحث العلمي"/>
          <p:cNvPicPr>
            <a:picLocks noChangeAspect="1" noChangeArrowheads="1"/>
          </p:cNvPicPr>
          <p:nvPr/>
        </p:nvPicPr>
        <p:blipFill rotWithShape="1">
          <a:blip r:embed="rId3">
            <a:extLst>
              <a:ext uri="{28A0092B-C50C-407E-A947-70E740481C1C}">
                <a14:useLocalDpi xmlns:a14="http://schemas.microsoft.com/office/drawing/2010/main" val="0"/>
              </a:ext>
            </a:extLst>
          </a:blip>
          <a:srcRect l="14349"/>
          <a:stretch/>
        </p:blipFill>
        <p:spPr bwMode="auto">
          <a:xfrm>
            <a:off x="10287000" y="1995487"/>
            <a:ext cx="6301804" cy="4138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1353800" y="-2324100"/>
            <a:ext cx="64770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أولاً: مهارة </a:t>
            </a:r>
            <a:endParaRPr lang="ar-SA" sz="4800" dirty="0" smtClean="0">
              <a:solidFill>
                <a:srgbClr val="356388"/>
              </a:solidFill>
              <a:latin typeface="Siwa" panose="020B0604020202020204" charset="-78"/>
              <a:ea typeface="Madani Arabic"/>
              <a:cs typeface="Siwa" panose="020B0604020202020204" charset="-78"/>
              <a:sym typeface="Madani Arabic"/>
              <a:rtl/>
            </a:endParaRPr>
          </a:p>
          <a:p>
            <a:pPr algn="ctr" rtl="1">
              <a:lnSpc>
                <a:spcPts val="7699"/>
              </a:lnSpc>
            </a:pPr>
            <a:r>
              <a:rPr lang="ar-SA" sz="4800" dirty="0" smtClean="0">
                <a:solidFill>
                  <a:srgbClr val="356388"/>
                </a:solidFill>
                <a:latin typeface="Siwa" panose="020B0604020202020204" charset="-78"/>
                <a:ea typeface="Madani Arabic"/>
                <a:cs typeface="Siwa" panose="020B0604020202020204" charset="-78"/>
                <a:sym typeface="Madani Arabic"/>
                <a:rtl/>
              </a:rPr>
              <a:t>اختيار </a:t>
            </a:r>
            <a:r>
              <a:rPr lang="ar-SA" sz="4800" dirty="0">
                <a:solidFill>
                  <a:srgbClr val="356388"/>
                </a:solidFill>
                <a:latin typeface="Siwa" panose="020B0604020202020204" charset="-78"/>
                <a:ea typeface="Madani Arabic"/>
                <a:cs typeface="Siwa" panose="020B0604020202020204" charset="-78"/>
                <a:sym typeface="Madani Arabic"/>
                <a:rtl/>
              </a:rPr>
              <a:t>منهج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228600" y="800100"/>
            <a:ext cx="10912315" cy="8686800"/>
          </a:xfrm>
          <a:prstGeom prst="rect">
            <a:avLst/>
          </a:prstGeom>
        </p:spPr>
        <p:txBody>
          <a:bodyPr lIns="0" tIns="0" rIns="0" bIns="0" rtlCol="0" anchor="ctr">
            <a:normAutofit/>
          </a:bodyPr>
          <a:lstStyle/>
          <a:p>
            <a:pPr algn="r" rtl="1">
              <a:lnSpc>
                <a:spcPct val="150000"/>
              </a:lnSpc>
            </a:pPr>
            <a:r>
              <a:rPr lang="ar-SA" sz="4000" dirty="0">
                <a:solidFill>
                  <a:srgbClr val="231F20"/>
                </a:solidFill>
                <a:latin typeface="Siwa"/>
                <a:ea typeface="Siwa"/>
                <a:cs typeface="Siwa"/>
                <a:sym typeface="Siwa"/>
                <a:rtl/>
              </a:rPr>
              <a:t>منهج البحث هو الطريق الذي يسلكه الباحث للإجابة عن أسئلة بحثه وتحقيق أهدافه. لا يوجد منهج واحد هو الأفضل دائماً، بل يعتمد الاختيار على طبيعة المشكلة البحثية. هل تريد وصف ظاهرة؟ أم تريد إيجاد علاقة بين متغيرين؟ أم تريد اختبار أثر تدخل معين؟ إجابتك تحدد المنهج الأنسب، سواء كان وصفياً، أو تاريخياً، أو تجريبياً. الاختيار الصحيح للمنهج هو أساس البحث الناجح.</a:t>
            </a:r>
            <a:endParaRPr lang="ar-EG" sz="4000" dirty="0">
              <a:solidFill>
                <a:srgbClr val="231F20"/>
              </a:solidFill>
              <a:latin typeface="Siwa"/>
              <a:ea typeface="Siwa"/>
              <a:cs typeface="Siwa"/>
              <a:sym typeface="Siwa"/>
              <a:rtl/>
            </a:endParaRPr>
          </a:p>
        </p:txBody>
      </p:sp>
      <p:pic>
        <p:nvPicPr>
          <p:cNvPr id="5" name="Picture 2" descr="مهارات البحث العلمي"/>
          <p:cNvPicPr>
            <a:picLocks noChangeAspect="1" noChangeArrowheads="1"/>
          </p:cNvPicPr>
          <p:nvPr/>
        </p:nvPicPr>
        <p:blipFill rotWithShape="1">
          <a:blip r:embed="rId3">
            <a:extLst>
              <a:ext uri="{28A0092B-C50C-407E-A947-70E740481C1C}">
                <a14:useLocalDpi xmlns:a14="http://schemas.microsoft.com/office/drawing/2010/main" val="0"/>
              </a:ext>
            </a:extLst>
          </a:blip>
          <a:srcRect l="14349"/>
          <a:stretch/>
        </p:blipFill>
        <p:spPr bwMode="auto">
          <a:xfrm>
            <a:off x="11757596" y="3900487"/>
            <a:ext cx="6301804" cy="41386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لنتأمل باحثًا يدرس ظاهرة التنمر الإلكتروني. سيستخدم المنهج الوصفي لوصف الظاهرة وأبعادها والعوامل المؤثرة فيها. لكنه لن يقف عند الوصف فقط، بل سيقوم بالتحليل والتفسير والمقارنة لفهم أعمق للظاهرة. الهدف هو الوصول إلى حقائق دقيقة عن الظروف والأوضاع القائمة، بقصد تطوير هذا الواقع إلى ما هو أفضل.</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مثال تطبيقي: المنهج الوصفي</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الآن جاء دورك. بناءً على ما تعلمته، فكر في مشروع بحثك الذي تعمل عليه. ما هو المنهج العلمي الذي تراه الأنسب لدراسته؟ هل هو وصفي، أم تجريبي، أم تاريخي؟ قم بتدوين اسم المنهج الذي اخترته وسبب اختيارك له. مناقشة اختيارك مع معلمك وزملائك ستساعدك على التأكد من أنك على الطريق الصحيح.</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(1): حدد منهج بحثك</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للمنهج الوصفي عدة أساليب، لكل منها هدف مختلف:
١ - المسحي: يهدف لوصف ظاهرة كما هي في الواقع.
٢ - الارتباطي: يهدف لكشف العلاقة بين متغيرين أو أكثر.
٣ - السببي المقارن: يبحث عن الأسباب المحتملة لظاهرة ما.
٤ - دراسة الحالة: يهدف للتعمق في دراسة حالة فردية معينة.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70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يعد المنهج الوصفي من أكثر المناهج استخدامًا في الدراسات الإنسانية والاجتماعية. هدفه لا يقتصر على الوصف، بل يمتد إلى الفهم والتطوير.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تعمق في المنهج الوصفي</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مثال (2): المنهج الوصفي الارتباطي
لدراسة العلاقة بين التفكير الإبداعي والتحصيل الدراسي، يستخدم الباحث هذا المنهج لتحديد ما إذا كانت هناك علاقة بين المتغيرين، وما مدى قوتها واتجاهها.</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مثال (1): المنهج المسحي الاجتماعي
لدراسة أثر التعلم التعاوني، يمكن للباحث استخدام استبانة إلكترونية لجمع بيانات من عدد كبير من الطلاب. الهدف هو وصف واقع استخدام هذه الاستراتيجية وتأثيرها.</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أمثلة تطبيقية للمناهج الوصفية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مع مجموعتك، تأملوا عنوان البحث التالي: "أثر الضغوط النفسية على التحصيل الدراسي لطلاب الصف الثالث الثانوي". حاولوا تحديد المنهج البحثي المناسب لهذه الدراسة. اذكروا مبررات اختياركم، وناقشوا لماذا هذا المنهج هو الأفضل وليس غيره. هذا التمرين يعزز قدرتكم على التحليل النقدي.</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(2): تدريب عملي</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تبدأ العملية بتحديد أهداف البحث وطبيعة الظاهرة، ومن ثم تحديد ما يسمى بـ "</a:t>
            </a:r>
            <a:r>
              <a:rPr lang="ar-SA" sz="4000" dirty="0">
                <a:solidFill>
                  <a:srgbClr val="FF0000"/>
                </a:solidFill>
                <a:latin typeface="Siwa" panose="020B0604020202020204" charset="-78"/>
                <a:ea typeface="Siwa"/>
                <a:cs typeface="Siwa" panose="020B0604020202020204" charset="-78"/>
                <a:sym typeface="Siwa"/>
                <a:rtl/>
              </a:rPr>
              <a:t>مجتمع</a:t>
            </a:r>
            <a:r>
              <a:rPr lang="ar-SA" sz="4000" dirty="0">
                <a:solidFill>
                  <a:srgbClr val="231F20"/>
                </a:solidFill>
                <a:latin typeface="Siwa" panose="020B0604020202020204" charset="-78"/>
                <a:ea typeface="Siwa"/>
                <a:cs typeface="Siwa" panose="020B0604020202020204" charset="-78"/>
                <a:sym typeface="Siwa"/>
                <a:rtl/>
              </a:rPr>
              <a:t> </a:t>
            </a:r>
            <a:r>
              <a:rPr lang="ar-SA" sz="4000" dirty="0">
                <a:solidFill>
                  <a:srgbClr val="FF0000"/>
                </a:solidFill>
                <a:latin typeface="Siwa" panose="020B0604020202020204" charset="-78"/>
                <a:ea typeface="Siwa"/>
                <a:cs typeface="Siwa" panose="020B0604020202020204" charset="-78"/>
                <a:sym typeface="Siwa"/>
                <a:rtl/>
              </a:rPr>
              <a:t>البحث</a:t>
            </a:r>
            <a:r>
              <a:rPr lang="ar-SA" sz="4000" dirty="0">
                <a:solidFill>
                  <a:srgbClr val="231F20"/>
                </a:solidFill>
                <a:latin typeface="Siwa" panose="020B0604020202020204" charset="-78"/>
                <a:ea typeface="Siwa"/>
                <a:cs typeface="Siwa" panose="020B0604020202020204" charset="-78"/>
                <a:sym typeface="Siwa"/>
                <a:rtl/>
              </a:rPr>
              <a:t>"، وهو جميع الأفراد أو العناصر التي يهتم بها البحث. ومن هذا المجتمع الكبير، نختار جزءًا صغيرًا يسمى "</a:t>
            </a:r>
            <a:r>
              <a:rPr lang="ar-SA" sz="4000" dirty="0">
                <a:solidFill>
                  <a:srgbClr val="FF0000"/>
                </a:solidFill>
                <a:latin typeface="Siwa" panose="020B0604020202020204" charset="-78"/>
                <a:ea typeface="Siwa"/>
                <a:cs typeface="Siwa" panose="020B0604020202020204" charset="-78"/>
                <a:sym typeface="Siwa"/>
                <a:rtl/>
              </a:rPr>
              <a:t>عينة</a:t>
            </a:r>
            <a:r>
              <a:rPr lang="ar-SA" sz="4000" dirty="0">
                <a:solidFill>
                  <a:srgbClr val="231F20"/>
                </a:solidFill>
                <a:latin typeface="Siwa" panose="020B0604020202020204" charset="-78"/>
                <a:ea typeface="Siwa"/>
                <a:cs typeface="Siwa" panose="020B0604020202020204" charset="-78"/>
                <a:sym typeface="Siwa"/>
                <a:rtl/>
              </a:rPr>
              <a:t> </a:t>
            </a:r>
            <a:r>
              <a:rPr lang="ar-SA" sz="4000" dirty="0">
                <a:solidFill>
                  <a:srgbClr val="FF0000"/>
                </a:solidFill>
                <a:latin typeface="Siwa" panose="020B0604020202020204" charset="-78"/>
                <a:ea typeface="Siwa"/>
                <a:cs typeface="Siwa" panose="020B0604020202020204" charset="-78"/>
                <a:sym typeface="Siwa"/>
                <a:rtl/>
              </a:rPr>
              <a:t>البحث</a:t>
            </a:r>
            <a:r>
              <a:rPr lang="ar-SA" sz="4000" dirty="0">
                <a:solidFill>
                  <a:srgbClr val="231F20"/>
                </a:solidFill>
                <a:latin typeface="Siwa" panose="020B0604020202020204" charset="-78"/>
                <a:ea typeface="Siwa"/>
                <a:cs typeface="Siwa" panose="020B0604020202020204" charset="-78"/>
                <a:sym typeface="Siwa"/>
                <a:rtl/>
              </a:rPr>
              <a:t>"، والتي ستُجرى عليها الدراسة الفعلية لتمثيل الكل.</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381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ثانياً: مهارة اختيار عينة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3076" name="Picture 4" descr="صورة مقال شروط اختيار عينة البحث"/>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6657" y="1790700"/>
            <a:ext cx="6000750" cy="28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552700"/>
            <a:ext cx="5562600" cy="8153400"/>
          </a:xfrm>
          <a:prstGeom prst="rect">
            <a:avLst/>
          </a:prstGeom>
        </p:spPr>
        <p:txBody>
          <a:bodyPr wrap="square" lIns="0" tIns="0" rIns="0" bIns="0" rtlCol="0" anchor="ctr">
            <a:normAutofit/>
          </a:bodyPr>
          <a:lstStyle/>
          <a:p>
            <a:pPr algn="ctr" rtl="1">
              <a:lnSpc>
                <a:spcPts val="7699"/>
              </a:lnSpc>
            </a:pPr>
            <a:r>
              <a:rPr lang="ar-SA" sz="6000" dirty="0">
                <a:solidFill>
                  <a:srgbClr val="356388"/>
                </a:solidFill>
                <a:latin typeface="Siwa" panose="020B0604020202020204" charset="-78"/>
                <a:ea typeface="Madani Arabic"/>
                <a:cs typeface="Siwa" panose="020B0604020202020204" charset="-78"/>
                <a:sym typeface="Madani Arabic"/>
                <a:rtl/>
              </a:rPr>
              <a:t>لماذا نختار عينة؟</a:t>
            </a:r>
            <a:endParaRPr lang="ar-EG" sz="60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lnSpcReduction="10000"/>
          </a:bodyPr>
          <a:lstStyle/>
          <a:p>
            <a:pPr algn="r" rtl="1">
              <a:lnSpc>
                <a:spcPct val="150000"/>
              </a:lnSpc>
            </a:pPr>
            <a:r>
              <a:rPr lang="ar-SA" sz="4000">
                <a:solidFill>
                  <a:srgbClr val="231F20"/>
                </a:solidFill>
                <a:latin typeface="Siwa"/>
                <a:ea typeface="Siwa"/>
                <a:cs typeface="Siwa"/>
                <a:sym typeface="Siwa"/>
                <a:rtl/>
              </a:rPr>
              <a:t>هل يستطيع الباحث دراسة كل فرد في مجتمع البحث؟ في معظم الحالات، الإجابة هي لا. تخيل أن مجتمع بحثك هو جميع المراهقين في بلدك. سيكون من المستحيل دراستهم جميعًا بسبب الوقت والتكلفة والجهد الهائل. لذلك، يلجأ الباحث إلى اختيار عينة، وهي مجموعة أصغر يمكن التحكم فيها، بشرط أن تمثل المجتمع الأكبر تمثيلاً صحيحاً. الدراسة على العينة توفر نتائج يمكن تعميمها على المجتمع كله.</a:t>
            </a:r>
            <a:endParaRPr lang="ar-EG" sz="4000">
              <a:solidFill>
                <a:srgbClr val="231F20"/>
              </a:solidFill>
              <a:latin typeface="Siwa"/>
              <a:ea typeface="Siwa"/>
              <a:cs typeface="Siwa"/>
              <a:sym typeface="Siwa"/>
              <a:rtl/>
            </a:endParaRPr>
          </a:p>
        </p:txBody>
      </p:sp>
      <p:pic>
        <p:nvPicPr>
          <p:cNvPr id="5122" name="Picture 2" descr="صورة مقال شروط اختيار عينة البحث"/>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8600" y="2324100"/>
            <a:ext cx="6000750" cy="533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العينة هي جزء صغير من مجتمع البحث، يتم اختياره بعناية ليكون صورة مصغرة للمجتمع الأصلي. فكر في الأمر مثل الطبيب الذي يأخذ عينة دم صغيرة. هذه العينة الصغيرة تعكس خصائص الدم في الجسم كله. بالمثل، يجب أن تعكس العينة البحثية خصائص وتنوع المجتمع الأصلي حتى تكون النتائج التي نحصل عليها منها صادقة ويمكن الوثوق بها.</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ما هي العينة البحثية؟</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ما الهدف من اختيار العينة؟</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الهدف الأساسي من اختيار العينة هو تحقيق أمرين رئيسيين. أولاً، الحصول على معلومات دقيقة وموثوقة حول خصائص المجتمع الأصلي بتكلفة وجهد وزمن أقل. وثانياً، الوصول إلى استنتاجات ونتائج يمكن تعميمها على كامل مجتمع البحث، وليس فقط على الأفراد الذين شاركوا في الدراسة. هذا المبدأ هو أساس الكثير من البحوث العلمية.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533400" y="2171700"/>
            <a:ext cx="8915400" cy="8991600"/>
          </a:xfrm>
          <a:prstGeom prst="rect">
            <a:avLst/>
          </a:prstGeom>
        </p:spPr>
        <p:txBody>
          <a:bodyPr lIns="0" tIns="0" rIns="0" bIns="0" rtlCol="0" anchor="ctr">
            <a:normAutofit/>
          </a:bodyPr>
          <a:lstStyle/>
          <a:p>
            <a:pPr algn="r" rtl="1">
              <a:lnSpc>
                <a:spcPct val="150000"/>
              </a:lnSpc>
            </a:pPr>
            <a:r>
              <a:rPr lang="ar-SA" sz="4000" dirty="0">
                <a:solidFill>
                  <a:schemeClr val="accent6">
                    <a:lumMod val="75000"/>
                  </a:schemeClr>
                </a:solidFill>
                <a:latin typeface="Siwa"/>
                <a:ea typeface="Siwa"/>
                <a:cs typeface="Siwa"/>
                <a:sym typeface="Siwa"/>
                <a:rtl/>
              </a:rPr>
              <a:t>أنواع العينات: العشوائية </a:t>
            </a:r>
            <a:r>
              <a:rPr lang="ar-SA" sz="4000" dirty="0" smtClean="0">
                <a:solidFill>
                  <a:schemeClr val="accent6">
                    <a:lumMod val="75000"/>
                  </a:schemeClr>
                </a:solidFill>
                <a:latin typeface="Siwa"/>
                <a:ea typeface="Siwa"/>
                <a:cs typeface="Siwa"/>
                <a:sym typeface="Siwa"/>
                <a:rtl/>
              </a:rPr>
              <a:t>البسيطة</a:t>
            </a:r>
            <a:r>
              <a:rPr lang="ar-SA" sz="4000" dirty="0">
                <a:solidFill>
                  <a:schemeClr val="accent6">
                    <a:lumMod val="75000"/>
                  </a:schemeClr>
                </a:solidFill>
                <a:latin typeface="Siwa"/>
                <a:ea typeface="Siwa"/>
                <a:cs typeface="Siwa"/>
                <a:sym typeface="Siwa"/>
                <a:rtl/>
              </a:rPr>
              <a:t>
</a:t>
            </a:r>
            <a:r>
              <a:rPr lang="ar-SA" sz="4000" dirty="0" smtClean="0">
                <a:solidFill>
                  <a:schemeClr val="accent6">
                    <a:lumMod val="75000"/>
                  </a:schemeClr>
                </a:solidFill>
                <a:latin typeface="Siwa"/>
                <a:ea typeface="Siwa"/>
                <a:cs typeface="Siwa"/>
                <a:sym typeface="Siwa"/>
                <a:rtl/>
              </a:rPr>
              <a:t>ولها </a:t>
            </a:r>
            <a:r>
              <a:rPr lang="ar-SA" sz="4000" dirty="0">
                <a:solidFill>
                  <a:schemeClr val="accent6">
                    <a:lumMod val="75000"/>
                  </a:schemeClr>
                </a:solidFill>
                <a:latin typeface="Siwa"/>
                <a:ea typeface="Siwa"/>
                <a:cs typeface="Siwa"/>
                <a:sym typeface="Siwa"/>
                <a:rtl/>
              </a:rPr>
              <a:t>شرطان أساسيان:</a:t>
            </a:r>
            <a:r>
              <a:rPr lang="ar-SA" sz="4000" dirty="0">
                <a:solidFill>
                  <a:srgbClr val="231F20"/>
                </a:solidFill>
                <a:latin typeface="Siwa"/>
                <a:ea typeface="Siwa"/>
                <a:cs typeface="Siwa"/>
                <a:sym typeface="Siwa"/>
                <a:rtl/>
              </a:rPr>
              <a:t>
١ - أن يكون جميع أفراد المجتمع الأصلي معروفين ومحددين.
٢ - أن يكون هناك تجانس بين أفراد المجتمع، أي لا توجد اختلافات جوهرية بينهم قد تؤثر على نتائج الدراسة</a:t>
            </a:r>
            <a:r>
              <a:rPr lang="ar-SA" sz="4000" dirty="0" smtClean="0">
                <a:solidFill>
                  <a:srgbClr val="231F20"/>
                </a:solidFill>
                <a:latin typeface="Siwa"/>
                <a:ea typeface="Siwa"/>
                <a:cs typeface="Siwa"/>
                <a:sym typeface="Siwa"/>
                <a:rtl/>
              </a:rPr>
              <a:t>.</a:t>
            </a:r>
            <a:endParaRPr lang="ar-EG" sz="4000" dirty="0">
              <a:solidFill>
                <a:srgbClr val="231F20"/>
              </a:solidFill>
              <a:latin typeface="Siwa"/>
              <a:ea typeface="Siwa"/>
              <a:cs typeface="Siwa"/>
              <a:sym typeface="Siwa"/>
              <a:rtl/>
            </a:endParaRPr>
          </a:p>
        </p:txBody>
      </p:sp>
      <p:pic>
        <p:nvPicPr>
          <p:cNvPr id="4" name="Picture 2" descr="صورة مقال شروط اختيار عينة البحث"/>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6450" y="431800"/>
            <a:ext cx="600075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في هذه الطريقة، يتم اختيار الأفراد بشكل منهجي ومنتظم من قائمة المجتمع الأصلي. على سبيل المثال، إذا كان مجتمع البحث 500 فرد ونريد عينة من 50، نقسم 500 على 50 لنحصل على الرقم 10. ثم نختار رقمًا عشوائيًا بين 1 و 10 (ليكن 7)، ويكون هو الفرد الأول. ثم نضيف 10 بشكل متكرر لاختيار باقي الأفراد (17، 27، 37، وهكذا).</a:t>
            </a:r>
            <a:endParaRPr lang="ar-EG" sz="4000">
              <a:solidFill>
                <a:srgbClr val="231F20"/>
              </a:solidFill>
              <a:latin typeface="Siwa"/>
              <a:ea typeface="Siwa"/>
              <a:cs typeface="Siwa"/>
              <a:sym typeface="Siwa"/>
              <a:rtl/>
            </a:endParaRPr>
          </a:p>
        </p:txBody>
      </p:sp>
      <p:sp>
        <p:nvSpPr>
          <p:cNvPr id="6" name="TextBox 6"/>
          <p:cNvSpPr txBox="1"/>
          <p:nvPr/>
        </p:nvSpPr>
        <p:spPr>
          <a:xfrm>
            <a:off x="10698076"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ثانياً: </a:t>
            </a:r>
            <a:r>
              <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العينة </a:t>
            </a:r>
          </a:p>
          <a:p>
            <a:pPr algn="r" rtl="1">
              <a:lnSpc>
                <a:spcPts val="5059"/>
              </a:lnSpc>
            </a:pPr>
            <a:r>
              <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العشوائية </a:t>
            </a: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المنتظمة</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 xmlns:a16="http://schemas.microsoft.com/office/drawing/2014/main"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ثالثاً: العينة </a:t>
            </a:r>
            <a:endPar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endParaRPr>
          </a:p>
          <a:p>
            <a:pPr rtl="1">
              <a:lnSpc>
                <a:spcPts val="5059"/>
              </a:lnSpc>
            </a:pP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العشوائية </a:t>
            </a: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الطبقية</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 xmlns:a16="http://schemas.microsoft.com/office/drawing/2014/main" id="{A6B2693E-33D8-3E58-EE6C-155FD89609F2}"/>
              </a:ext>
            </a:extLst>
          </p:cNvPr>
          <p:cNvSpPr txBox="1"/>
          <p:nvPr/>
        </p:nvSpPr>
        <p:spPr>
          <a:xfrm>
            <a:off x="4572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تستخدم هذه العينة عندما يكون مجتمع البحث غير متجانس، أي يتكون من فئات أو طبقات مختلفة (مثل طلاب من كليات مختلفة، أو موظفين من أقسام متنوعة). يقوم الباحث بتقسيم المجتمع إلى هذه الطبقات، ثم يختار عينة عشوائية بسيطة من كل طبقة بما يتناسب مع حجمها في المجتمع الأصلي. هذا يضمن تمثيل جميع الفئات في العينة النهائية.</a:t>
            </a:r>
            <a:endParaRPr lang="ar-EG" sz="4000">
              <a:solidFill>
                <a:srgbClr val="231F20"/>
              </a:solidFill>
              <a:latin typeface="Siwa"/>
              <a:ea typeface="Siwa"/>
              <a:cs typeface="Siwa"/>
              <a:sym typeface="Siwa"/>
              <a:rtl/>
            </a:endParaRPr>
          </a:p>
        </p:txBody>
      </p:sp>
      <p:pic>
        <p:nvPicPr>
          <p:cNvPr id="7" name="Picture 2" descr="صورة مقال شروط اختيار عينة البحث"/>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31800"/>
            <a:ext cx="600075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8153400" y="5143500"/>
            <a:ext cx="9906264" cy="4386158"/>
          </a:xfrm>
          <a:prstGeom prst="rect">
            <a:avLst/>
          </a:prstGeom>
        </p:spPr>
        <p:txBody>
          <a:bodyPr lIns="0" tIns="0" rIns="0" bIns="0" rtlCol="0" anchor="t">
            <a:noAutofit/>
          </a:bodyPr>
          <a:lstStyle/>
          <a:p>
            <a:pPr algn="just" rtl="1">
              <a:lnSpc>
                <a:spcPct val="150000"/>
              </a:lnSpc>
            </a:pPr>
            <a:r>
              <a:rPr lang="ar-SA" sz="2800" dirty="0">
                <a:solidFill>
                  <a:schemeClr val="accent6">
                    <a:lumMod val="75000"/>
                  </a:schemeClr>
                </a:solidFill>
                <a:latin typeface="Siwa" panose="020B0604020202020204" charset="-78"/>
                <a:ea typeface="Siwa"/>
                <a:cs typeface="Siwa" panose="020B0604020202020204" charset="-78"/>
                <a:sym typeface="Siwa"/>
                <a:rtl/>
              </a:rPr>
              <a:t>1- تحديد المجتمع الأصلي: </a:t>
            </a:r>
            <a:r>
              <a:rPr lang="ar-SA" sz="2800" dirty="0">
                <a:solidFill>
                  <a:srgbClr val="231F20"/>
                </a:solidFill>
                <a:latin typeface="Siwa" panose="020B0604020202020204" charset="-78"/>
                <a:ea typeface="Siwa"/>
                <a:cs typeface="Siwa" panose="020B0604020202020204" charset="-78"/>
                <a:sym typeface="Siwa"/>
                <a:rtl/>
              </a:rPr>
              <a:t>تحديد دقيق وواضح لكل من يشملهم البحث.
</a:t>
            </a:r>
            <a:r>
              <a:rPr lang="ar-SA" sz="2800" dirty="0">
                <a:solidFill>
                  <a:schemeClr val="accent6">
                    <a:lumMod val="75000"/>
                  </a:schemeClr>
                </a:solidFill>
                <a:latin typeface="Siwa" panose="020B0604020202020204" charset="-78"/>
                <a:ea typeface="Siwa"/>
                <a:cs typeface="Siwa" panose="020B0604020202020204" charset="-78"/>
                <a:sym typeface="Siwa"/>
                <a:rtl/>
              </a:rPr>
              <a:t>2- تحديد أفراد المجتمع</a:t>
            </a:r>
            <a:r>
              <a:rPr lang="ar-SA" sz="2800" dirty="0">
                <a:solidFill>
                  <a:srgbClr val="231F20"/>
                </a:solidFill>
                <a:latin typeface="Siwa" panose="020B0604020202020204" charset="-78"/>
                <a:ea typeface="Siwa"/>
                <a:cs typeface="Siwa" panose="020B0604020202020204" charset="-78"/>
                <a:sym typeface="Siwa"/>
                <a:rtl/>
              </a:rPr>
              <a:t>: إعداد قائمة كاملة بأسماء جميع الأفراد.
</a:t>
            </a:r>
            <a:r>
              <a:rPr lang="ar-SA" sz="2800" dirty="0">
                <a:solidFill>
                  <a:schemeClr val="accent6">
                    <a:lumMod val="75000"/>
                  </a:schemeClr>
                </a:solidFill>
                <a:latin typeface="Siwa" panose="020B0604020202020204" charset="-78"/>
                <a:ea typeface="Siwa"/>
                <a:cs typeface="Siwa" panose="020B0604020202020204" charset="-78"/>
                <a:sym typeface="Siwa"/>
                <a:rtl/>
              </a:rPr>
              <a:t>3- اختيار عينة ممثلة</a:t>
            </a:r>
            <a:r>
              <a:rPr lang="ar-SA" sz="2800" dirty="0">
                <a:solidFill>
                  <a:srgbClr val="231F20"/>
                </a:solidFill>
                <a:latin typeface="Siwa" panose="020B0604020202020204" charset="-78"/>
                <a:ea typeface="Siwa"/>
                <a:cs typeface="Siwa" panose="020B0604020202020204" charset="-78"/>
                <a:sym typeface="Siwa"/>
                <a:rtl/>
              </a:rPr>
              <a:t>: التأكد من أن خصائص العينة تشبه خصائص المجتمع.
</a:t>
            </a:r>
            <a:r>
              <a:rPr lang="ar-SA" sz="2800" dirty="0">
                <a:solidFill>
                  <a:schemeClr val="accent6">
                    <a:lumMod val="75000"/>
                  </a:schemeClr>
                </a:solidFill>
                <a:latin typeface="Siwa" panose="020B0604020202020204" charset="-78"/>
                <a:ea typeface="Siwa"/>
                <a:cs typeface="Siwa" panose="020B0604020202020204" charset="-78"/>
                <a:sym typeface="Siwa"/>
                <a:rtl/>
              </a:rPr>
              <a:t>4- اختيار عدد كافٍ</a:t>
            </a:r>
            <a:r>
              <a:rPr lang="ar-SA" sz="2800" dirty="0">
                <a:solidFill>
                  <a:srgbClr val="231F20"/>
                </a:solidFill>
                <a:latin typeface="Siwa" panose="020B0604020202020204" charset="-78"/>
                <a:ea typeface="Siwa"/>
                <a:cs typeface="Siwa" panose="020B0604020202020204" charset="-78"/>
                <a:sym typeface="Siwa"/>
                <a:rtl/>
              </a:rPr>
              <a:t>: تحديد حجم العينة المناسب لأهداف البحث.
</a:t>
            </a:r>
            <a:r>
              <a:rPr lang="ar-SA" sz="2800" dirty="0">
                <a:solidFill>
                  <a:schemeClr val="accent6">
                    <a:lumMod val="75000"/>
                  </a:schemeClr>
                </a:solidFill>
                <a:latin typeface="Siwa" panose="020B0604020202020204" charset="-78"/>
                <a:ea typeface="Siwa"/>
                <a:cs typeface="Siwa" panose="020B0604020202020204" charset="-78"/>
                <a:sym typeface="Siwa"/>
                <a:rtl/>
              </a:rPr>
              <a:t>5- اختيار نوع العينة</a:t>
            </a:r>
            <a:r>
              <a:rPr lang="ar-SA" sz="2800" dirty="0">
                <a:solidFill>
                  <a:srgbClr val="231F20"/>
                </a:solidFill>
                <a:latin typeface="Siwa" panose="020B0604020202020204" charset="-78"/>
                <a:ea typeface="Siwa"/>
                <a:cs typeface="Siwa" panose="020B0604020202020204" charset="-78"/>
                <a:sym typeface="Siwa"/>
                <a:rtl/>
              </a:rPr>
              <a:t>: تحديد الطريقة الأنسب للاختيار (بسيطة، طبقية...).</a:t>
            </a:r>
            <a:endParaRPr lang="ar-EG" sz="2800" dirty="0">
              <a:solidFill>
                <a:srgbClr val="231F20"/>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2667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الخطوات الخمس لاختيار العينة</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صورة مقال شروط اختيار عينة البحث"/>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250" y="1905000"/>
            <a:ext cx="6000750" cy="2857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شرح خطوات اختيار العينة (3-5)</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الخطوة 3: اختيار عينة ممثلة. يجب أن تكون العينة مرآة للمجتمع الأصلي في خصائصه الرئيسية مثل الجنس، العمر، المستوى التعليمي، لضمان صحة التعميم.
الخطوة 4: اختيار عدد كافٍ من الأفراد. يعتمد حجم العينة على عدة عوامل، منها منهج البحث وطبيعة المجتمع. كلما زاد حجم العينة، زادت دقة النتائج وثقة الباحث في تعميمها.
الخطوة 5: اختيار نوع العينة. بناءً على طبيعة المجتمع وخصائصه، يختار الباحث نوع العينة المناسب (عشوائية بسيطة، منتظمة، طبقية) الذي يخدم أهداف بحثه على أفضل وجه.</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مثال تطبيقي: جدول العينة الطبقية
لنفترض أن مجتمع البحث هو 450 طالبًا، ونريد عينة طبقية نسبتها 10%. 
نرى في الجدول كيف يتم تطبيق هذه النسبة على كل فئة (مسار) على حدة.
- المسار العام: 100 طالب، نختار منهم 10% أي 10 طلاب.
- مسار الحاسب والهندسة: 80 طالبًا، نختار منهم 8 طلاب.
- وهكذا مع بقية المسارات.
المجموع النهائي للعينة هو 45 طالباً، يمثلون جميع المسارات بنسبها الحقيقية.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حان الآن دورك لتطبيق ما تعلمت على مشروع بحثك الخاص.
1- حدد مجتمع بحثك وعينتك بدقة.
2- ما هو نوع العينة الذي ستختاره؟ ولماذا؟
3- اذكر بالتفصيل الخطوات الخمس التي ستتبعها لاختيار عينتك.
هذا النشاط هو تمرين عملي ومهم لإعداد الفصل الثالث من بحثك، فابدأ به الآن.</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(5): صمم خطة عينتك</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8000736" y="5600700"/>
            <a:ext cx="9677664" cy="4386158"/>
          </a:xfrm>
          <a:prstGeom prst="rect">
            <a:avLst/>
          </a:prstGeom>
        </p:spPr>
        <p:txBody>
          <a:bodyPr lIns="0" tIns="0" rIns="0" bIns="0" rtlCol="0" anchor="t">
            <a:noAutofit/>
          </a:bodyPr>
          <a:lstStyle/>
          <a:p>
            <a:pPr algn="just" rtl="1">
              <a:lnSpc>
                <a:spcPct val="150000"/>
              </a:lnSpc>
            </a:pPr>
            <a:r>
              <a:rPr lang="ar-SA" sz="3200" dirty="0">
                <a:solidFill>
                  <a:srgbClr val="231F20"/>
                </a:solidFill>
                <a:latin typeface="Siwa" panose="020B0604020202020204" charset="-78"/>
                <a:ea typeface="Siwa"/>
                <a:cs typeface="Siwa" panose="020B0604020202020204" charset="-78"/>
                <a:sym typeface="Siwa"/>
                <a:rtl/>
              </a:rPr>
              <a:t>يعتمد اختيار الأداة المناسبة على عدة عوامل، منها:
- منهج البحث المتبع.
- طبيعة البيانات المطلوبة (كمية أم كيفية).
- خصائص عينة البحث.
- خبرة الباحث وإمكانياته المادية والزمنية.
الاختيار الصحيح للأداة يضمن جمع بيانات دقيقة وموثوقة.</a:t>
            </a:r>
            <a:endParaRPr lang="ar-EG" sz="3200" dirty="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067536" y="3619500"/>
            <a:ext cx="8610864" cy="2133600"/>
          </a:xfrm>
          <a:prstGeom prst="rect">
            <a:avLst/>
          </a:prstGeom>
        </p:spPr>
        <p:txBody>
          <a:bodyPr lIns="0" tIns="0" rIns="0" bIns="0" rtlCol="0" anchor="ctr">
            <a:normAutofit fontScale="85000" lnSpcReduction="20000"/>
          </a:bodyPr>
          <a:lstStyle/>
          <a:p>
            <a:pPr algn="just" rtl="1">
              <a:lnSpc>
                <a:spcPct val="150000"/>
              </a:lnSpc>
            </a:pPr>
            <a:r>
              <a:rPr lang="ar-SA" sz="4000" dirty="0">
                <a:solidFill>
                  <a:schemeClr val="accent6">
                    <a:lumMod val="75000"/>
                  </a:schemeClr>
                </a:solidFill>
                <a:latin typeface="Siwa" panose="020B0604020202020204" charset="-78"/>
                <a:ea typeface="Siwa"/>
                <a:cs typeface="Siwa" panose="020B0604020202020204" charset="-78"/>
                <a:sym typeface="Siwa"/>
                <a:rtl/>
              </a:rPr>
              <a:t>بعد تحديد المنهج والعينة، نصل إلى مرحلة جمع البيانات. هذا يتطلب اختيار أو بناء أداة مناسبة مثل الاستبانة، المقابلة، أو بطاقة الملاحظة. </a:t>
            </a:r>
            <a:endParaRPr lang="ar-EG" sz="40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ثالثاً: مهارة بناء أدوات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7170" name="Picture 2" descr="ما هي أهم أدوات جمع البيانات في البحث العلمي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l="2089" t="12000" b="6400"/>
          <a:stretch/>
        </p:blipFill>
        <p:spPr bwMode="auto">
          <a:xfrm>
            <a:off x="9067536" y="1333500"/>
            <a:ext cx="8915664"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ضمان جودة الأداة: الصدق والثبات
قبل استخدام أي أداة بحث، يجب التأكد من جودتها. وأهم مفهوم هنا هو "صدق الأداة".
ما هو الصدق؟
ببساطة، يعني أن الأداة تقيس ما صُممت لقياسه بالفعل.
كيف نضمن الصدق؟
عن طريق "تحكيم الأداة"، حيث يتم عرضها على مجموعة من الخبراء والمتخصصين في المجال لأخذ آرائهم وملاحظاتهم وتعديل الأداة بناءً عليها. هذا الإجراء يرفع من ثقة الباحث في نتائج دراسته.</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381000" y="2095500"/>
            <a:ext cx="9372600" cy="8991600"/>
          </a:xfrm>
          <a:prstGeom prst="rect">
            <a:avLst/>
          </a:prstGeom>
        </p:spPr>
        <p:txBody>
          <a:bodyPr lIns="0" tIns="0" rIns="0" bIns="0" rtlCol="0" anchor="ctr">
            <a:noAutofit/>
          </a:bodyPr>
          <a:lstStyle/>
          <a:p>
            <a:pPr algn="r" rtl="1">
              <a:lnSpc>
                <a:spcPct val="150000"/>
              </a:lnSpc>
            </a:pPr>
            <a:r>
              <a:rPr lang="ar-SA" sz="4800" dirty="0">
                <a:solidFill>
                  <a:schemeClr val="accent6">
                    <a:lumMod val="75000"/>
                  </a:schemeClr>
                </a:solidFill>
                <a:latin typeface="Siwa"/>
                <a:ea typeface="Siwa"/>
                <a:cs typeface="Siwa"/>
                <a:sym typeface="Siwa"/>
                <a:rtl/>
              </a:rPr>
              <a:t>نظرة على بنية </a:t>
            </a:r>
            <a:r>
              <a:rPr lang="ar-SA" sz="4800" dirty="0" smtClean="0">
                <a:solidFill>
                  <a:schemeClr val="accent6">
                    <a:lumMod val="75000"/>
                  </a:schemeClr>
                </a:solidFill>
                <a:latin typeface="Siwa"/>
                <a:ea typeface="Siwa"/>
                <a:cs typeface="Siwa"/>
                <a:sym typeface="Siwa"/>
                <a:rtl/>
              </a:rPr>
              <a:t>الاستبانة</a:t>
            </a:r>
            <a:r>
              <a:rPr lang="ar-SA" sz="3200" dirty="0">
                <a:solidFill>
                  <a:srgbClr val="231F20"/>
                </a:solidFill>
                <a:latin typeface="Siwa"/>
                <a:ea typeface="Siwa"/>
                <a:cs typeface="Siwa"/>
                <a:sym typeface="Siwa"/>
                <a:rtl/>
              </a:rPr>
              <a:t>
تتكون الاستبانة عادة من عدة أقسام.
- تبدأ غالبًا بالبيانات الأولية أو الديموغرافية للمشارك (مثل العمر، الجنس، التخصص).
- ثم تنتقل إلى المحاور الرئيسية التي تغطي متغيرات البحث.
- يجب أن تكون الأسئلة واضحة، ومباشرة، وغير متحيزة.
- نلاحظ في المثال تنوع الأسئلة بين أسئلة نعم/لا، وأسئلة الاختيار من متعدد، وهذا أمر جيد لإثراء البيانات.</a:t>
            </a:r>
            <a:endParaRPr lang="ar-EG" sz="3200" dirty="0">
              <a:solidFill>
                <a:srgbClr val="231F20"/>
              </a:solidFill>
              <a:latin typeface="Siwa"/>
              <a:ea typeface="Siwa"/>
              <a:cs typeface="Siwa"/>
              <a:sym typeface="Siwa"/>
              <a:rtl/>
            </a:endParaRPr>
          </a:p>
        </p:txBody>
      </p:sp>
      <p:pic>
        <p:nvPicPr>
          <p:cNvPr id="4" name="Picture 2" descr="ما هي أهم أدوات جمع البيانات في البحث العلمي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l="2089" t="12000" b="6400"/>
          <a:stretch/>
        </p:blipFill>
        <p:spPr bwMode="auto">
          <a:xfrm>
            <a:off x="1600200" y="495300"/>
            <a:ext cx="7239000"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381000" y="1790700"/>
            <a:ext cx="9144000" cy="8991600"/>
          </a:xfrm>
          <a:prstGeom prst="rect">
            <a:avLst/>
          </a:prstGeom>
        </p:spPr>
        <p:txBody>
          <a:bodyPr lIns="0" tIns="0" rIns="0" bIns="0" rtlCol="0" anchor="ctr">
            <a:noAutofit/>
          </a:bodyPr>
          <a:lstStyle/>
          <a:p>
            <a:pPr algn="r" rtl="1">
              <a:lnSpc>
                <a:spcPct val="150000"/>
              </a:lnSpc>
            </a:pPr>
            <a:r>
              <a:rPr lang="ar-SA" sz="3200" dirty="0">
                <a:solidFill>
                  <a:schemeClr val="accent6">
                    <a:lumMod val="75000"/>
                  </a:schemeClr>
                </a:solidFill>
                <a:latin typeface="Siwa"/>
                <a:ea typeface="Siwa"/>
                <a:cs typeface="Siwa"/>
                <a:sym typeface="Siwa"/>
                <a:rtl/>
              </a:rPr>
              <a:t>أنواع الأسئلة في </a:t>
            </a:r>
            <a:r>
              <a:rPr lang="ar-SA" sz="3200" dirty="0" smtClean="0">
                <a:solidFill>
                  <a:schemeClr val="accent6">
                    <a:lumMod val="75000"/>
                  </a:schemeClr>
                </a:solidFill>
                <a:latin typeface="Siwa"/>
                <a:ea typeface="Siwa"/>
                <a:cs typeface="Siwa"/>
                <a:sym typeface="Siwa"/>
                <a:rtl/>
              </a:rPr>
              <a:t>الاستبانة</a:t>
            </a:r>
            <a:r>
              <a:rPr lang="ar-SA" sz="3200" dirty="0">
                <a:solidFill>
                  <a:srgbClr val="231F20"/>
                </a:solidFill>
                <a:latin typeface="Siwa"/>
                <a:ea typeface="Siwa"/>
                <a:cs typeface="Siwa"/>
                <a:sym typeface="Siwa"/>
                <a:rtl/>
              </a:rPr>
              <a:t>
تتنوع الأسئلة داخل الاستبانة لجمع أنواع مختلفة من البيانات:
- أسئلة مغلقة: لها إجابات محددة (نعم/لا، اختيار من متعدد).
- أسئلة مقياس </a:t>
            </a:r>
            <a:r>
              <a:rPr lang="ar-SA" sz="3200" dirty="0" err="1">
                <a:solidFill>
                  <a:srgbClr val="231F20"/>
                </a:solidFill>
                <a:latin typeface="Siwa"/>
                <a:ea typeface="Siwa"/>
                <a:cs typeface="Siwa"/>
                <a:sym typeface="Siwa"/>
                <a:rtl/>
              </a:rPr>
              <a:t>ليكرت</a:t>
            </a:r>
            <a:r>
              <a:rPr lang="ar-SA" sz="3200" dirty="0">
                <a:solidFill>
                  <a:srgbClr val="231F20"/>
                </a:solidFill>
                <a:latin typeface="Siwa"/>
                <a:ea typeface="Siwa"/>
                <a:cs typeface="Siwa"/>
                <a:sym typeface="Siwa"/>
                <a:rtl/>
              </a:rPr>
              <a:t>: تقيس درجة الموافقة (موافق بشدة، موافق، ...).
- أسئلة مفتوحة: تترك للمشارك حرية الإجابة بكلماته الخاصة، مثل السؤال رقم 20 </a:t>
            </a:r>
            <a:r>
              <a:rPr lang="ar-SA" sz="3200" dirty="0" smtClean="0">
                <a:solidFill>
                  <a:srgbClr val="231F20"/>
                </a:solidFill>
                <a:latin typeface="Siwa"/>
                <a:ea typeface="Siwa"/>
                <a:cs typeface="Siwa"/>
                <a:sym typeface="Siwa"/>
                <a:rtl/>
              </a:rPr>
              <a:t>في</a:t>
            </a:r>
            <a:endParaRPr lang="ar-EG" sz="3200" dirty="0">
              <a:solidFill>
                <a:srgbClr val="231F20"/>
              </a:solidFill>
              <a:latin typeface="Siwa"/>
              <a:ea typeface="Siwa"/>
              <a:cs typeface="Siwa"/>
              <a:sym typeface="Siwa"/>
              <a:rtl/>
            </a:endParaRPr>
          </a:p>
        </p:txBody>
      </p:sp>
      <p:pic>
        <p:nvPicPr>
          <p:cNvPr id="4" name="Picture 2" descr="ما هي أهم أدوات جمع البيانات في البحث العلمي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l="2089" t="12000" b="6400"/>
          <a:stretch/>
        </p:blipFill>
        <p:spPr bwMode="auto">
          <a:xfrm>
            <a:off x="457200" y="266700"/>
            <a:ext cx="8915664" cy="2362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6134100"/>
            <a:ext cx="7848864" cy="4386158"/>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الاستبانة الإلكترونية هي نسخة رقمية من الاستبانة الورقية، يتم تصميمها وتوزيعها عبر الإنترنت. من أهم مميزاتها:
- سرعة الوصول للمشاركين.
- سهولة جمع البيانات وتحليلها.
- تكلفة أقل بكثير من الطباعة والتوزيع الورقي</a:t>
            </a:r>
            <a:r>
              <a:rPr lang="ar-SA" sz="4000" dirty="0" smtClean="0">
                <a:solidFill>
                  <a:srgbClr val="231F20"/>
                </a:solidFill>
                <a:latin typeface="Siwa" panose="020B0604020202020204" charset="-78"/>
                <a:ea typeface="Siwa"/>
                <a:cs typeface="Siwa" panose="020B0604020202020204" charset="-78"/>
                <a:sym typeface="Siwa"/>
                <a:rtl/>
              </a:rPr>
              <a:t>.</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8534400" y="4229100"/>
            <a:ext cx="9372600" cy="2133600"/>
          </a:xfrm>
          <a:prstGeom prst="rect">
            <a:avLst/>
          </a:prstGeom>
        </p:spPr>
        <p:txBody>
          <a:bodyPr lIns="0" tIns="0" rIns="0" bIns="0" rtlCol="0" anchor="ctr">
            <a:normAutofit/>
          </a:bodyPr>
          <a:lstStyle/>
          <a:p>
            <a:pPr algn="just" rtl="1">
              <a:lnSpc>
                <a:spcPct val="150000"/>
              </a:lnSpc>
            </a:pPr>
            <a:r>
              <a:rPr lang="ar-SA" sz="2800" dirty="0">
                <a:solidFill>
                  <a:schemeClr val="accent6">
                    <a:lumMod val="75000"/>
                  </a:schemeClr>
                </a:solidFill>
                <a:latin typeface="Siwa" panose="020B0604020202020204" charset="-78"/>
                <a:ea typeface="Siwa"/>
                <a:cs typeface="Siwa" panose="020B0604020202020204" charset="-78"/>
                <a:sym typeface="Siwa"/>
                <a:rtl/>
              </a:rPr>
              <a:t>في عصرنا الرقمي، أصبحت الاستبانات الإلكترونية هي الخيار المفضل للباحثين لجمع البيانات بسرعة وكفاءة عالية. </a:t>
            </a:r>
            <a:endParaRPr lang="ar-EG" sz="28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905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الاستبانة الإلكترونية: أداة العصر</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11266" name="Picture 2" descr="مبتعث - خطوات إعداد الإستبان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4244" y="1333500"/>
            <a:ext cx="6276975" cy="3200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557942"/>
            <a:ext cx="7848864" cy="4386158"/>
          </a:xfrm>
          <a:prstGeom prst="rect">
            <a:avLst/>
          </a:prstGeom>
        </p:spPr>
        <p:txBody>
          <a:bodyPr lIns="0" tIns="0" rIns="0" bIns="0" rtlCol="0" anchor="t">
            <a:normAutofit fontScale="85000" lnSpcReduction="1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تتميز هذه الأدوات بكونها:</a:t>
            </a:r>
            <a:r>
              <a:rPr lang="ar-SA" sz="4000" dirty="0">
                <a:solidFill>
                  <a:schemeClr val="accent6">
                    <a:lumMod val="75000"/>
                  </a:schemeClr>
                </a:solidFill>
                <a:latin typeface="Siwa" panose="020B0604020202020204" charset="-78"/>
                <a:ea typeface="Siwa"/>
                <a:cs typeface="Siwa" panose="020B0604020202020204" charset="-78"/>
                <a:sym typeface="Siwa"/>
                <a:rtl/>
              </a:rPr>
              <a:t>
١- مجانية وسهلة الاستخدام.
٢- سريعة في جمع الردود.
٣- اقتصادية من حيث التكلفة والوقت.
٤- تتيح متابعة سهلة للردود المستلمة.
٥- توفر ملخصات بيانية تلقائية للنتائج، </a:t>
            </a:r>
            <a:endParaRPr lang="ar-EG" sz="40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829536" y="3429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أدوات </a:t>
            </a:r>
            <a:r>
              <a:rPr lang="ar-SA" sz="4800" dirty="0" smtClean="0">
                <a:solidFill>
                  <a:srgbClr val="356388"/>
                </a:solidFill>
                <a:latin typeface="Siwa" panose="020B0604020202020204" charset="-78"/>
                <a:ea typeface="Madani Arabic"/>
                <a:cs typeface="Siwa" panose="020B0604020202020204" charset="-78"/>
                <a:sym typeface="Madani Arabic"/>
                <a:rtl/>
              </a:rPr>
              <a:t>ومميزات</a:t>
            </a:r>
          </a:p>
          <a:p>
            <a:pPr algn="r" rtl="1">
              <a:lnSpc>
                <a:spcPts val="4509"/>
              </a:lnSpc>
            </a:pPr>
            <a:r>
              <a:rPr lang="ar-SA" sz="4800" dirty="0" smtClean="0">
                <a:solidFill>
                  <a:srgbClr val="356388"/>
                </a:solidFill>
                <a:latin typeface="Siwa" panose="020B0604020202020204" charset="-78"/>
                <a:ea typeface="Madani Arabic"/>
                <a:cs typeface="Siwa" panose="020B0604020202020204" charset="-78"/>
                <a:sym typeface="Madani Arabic"/>
                <a:rtl/>
              </a:rPr>
              <a:t> </a:t>
            </a:r>
            <a:r>
              <a:rPr lang="ar-SA" sz="4800" dirty="0">
                <a:solidFill>
                  <a:srgbClr val="356388"/>
                </a:solidFill>
                <a:latin typeface="Siwa" panose="020B0604020202020204" charset="-78"/>
                <a:ea typeface="Madani Arabic"/>
                <a:cs typeface="Siwa" panose="020B0604020202020204" charset="-78"/>
                <a:sym typeface="Madani Arabic"/>
                <a:rtl/>
              </a:rPr>
              <a:t>الاستبانة الإلكترونية</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14338" name="Picture 2" descr="مبتعث - خطوات إعداد الإستبان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8544" y="2019300"/>
            <a:ext cx="6276975" cy="335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خطوات عملية: إنشاء استبانة جوجل (1-2)
لإنشاء استبانتك الإلكترونية الأولى، اتبع هذه الخطوات البسيطة:
1- ادخل إلى حسابك في جوجل، ثم افتح جوجل درايف (Google Drive).
2- انقر على زر "+ جديد" الموجود في الزاوية العلوية.
3- من القائمة التي تظهر، اختر "نماذج جوجل" (Google Forms).
4- يمكنك الآن البدء في تصميم استبانتك من صفحة فارغة أو باستخدام قالب جاهز.</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خطوات عملية: تصميم محتوى الاستبانة (3)
بعد إنشاء النموذج، تبدأ مرحلة التصميم:
1- عنوان الاستبانة: اكتب عنوانًا واضحًا ومختصرًا يعبر عن موضوع بحثك.
2- الوصف: أضف وصفًا قصيرًا يوضح الهدف من الاستبانة للمشارك.
3- إضافة الأسئلة: استخدم زر (+) لإضافة سؤال جديد.
4- نوع السؤال: لكل سؤال، اختر نوع الإجابة المناسب (نص، اختيار من متعدد، قائمة منسدلة، إلخ).</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إعدادات متقدمة للأسئلة
تمنحك نماذج جوجل تحكمًا دقيقًا في كل سؤال:
- جعل السؤال "مطلوب": يمكنك إجبار المشارك على الإجابة على الأسئلة المهمة.
- إضافة وصف: يمكنك إضافة شرح إضافي أسفل السؤال لتوضيحه.
- خيارات متنوعة: في أسئلة الاختيار من متعدد، يمكنك إضافة خيار "غير ذلك" للسماح للمشارك بكتابة إجابة خاصة.
- التحكم الدقيق في هذه الخيارات يضمن جودة البيانات التي تجمعها.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92500" lnSpcReduction="20000"/>
          </a:bodyPr>
          <a:lstStyle/>
          <a:p>
            <a:pPr algn="r" rtl="1">
              <a:lnSpc>
                <a:spcPct val="150000"/>
              </a:lnSpc>
            </a:pPr>
            <a:r>
              <a:rPr lang="ar-SA" sz="4000">
                <a:solidFill>
                  <a:srgbClr val="231F20"/>
                </a:solidFill>
                <a:latin typeface="Siwa"/>
                <a:ea typeface="Siwa"/>
                <a:cs typeface="Siwa"/>
                <a:sym typeface="Siwa"/>
                <a:rtl/>
              </a:rPr>
              <a:t>تخصيص وتنظيم شكل الاستبانة
لجعل استبانتك أكثر جاذبية واحترافية:
- تغيير الترتيب: يمكنك بسهولة سحب وإفلات الأسئلة لتغيير ترتيبها.
- النسخ والحذف: يمكنك نسخ سؤال مكرر لتوفير الوقت، أو حذف الأسئلة غير المرغوب فيها.
- تخصيص المظهر: من أيقونة لوحة الألوان، يمكنك تغيير ألوان الاستبانة، ونوع الخط، وحتى إضافة صورة في رأس الصفحة لتعبر عن هوية بحثك.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85000" lnSpcReduction="10000"/>
          </a:bodyPr>
          <a:lstStyle/>
          <a:p>
            <a:pPr algn="r" rtl="1">
              <a:lnSpc>
                <a:spcPct val="150000"/>
              </a:lnSpc>
            </a:pPr>
            <a:r>
              <a:rPr lang="ar-SA" sz="4000">
                <a:solidFill>
                  <a:srgbClr val="231F20"/>
                </a:solidFill>
                <a:latin typeface="Siwa"/>
                <a:ea typeface="Siwa"/>
                <a:cs typeface="Siwa"/>
                <a:sym typeface="Siwa"/>
                <a:rtl/>
              </a:rPr>
              <a:t>جمع الردود وتحليلها
بمجرد نشر الاستبانة، تبدأ الردود في الوصول. للتعامل معها:
- تبويب "الردود": انتقل إلى هذا التبويب داخل النموذج لترى ملخصات بيانية فورية للنتائج.
- الربط بجدول بيانات: الأهم هو النقر على أيقونة جدول البيانات الخضراء. سيؤدي هذا إلى إنشاء ملف Google Sheet يتم فيه تجميع كل الردود بشكل منظم، مما يسهل عملية التحليل الإحصائي لاحقًا.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 xmlns:a16="http://schemas.microsoft.com/office/drawing/2014/main" id="{CBCE36E6-1D1F-2547-8136-67B4B7C85063}"/>
              </a:ext>
            </a:extLst>
          </p:cNvPr>
          <p:cNvSpPr txBox="1"/>
          <p:nvPr/>
        </p:nvSpPr>
        <p:spPr>
          <a:xfrm>
            <a:off x="1371600" y="495300"/>
            <a:ext cx="7102315" cy="89916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مشاركة ونشر الاستبانة
الخطوة الأخيرة هي إيصال استبانتك إلى العينة المستهدفة:
- انقر على زر "إرسال" (Send).
- ستظهر لك عدة خيارات للنشر:
1- عبر البريد الإلكتروني: إرسال مباشر إلى قائمة بريدية.
2- عبر رابط: الحصول على رابط قصير يمكنك نشره على وسائل التواصل الاجتماعي أو إرساله عبر التطبيقات.
3- تضمين في صفحة ويب: للمستخدمين المتقدمين.
اختر الطريقة الأنسب للوصول إلى عينتك.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يمكنك في أي وقت الاطلاع على ملخص الردود والرسوم البيانية التلقائية. والأهم، عندما تصل إلى العدد المطلوب من المشاركين، يمكنك إيقاف استقبال ردود جديدة. يتم ذلك ببساطة عن طريق إيقاف تفعيل خيار "قبول الردود" في تبويب الردود. هذا يضمن إغلاق الاستبانة في الوقت المناسب.</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بعد نشر الاستبانة، يمنحك النظام تحكمًا كاملاً في عملية جمع البيانات. يمكنك مراقبة الردود واتخاذ قرارات بناءً على ذلك.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إدارة عملية جمع البيانات</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 xmlns:a16="http://schemas.microsoft.com/office/drawing/2014/main"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8669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رابعاً: </a:t>
            </a:r>
            <a:endParaRPr lang="ar-SA" sz="4800" dirty="0" smtClean="0">
              <a:solidFill>
                <a:srgbClr val="356388"/>
              </a:solidFill>
              <a:latin typeface="Siwa" panose="020B0604020202020204" charset="-78"/>
              <a:ea typeface="Madani Arabic"/>
              <a:cs typeface="Siwa" panose="020B0604020202020204" charset="-78"/>
              <a:sym typeface="Madani Arabic"/>
              <a:rtl/>
            </a:endParaRPr>
          </a:p>
          <a:p>
            <a:pPr algn="ctr" rtl="1">
              <a:lnSpc>
                <a:spcPts val="7699"/>
              </a:lnSpc>
            </a:pPr>
            <a:r>
              <a:rPr lang="ar-SA" sz="4800" dirty="0" smtClean="0">
                <a:solidFill>
                  <a:srgbClr val="356388"/>
                </a:solidFill>
                <a:latin typeface="Siwa" panose="020B0604020202020204" charset="-78"/>
                <a:ea typeface="Madani Arabic"/>
                <a:cs typeface="Siwa" panose="020B0604020202020204" charset="-78"/>
                <a:sym typeface="Madani Arabic"/>
                <a:rtl/>
              </a:rPr>
              <a:t>الأساليب </a:t>
            </a:r>
            <a:r>
              <a:rPr lang="ar-SA" sz="4800" dirty="0">
                <a:solidFill>
                  <a:srgbClr val="356388"/>
                </a:solidFill>
                <a:latin typeface="Siwa" panose="020B0604020202020204" charset="-78"/>
                <a:ea typeface="Madani Arabic"/>
                <a:cs typeface="Siwa" panose="020B0604020202020204" charset="-78"/>
                <a:sym typeface="Madani Arabic"/>
                <a:rtl/>
              </a:rPr>
              <a:t>الإحصائية لتحليل البيانات</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a:bodyPr>
          <a:lstStyle/>
          <a:p>
            <a:pPr algn="r" rtl="1">
              <a:lnSpc>
                <a:spcPct val="150000"/>
              </a:lnSpc>
            </a:pPr>
            <a:r>
              <a:rPr lang="ar-SA" sz="4000" dirty="0">
                <a:solidFill>
                  <a:srgbClr val="231F20"/>
                </a:solidFill>
                <a:latin typeface="Siwa"/>
                <a:ea typeface="Siwa"/>
                <a:cs typeface="Siwa"/>
                <a:sym typeface="Siwa"/>
                <a:rtl/>
              </a:rPr>
              <a:t>بعد أن نجمع البيانات باستخدام أدواتنا، لا تكون لهذه البيانات قيمة حقيقية ما لم يتم تحليلها. هنا يأتي دور الأساليب الإحصائية، وهي مجموعة من الطرق الرقمية والرياضية التي نستخدمها لمعالجة البيانات وتحويلها إلى معلومات ذات معنى. تتضمن عملية التحليل خطوات متسلسلة تبدأ بجمع البيانات، ثم عرضها وتنظيمها، ثم تحليلها، وأخيرًا تفسير النتائج وربطها بأسئلة البحث.</a:t>
            </a:r>
            <a:endParaRPr lang="ar-EG" sz="4000" dirty="0">
              <a:solidFill>
                <a:srgbClr val="231F20"/>
              </a:solidFill>
              <a:latin typeface="Siwa"/>
              <a:ea typeface="Siwa"/>
              <a:cs typeface="Siwa"/>
              <a:sym typeface="Siwa"/>
              <a:rtl/>
            </a:endParaRPr>
          </a:p>
        </p:txBody>
      </p:sp>
      <p:pic>
        <p:nvPicPr>
          <p:cNvPr id="15362" name="Picture 2" descr="خدمات تحليلات البيانات – ساينس سوف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02318" y="495300"/>
            <a:ext cx="5637958"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7505700" y="2628900"/>
            <a:ext cx="10401300" cy="6781800"/>
          </a:xfrm>
          <a:prstGeom prst="rect">
            <a:avLst/>
          </a:prstGeom>
        </p:spPr>
        <p:txBody>
          <a:bodyPr wrap="square" lIns="0" tIns="0" rIns="0" bIns="0" rtlCol="0" anchor="t">
            <a:normAutofit/>
          </a:bodyPr>
          <a:lstStyle/>
          <a:p>
            <a:pPr algn="r" rtl="1">
              <a:lnSpc>
                <a:spcPct val="150000"/>
              </a:lnSpc>
            </a:pPr>
            <a:r>
              <a:rPr lang="ar-SA" sz="4000" dirty="0">
                <a:solidFill>
                  <a:srgbClr val="231F20"/>
                </a:solidFill>
                <a:latin typeface="Siwa" panose="020B0604020202020204" charset="-78"/>
                <a:ea typeface="Siwa"/>
                <a:cs typeface="Siwa" panose="020B0604020202020204" charset="-78"/>
                <a:sym typeface="Siwa"/>
                <a:rtl/>
              </a:rPr>
              <a:t>تستخدم في التحليل الإحصائي عدة مقاييس، أشهرها مقاييس النزعة المركزية (</a:t>
            </a:r>
            <a:r>
              <a:rPr lang="ar-SA" sz="4000" dirty="0">
                <a:solidFill>
                  <a:schemeClr val="accent6">
                    <a:lumMod val="75000"/>
                  </a:schemeClr>
                </a:solidFill>
                <a:latin typeface="Siwa" panose="020B0604020202020204" charset="-78"/>
                <a:ea typeface="Siwa"/>
                <a:cs typeface="Siwa" panose="020B0604020202020204" charset="-78"/>
                <a:sym typeface="Siwa"/>
                <a:rtl/>
              </a:rPr>
              <a:t>المتوسط الحسابي، الوسيط، المنوال</a:t>
            </a:r>
            <a:r>
              <a:rPr lang="ar-SA" sz="4000" dirty="0">
                <a:solidFill>
                  <a:srgbClr val="231F20"/>
                </a:solidFill>
                <a:latin typeface="Siwa" panose="020B0604020202020204" charset="-78"/>
                <a:ea typeface="Siwa"/>
                <a:cs typeface="Siwa" panose="020B0604020202020204" charset="-78"/>
                <a:sym typeface="Siwa"/>
                <a:rtl/>
              </a:rPr>
              <a:t>)، ومقاييس التشتت، والنسب المئوية. لتسهيل هذه العملية، يمكن للباحث استخدام </a:t>
            </a:r>
            <a:r>
              <a:rPr lang="ar-SA" sz="4000" dirty="0">
                <a:solidFill>
                  <a:schemeClr val="accent6">
                    <a:lumMod val="75000"/>
                  </a:schemeClr>
                </a:solidFill>
                <a:latin typeface="Siwa" panose="020B0604020202020204" charset="-78"/>
                <a:ea typeface="Siwa"/>
                <a:cs typeface="Siwa" panose="020B0604020202020204" charset="-78"/>
                <a:sym typeface="Siwa"/>
                <a:rtl/>
              </a:rPr>
              <a:t>برامج حاسوبية متخصصة</a:t>
            </a:r>
            <a:r>
              <a:rPr lang="ar-SA" sz="4000" dirty="0">
                <a:solidFill>
                  <a:srgbClr val="231F20"/>
                </a:solidFill>
                <a:latin typeface="Siwa" panose="020B0604020202020204" charset="-78"/>
                <a:ea typeface="Siwa"/>
                <a:cs typeface="Siwa" panose="020B0604020202020204" charset="-78"/>
                <a:sym typeface="Siwa"/>
                <a:rtl/>
              </a:rPr>
              <a:t>. أشهر هذه البرامج هو (SPSS)، الذي يوفر الدقة والسرعة في تحليل كميات هائلة من البيانات.</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أدوات التحليل الإحصائي</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6386" name="Picture 2" descr="خدمات تحليلات البيانات – ساينس سوف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 y="1028700"/>
            <a:ext cx="7199163" cy="7794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85000" lnSpcReduction="20000"/>
          </a:bodyPr>
          <a:lstStyle/>
          <a:p>
            <a:pPr algn="just" rtl="1">
              <a:lnSpc>
                <a:spcPct val="150000"/>
              </a:lnSpc>
            </a:pPr>
            <a:r>
              <a:rPr lang="ar-SA" sz="4000">
                <a:solidFill>
                  <a:srgbClr val="231F20"/>
                </a:solidFill>
                <a:latin typeface="Siwa"/>
                <a:ea typeface="Siwa"/>
                <a:cs typeface="Siwa"/>
                <a:sym typeface="Siwa"/>
                <a:rtl/>
              </a:rPr>
              <a:t>كما تعرفنا على:
- كيفية تصميم الاستبانات الإلكترونية خطوة بخطوة.
- أهمية الأساليب الإحصائية في تحليل البيانات.
هذه المهارات أساسية لأي باحث لإجراء دراسة علمية متكاملة وموثوقة.</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85000" lnSpcReduction="20000"/>
          </a:bodyPr>
          <a:lstStyle/>
          <a:p>
            <a:pPr algn="just" rtl="1">
              <a:lnSpc>
                <a:spcPct val="150000"/>
              </a:lnSpc>
            </a:pPr>
            <a:r>
              <a:rPr lang="ar-SA" sz="4000">
                <a:solidFill>
                  <a:srgbClr val="231F20"/>
                </a:solidFill>
                <a:latin typeface="Siwa"/>
                <a:ea typeface="Siwa"/>
                <a:cs typeface="Siwa"/>
                <a:sym typeface="Siwa"/>
                <a:rtl/>
              </a:rPr>
              <a:t>في هذا الدرس، استعرضنا المكونات الرئيسية للفصل الثالث من البحث العلمي، وهي إجراءات البحث.
تعلمنا كيفية:
- اختيار منهج البحث المناسب.
- تحديد واختيار عينة البحث.
- بناء أدوات البحث والتأكد من جودتها.</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خلاصة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باحث يريد دراسة الفروق في الرضا الوظيفي بين المعلمين والمعلمات في مدينة معينة. ما هو أنسب نوع للعينة لضمان تمثيل كلا الجنسين بشكل </a:t>
            </a:r>
            <a:r>
              <a:rPr lang="ar-SA" sz="4800" b="1">
                <a:solidFill>
                  <a:srgbClr val="FFFDEF"/>
                </a:solidFill>
                <a:latin typeface="Siwa" panose="020B0604020202020204" charset="-78"/>
                <a:ea typeface="Farro"/>
                <a:cs typeface="Siwa" panose="020B0604020202020204" charset="-78"/>
                <a:sym typeface="Farro"/>
              </a:rPr>
              <a:t>عادل؟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العينة </a:t>
            </a:r>
            <a:r>
              <a:rPr lang="ar-SA" sz="4800">
                <a:solidFill>
                  <a:srgbClr val="623933"/>
                </a:solidFill>
                <a:latin typeface="Siwa" panose="020B0604020202020204" charset="-78"/>
                <a:ea typeface="Farro"/>
                <a:cs typeface="Siwa" panose="020B0604020202020204" charset="-78"/>
                <a:sym typeface="Farro"/>
              </a:rPr>
              <a:t>العشوائية البسيطة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العينة </a:t>
            </a:r>
            <a:r>
              <a:rPr lang="ar-SA" sz="4800">
                <a:solidFill>
                  <a:srgbClr val="623933"/>
                </a:solidFill>
                <a:latin typeface="Siwa" panose="020B0604020202020204" charset="-78"/>
                <a:ea typeface="Farro"/>
                <a:cs typeface="Siwa" panose="020B0604020202020204" charset="-78"/>
                <a:sym typeface="Farro"/>
              </a:rPr>
              <a:t>العشوائية المنتظمة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عينة الصدفة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العينة </a:t>
            </a:r>
            <a:r>
              <a:rPr lang="ar-SA" sz="4800">
                <a:solidFill>
                  <a:srgbClr val="623933"/>
                </a:solidFill>
                <a:latin typeface="Siwa" panose="020B0604020202020204" charset="-78"/>
                <a:ea typeface="Farro"/>
                <a:cs typeface="Siwa" panose="020B0604020202020204" charset="-78"/>
                <a:sym typeface="Farro"/>
              </a:rPr>
              <a:t>العشوائية الطبقية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باحث يريد دراسة الفروق في الرضا الوظيفي بين المعلمين والمعلمات في مدينة معينة. ما هو أنسب نوع للعينة لضمان تمثيل كلا الجنسين بشكل </a:t>
            </a:r>
            <a:r>
              <a:rPr lang="ar-SA" sz="4800" b="1">
                <a:solidFill>
                  <a:srgbClr val="FFFDEF"/>
                </a:solidFill>
                <a:latin typeface="Siwa" panose="020B0604020202020204" charset="-78"/>
                <a:ea typeface="Farro"/>
                <a:cs typeface="Siwa" panose="020B0604020202020204" charset="-78"/>
                <a:sym typeface="Farro"/>
              </a:rPr>
              <a:t>عادل؟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العينة </a:t>
            </a:r>
            <a:r>
              <a:rPr lang="ar-SA" sz="4800">
                <a:solidFill>
                  <a:srgbClr val="623933"/>
                </a:solidFill>
                <a:latin typeface="Siwa" panose="020B0604020202020204" charset="-78"/>
                <a:ea typeface="Farro"/>
                <a:cs typeface="Siwa" panose="020B0604020202020204" charset="-78"/>
                <a:sym typeface="Farro"/>
              </a:rPr>
              <a:t>العشوائية البسيطة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العينة </a:t>
            </a:r>
            <a:r>
              <a:rPr lang="ar-SA" sz="4800">
                <a:solidFill>
                  <a:srgbClr val="623933"/>
                </a:solidFill>
                <a:latin typeface="Siwa" panose="020B0604020202020204" charset="-78"/>
                <a:ea typeface="Farro"/>
                <a:cs typeface="Siwa" panose="020B0604020202020204" charset="-78"/>
                <a:sym typeface="Farro"/>
              </a:rPr>
              <a:t>العشوائية المنتظمة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عينة الصدفة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العينة </a:t>
            </a:r>
            <a:r>
              <a:rPr lang="ar-SA" sz="4800">
                <a:solidFill>
                  <a:srgbClr val="623933"/>
                </a:solidFill>
                <a:latin typeface="Siwa" panose="020B0604020202020204" charset="-78"/>
                <a:ea typeface="Farro"/>
                <a:cs typeface="Siwa" panose="020B0604020202020204" charset="-78"/>
                <a:sym typeface="Farro"/>
              </a:rPr>
              <a:t>العشوائية الطبقية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إذا كان مجتمع البحث يتكون من 2000 طالب، وأراد الباحث اختيار عينة منتظمة حجمها 100 طالب، فما هي المسافة بين كل فرد يتم اختياره والذي يليه في </a:t>
            </a:r>
            <a:r>
              <a:rPr lang="ar-SA" sz="4800" b="1">
                <a:solidFill>
                  <a:srgbClr val="FFFDEF"/>
                </a:solidFill>
                <a:latin typeface="Siwa" panose="020B0604020202020204" charset="-78"/>
                <a:ea typeface="Farro"/>
                <a:cs typeface="Siwa" panose="020B0604020202020204" charset="-78"/>
                <a:sym typeface="Farro"/>
              </a:rPr>
              <a:t>القائمة؟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10</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20</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100</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50</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 xmlns:a16="http://schemas.microsoft.com/office/drawing/2014/main"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 xmlns:a16="http://schemas.microsoft.com/office/drawing/2014/main"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 xmlns:a16="http://schemas.microsoft.com/office/drawing/2014/main"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إذا كان مجتمع البحث يتكون من 2000 طالب، وأراد الباحث اختيار عينة منتظمة حجمها 100 طالب، فما هي المسافة بين كل فرد يتم اختياره والذي يليه في </a:t>
            </a:r>
            <a:r>
              <a:rPr lang="ar-SA" sz="4800" b="1">
                <a:solidFill>
                  <a:srgbClr val="FFFDEF"/>
                </a:solidFill>
                <a:latin typeface="Siwa" panose="020B0604020202020204" charset="-78"/>
                <a:ea typeface="Farro"/>
                <a:cs typeface="Siwa" panose="020B0604020202020204" charset="-78"/>
                <a:sym typeface="Farro"/>
              </a:rPr>
              <a:t>القائمة؟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10</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 xmlns:a16="http://schemas.microsoft.com/office/drawing/2014/main"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20</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100</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50</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الخطوة الأولى والأساسية في عملية اختيار عينة البحث </a:t>
            </a:r>
            <a:r>
              <a:rPr lang="ar-SA" sz="4800" b="1">
                <a:solidFill>
                  <a:srgbClr val="FFFDEF"/>
                </a:solidFill>
                <a:latin typeface="Siwa" panose="020B0604020202020204" charset="-78"/>
                <a:ea typeface="Farro"/>
                <a:cs typeface="Siwa" panose="020B0604020202020204" charset="-78"/>
                <a:sym typeface="Farro"/>
              </a:rPr>
              <a:t>هي: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a:t>
            </a:r>
            <a:r>
              <a:rPr lang="ar-SA" sz="4800">
                <a:solidFill>
                  <a:srgbClr val="623933"/>
                </a:solidFill>
                <a:latin typeface="Siwa" panose="020B0604020202020204" charset="-78"/>
                <a:ea typeface="Farro"/>
                <a:cs typeface="Siwa" panose="020B0604020202020204" charset="-78"/>
                <a:sym typeface="Farro"/>
              </a:rPr>
              <a:t>حجم العينة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a:t>
            </a:r>
            <a:r>
              <a:rPr lang="ar-SA" sz="4800">
                <a:solidFill>
                  <a:srgbClr val="623933"/>
                </a:solidFill>
                <a:latin typeface="Siwa" panose="020B0604020202020204" charset="-78"/>
                <a:ea typeface="Farro"/>
                <a:cs typeface="Siwa" panose="020B0604020202020204" charset="-78"/>
                <a:sym typeface="Farro"/>
              </a:rPr>
              <a:t>نوع العينة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المجتمع الأصلي </a:t>
            </a:r>
            <a:r>
              <a:rPr lang="ar-SA" sz="4800">
                <a:solidFill>
                  <a:srgbClr val="623933"/>
                </a:solidFill>
                <a:latin typeface="Siwa" panose="020B0604020202020204" charset="-78"/>
                <a:ea typeface="Farro"/>
                <a:cs typeface="Siwa" panose="020B0604020202020204" charset="-78"/>
                <a:sym typeface="Farro"/>
              </a:rPr>
              <a:t>للدراسة بدقة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إعداد قائمة </a:t>
            </a:r>
            <a:r>
              <a:rPr lang="ar-SA" sz="4800">
                <a:solidFill>
                  <a:srgbClr val="623933"/>
                </a:solidFill>
                <a:latin typeface="Siwa" panose="020B0604020202020204" charset="-78"/>
                <a:ea typeface="Farro"/>
                <a:cs typeface="Siwa" panose="020B0604020202020204" charset="-78"/>
                <a:sym typeface="Farro"/>
              </a:rPr>
              <a:t>بأسماء الأفراد</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43307E59-916D-19A7-084A-9EDF4F98FF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2" name="Group 2">
            <a:extLst>
              <a:ext uri="{FF2B5EF4-FFF2-40B4-BE49-F238E27FC236}">
                <a16:creationId xmlns="" xmlns:a16="http://schemas.microsoft.com/office/drawing/2014/main" id="{74B5EB53-1538-5B4A-3C18-99563A0E9BAA}"/>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A146BD7B-2358-6766-5AB7-E668A7B8FB8F}"/>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4" name="TextBox 4">
              <a:extLst>
                <a:ext uri="{FF2B5EF4-FFF2-40B4-BE49-F238E27FC236}">
                  <a16:creationId xmlns="" xmlns:a16="http://schemas.microsoft.com/office/drawing/2014/main" id="{8E6A3288-01AB-03BC-2322-41898BDA67B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6F903925-DD3C-60ED-9E56-604055A5600E}"/>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5467A442-954E-E18F-5128-133A554502FB}"/>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 xmlns:a16="http://schemas.microsoft.com/office/drawing/2014/main" id="{9C4FA1FB-921D-23AC-240C-4DA6AF4EFE6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92309F4D-9E63-A7B8-380A-8CE1AED342CB}"/>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1A99BAFF-580E-2888-F13E-F21E7D021D33}"/>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 xmlns:a16="http://schemas.microsoft.com/office/drawing/2014/main" id="{A7F1666E-93FD-C736-1C3C-01A645588D5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E08EE6AD-9A6D-2ECB-C5C9-BDF9E7D59F6E}"/>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C3C97411-C2F7-C0CB-B637-EF7E4C3FDE8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CE206171-185E-DAA7-82D9-D20B14115BAF}"/>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4D598687-72C7-6B53-C1C2-041EF5AC40C6}"/>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95DB8F12-7ECB-EA7A-1B4D-0D9560375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19" name="TextBox 19">
              <a:extLst>
                <a:ext uri="{FF2B5EF4-FFF2-40B4-BE49-F238E27FC236}">
                  <a16:creationId xmlns="" xmlns:a16="http://schemas.microsoft.com/office/drawing/2014/main" id="{BE5A6ACE-02AF-0164-F627-9E75D1A2C64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7EFC71C-A587-450E-FBFE-0C7327052CB7}"/>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FC9D2E0D-E59D-7316-FD6E-934390BE8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8956B04F-53BD-D94E-6F8D-3951662338B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A03AE87A-D710-1330-A2C6-76F552CB2BF8}"/>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FFD058AF-D31D-A04B-4230-92C042381DB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 xmlns:a16="http://schemas.microsoft.com/office/drawing/2014/main" id="{33DC77E4-0050-8026-BE88-B870907A837B}"/>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911D7896-C239-87C1-3BA3-8A4EE67B6AF4}"/>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الخطوة الأولى والأساسية في عملية اختيار عينة البحث </a:t>
            </a:r>
            <a:r>
              <a:rPr lang="ar-SA" sz="4800" b="1">
                <a:solidFill>
                  <a:srgbClr val="FFFDEF"/>
                </a:solidFill>
                <a:latin typeface="Siwa" panose="020B0604020202020204" charset="-78"/>
                <a:ea typeface="Farro"/>
                <a:cs typeface="Siwa" panose="020B0604020202020204" charset="-78"/>
                <a:sym typeface="Farro"/>
              </a:rPr>
              <a:t>هي: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9109E8C2-77B8-C61B-8838-B700F2200CD0}"/>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a:t>
            </a:r>
            <a:r>
              <a:rPr lang="ar-SA" sz="4800">
                <a:solidFill>
                  <a:srgbClr val="623933"/>
                </a:solidFill>
                <a:latin typeface="Siwa" panose="020B0604020202020204" charset="-78"/>
                <a:ea typeface="Farro"/>
                <a:cs typeface="Siwa" panose="020B0604020202020204" charset="-78"/>
                <a:sym typeface="Farro"/>
              </a:rPr>
              <a:t>حجم العينة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AD8C513E-3610-4234-F66C-94D5EAF2B0E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99D6D528-46F8-483B-BCF3-787BF1560DFA}"/>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 xmlns:a16="http://schemas.microsoft.com/office/drawing/2014/main" id="{8547279C-1A6F-B201-C4C4-5FC15CFC6CA0}"/>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D4E2AA6-5EAD-ED02-AC51-ECF13472A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90E1D82-7F38-15BE-EE48-BF3985DAEE00}"/>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A5EE6B62-A256-1974-D609-667D0DE0963B}"/>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8A5604AE-A22D-0593-A1F9-C618EFDC9155}"/>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2BFE1919-2DF3-79DC-0127-7F2864A8BBF5}"/>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0D59744F-5710-B5CB-9946-1C9B0D432745}"/>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a:t>
            </a:r>
            <a:r>
              <a:rPr lang="ar-SA" sz="4800">
                <a:solidFill>
                  <a:srgbClr val="623933"/>
                </a:solidFill>
                <a:latin typeface="Siwa" panose="020B0604020202020204" charset="-78"/>
                <a:ea typeface="Farro"/>
                <a:cs typeface="Siwa" panose="020B0604020202020204" charset="-78"/>
                <a:sym typeface="Farro"/>
              </a:rPr>
              <a:t>نوع العينة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C3E505C4-74AB-3AD7-B834-24ACE1A14ED8}"/>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تحديد المجتمع الأصلي </a:t>
            </a:r>
            <a:r>
              <a:rPr lang="ar-SA" sz="4800">
                <a:solidFill>
                  <a:srgbClr val="623933"/>
                </a:solidFill>
                <a:latin typeface="Siwa" panose="020B0604020202020204" charset="-78"/>
                <a:ea typeface="Farro"/>
                <a:cs typeface="Siwa" panose="020B0604020202020204" charset="-78"/>
                <a:sym typeface="Farro"/>
              </a:rPr>
              <a:t>للدراسة بدقة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E9658389-C3FF-3E3D-46F4-E70CD7596EBC}"/>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إعداد قائمة </a:t>
            </a:r>
            <a:r>
              <a:rPr lang="ar-SA" sz="4800">
                <a:solidFill>
                  <a:srgbClr val="623933"/>
                </a:solidFill>
                <a:latin typeface="Siwa" panose="020B0604020202020204" charset="-78"/>
                <a:ea typeface="Farro"/>
                <a:cs typeface="Siwa" panose="020B0604020202020204" charset="-78"/>
                <a:sym typeface="Farro"/>
              </a:rPr>
              <a:t>بأسماء الأفراد</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يقوم الباحث بعرض استبانته على مجموعة من المتخصصين للتأكد من أنها تقيس ما وضعت لقياسه، فإنه بذلك يتحقق </a:t>
            </a:r>
            <a:r>
              <a:rPr lang="ar-SA" sz="4800" b="1">
                <a:solidFill>
                  <a:srgbClr val="FFFDEF"/>
                </a:solidFill>
                <a:latin typeface="Siwa" panose="020B0604020202020204" charset="-78"/>
                <a:ea typeface="Farro"/>
                <a:cs typeface="Siwa" panose="020B0604020202020204" charset="-78"/>
                <a:sym typeface="Farro"/>
              </a:rPr>
              <a:t>من: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ثبات الأداة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صدق الأداة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سهولة الأداة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موضوعية الأداة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 xmlns:a16="http://schemas.microsoft.com/office/drawing/2014/main"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 xmlns:a16="http://schemas.microsoft.com/office/drawing/2014/main"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 xmlns:a16="http://schemas.microsoft.com/office/drawing/2014/main"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يقوم الباحث بعرض استبانته على مجموعة من المتخصصين للتأكد من أنها تقيس ما وضعت لقياسه، فإنه بذلك يتحقق </a:t>
            </a:r>
            <a:r>
              <a:rPr lang="ar-SA" sz="4800" b="1">
                <a:solidFill>
                  <a:srgbClr val="FFFDEF"/>
                </a:solidFill>
                <a:latin typeface="Siwa" panose="020B0604020202020204" charset="-78"/>
                <a:ea typeface="Farro"/>
                <a:cs typeface="Siwa" panose="020B0604020202020204" charset="-78"/>
                <a:sym typeface="Farro"/>
              </a:rPr>
              <a:t>من: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ثبات الأداة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 xmlns:a16="http://schemas.microsoft.com/office/drawing/2014/main"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صدق الأداة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سهولة الأداة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موضوعية الأداة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 xmlns:a16="http://schemas.microsoft.com/office/drawing/2014/main"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مناهج البحث التالية هو الأنسب لدراسة تهدف إلى معرفة العلاقة بين عدد ساعات استخدام وسائل التواصل الاجتماعي ومستوى القلق لدى </a:t>
            </a:r>
            <a:r>
              <a:rPr lang="ar-SA" sz="4800" b="1">
                <a:solidFill>
                  <a:srgbClr val="FFFDEF"/>
                </a:solidFill>
                <a:latin typeface="Siwa" panose="020B0604020202020204" charset="-78"/>
                <a:ea typeface="Farro"/>
                <a:cs typeface="Siwa" panose="020B0604020202020204" charset="-78"/>
                <a:sym typeface="Farro"/>
              </a:rPr>
              <a:t>المراهقين؟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المنهج التاريخي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 xmlns:a16="http://schemas.microsoft.com/office/drawing/2014/main"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المنهج التجريبي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المنهج </a:t>
            </a:r>
            <a:r>
              <a:rPr lang="ar-SA" sz="4800">
                <a:solidFill>
                  <a:srgbClr val="623933"/>
                </a:solidFill>
                <a:latin typeface="Siwa" panose="020B0604020202020204" charset="-78"/>
                <a:ea typeface="Farro"/>
                <a:cs typeface="Siwa" panose="020B0604020202020204" charset="-78"/>
                <a:sym typeface="Farro"/>
              </a:rPr>
              <a:t>الوصفي المسحي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المنهج </a:t>
            </a:r>
            <a:r>
              <a:rPr lang="ar-SA" sz="4800">
                <a:solidFill>
                  <a:srgbClr val="623933"/>
                </a:solidFill>
                <a:latin typeface="Siwa" panose="020B0604020202020204" charset="-78"/>
                <a:ea typeface="Farro"/>
                <a:cs typeface="Siwa" panose="020B0604020202020204" charset="-78"/>
                <a:sym typeface="Farro"/>
              </a:rPr>
              <a:t>الوصفي الارتباطي</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 xmlns:a16="http://schemas.microsoft.com/office/drawing/2014/main"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 xmlns:a16="http://schemas.microsoft.com/office/drawing/2014/main"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 xmlns:a16="http://schemas.microsoft.com/office/drawing/2014/main"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 xmlns:a16="http://schemas.microsoft.com/office/drawing/2014/main"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 xmlns:a16="http://schemas.microsoft.com/office/drawing/2014/main"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 xmlns:a16="http://schemas.microsoft.com/office/drawing/2014/main"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 xmlns:a16="http://schemas.microsoft.com/office/drawing/2014/main"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 xmlns:a16="http://schemas.microsoft.com/office/drawing/2014/main"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 xmlns:a16="http://schemas.microsoft.com/office/drawing/2014/main"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 xmlns:a16="http://schemas.microsoft.com/office/drawing/2014/main"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 xmlns:a16="http://schemas.microsoft.com/office/drawing/2014/main"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 xmlns:a16="http://schemas.microsoft.com/office/drawing/2014/main"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 xmlns:a16="http://schemas.microsoft.com/office/drawing/2014/main"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 xmlns:a16="http://schemas.microsoft.com/office/drawing/2014/main"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 xmlns:a16="http://schemas.microsoft.com/office/drawing/2014/main"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 xmlns:a16="http://schemas.microsoft.com/office/drawing/2014/main"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 xmlns:a16="http://schemas.microsoft.com/office/drawing/2014/main"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 xmlns:a16="http://schemas.microsoft.com/office/drawing/2014/main"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 xmlns:a16="http://schemas.microsoft.com/office/drawing/2014/main"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مناهج البحث التالية هو الأنسب لدراسة تهدف إلى معرفة العلاقة بين عدد ساعات استخدام وسائل التواصل الاجتماعي ومستوى القلق لدى </a:t>
            </a:r>
            <a:r>
              <a:rPr lang="ar-SA" sz="4800" b="1">
                <a:solidFill>
                  <a:srgbClr val="FFFDEF"/>
                </a:solidFill>
                <a:latin typeface="Siwa" panose="020B0604020202020204" charset="-78"/>
                <a:ea typeface="Farro"/>
                <a:cs typeface="Siwa" panose="020B0604020202020204" charset="-78"/>
                <a:sym typeface="Farro"/>
              </a:rPr>
              <a:t>المراهقين؟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 xmlns:a16="http://schemas.microsoft.com/office/drawing/2014/main"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المنهج التاريخي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 xmlns:a16="http://schemas.microsoft.com/office/drawing/2014/main"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 xmlns:a16="http://schemas.microsoft.com/office/drawing/2014/main"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 xmlns:a16="http://schemas.microsoft.com/office/drawing/2014/main"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 xmlns:a16="http://schemas.microsoft.com/office/drawing/2014/main"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 xmlns:a16="http://schemas.microsoft.com/office/drawing/2014/main"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المنهج التجريبي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 xmlns:a16="http://schemas.microsoft.com/office/drawing/2014/main"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المنهج </a:t>
            </a:r>
            <a:r>
              <a:rPr lang="ar-SA" sz="4800">
                <a:solidFill>
                  <a:srgbClr val="623933"/>
                </a:solidFill>
                <a:latin typeface="Siwa" panose="020B0604020202020204" charset="-78"/>
                <a:ea typeface="Farro"/>
                <a:cs typeface="Siwa" panose="020B0604020202020204" charset="-78"/>
                <a:sym typeface="Farro"/>
              </a:rPr>
              <a:t>الوصفي المسحي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 xmlns:a16="http://schemas.microsoft.com/office/drawing/2014/main"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المنهج </a:t>
            </a:r>
            <a:r>
              <a:rPr lang="ar-SA" sz="4800">
                <a:solidFill>
                  <a:srgbClr val="623933"/>
                </a:solidFill>
                <a:latin typeface="Siwa" panose="020B0604020202020204" charset="-78"/>
                <a:ea typeface="Farro"/>
                <a:cs typeface="Siwa" panose="020B0604020202020204" charset="-78"/>
                <a:sym typeface="Farro"/>
              </a:rPr>
              <a:t>الوصفي الارتباطي</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على الباحث دائمًا السعي لدراسة جميع أفراد مجتمع البحث لضمان دقة </a:t>
            </a:r>
            <a:r>
              <a:rPr lang="ar-SA" sz="4800" b="1">
                <a:solidFill>
                  <a:srgbClr val="FFFDEF"/>
                </a:solidFill>
                <a:latin typeface="Siwa" panose="020B0604020202020204" charset="-78"/>
                <a:ea typeface="Farro"/>
                <a:cs typeface="Siwa" panose="020B0604020202020204" charset="-78"/>
                <a:sym typeface="Farro"/>
              </a:rPr>
              <a:t>النتائج.</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على الباحث دائمًا السعي لدراسة جميع أفراد مجتمع البحث لضمان دقة </a:t>
            </a:r>
            <a:r>
              <a:rPr lang="ar-SA" sz="4800" b="1">
                <a:solidFill>
                  <a:srgbClr val="FFFDEF"/>
                </a:solidFill>
                <a:latin typeface="Siwa" panose="020B0604020202020204" charset="-78"/>
                <a:ea typeface="Farro"/>
                <a:cs typeface="Siwa" panose="020B0604020202020204" charset="-78"/>
                <a:sym typeface="Farro"/>
              </a:rPr>
              <a:t>النتائج.</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العينة العشوائية البسيطة، كل فرد في المجتمع لديه فرصة معروفة ومتساوية لاختياره ضمن </a:t>
            </a:r>
            <a:r>
              <a:rPr lang="ar-SA" sz="4800" b="1">
                <a:solidFill>
                  <a:srgbClr val="FFFDEF"/>
                </a:solidFill>
                <a:latin typeface="Siwa" panose="020B0604020202020204" charset="-78"/>
                <a:ea typeface="Farro"/>
                <a:cs typeface="Siwa" panose="020B0604020202020204" charset="-78"/>
                <a:sym typeface="Farro"/>
              </a:rPr>
              <a:t>العينة.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 xmlns:a16="http://schemas.microsoft.com/office/drawing/2014/main"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 xmlns:a16="http://schemas.microsoft.com/office/drawing/2014/main"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العينة العشوائية البسيطة، كل فرد في المجتمع لديه فرصة معروفة ومتساوية لاختياره ضمن </a:t>
            </a:r>
            <a:r>
              <a:rPr lang="ar-SA" sz="4800" b="1">
                <a:solidFill>
                  <a:srgbClr val="FFFDEF"/>
                </a:solidFill>
                <a:latin typeface="Siwa" panose="020B0604020202020204" charset="-78"/>
                <a:ea typeface="Farro"/>
                <a:cs typeface="Siwa" panose="020B0604020202020204" charset="-78"/>
                <a:sym typeface="Farro"/>
              </a:rPr>
              <a:t>العينة.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 xmlns:a16="http://schemas.microsoft.com/office/drawing/2014/main"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المنهج الوصفي يقتصر فقط على وصف الظواهر دون تحليلها أو تفسير العلاقات بين </a:t>
            </a:r>
            <a:r>
              <a:rPr lang="ar-SA" sz="4800" b="1">
                <a:solidFill>
                  <a:srgbClr val="FFFDEF"/>
                </a:solidFill>
                <a:latin typeface="Siwa" panose="020B0604020202020204" charset="-78"/>
                <a:ea typeface="Farro"/>
                <a:cs typeface="Siwa" panose="020B0604020202020204" charset="-78"/>
                <a:sym typeface="Farro"/>
              </a:rPr>
              <a:t>مكوناتها.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المنهج الوصفي يقتصر فقط على وصف الظواهر دون تحليلها أو تفسير العلاقات بين </a:t>
            </a:r>
            <a:r>
              <a:rPr lang="ar-SA" sz="4800" b="1">
                <a:solidFill>
                  <a:srgbClr val="FFFDEF"/>
                </a:solidFill>
                <a:latin typeface="Siwa" panose="020B0604020202020204" charset="-78"/>
                <a:ea typeface="Farro"/>
                <a:cs typeface="Siwa" panose="020B0604020202020204" charset="-78"/>
                <a:sym typeface="Farro"/>
              </a:rPr>
              <a:t>مكوناتها.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الهدف الأساسي من اختيار عينة البحث هو الحصول على معلومات يمكن تعميمها على المجتمع الأصلي الذي اشتقت </a:t>
            </a:r>
            <a:r>
              <a:rPr lang="ar-SA" sz="4800" b="1">
                <a:solidFill>
                  <a:srgbClr val="FFFDEF"/>
                </a:solidFill>
                <a:latin typeface="Siwa" panose="020B0604020202020204" charset="-78"/>
                <a:ea typeface="Farro"/>
                <a:cs typeface="Siwa" panose="020B0604020202020204" charset="-78"/>
                <a:sym typeface="Farro"/>
              </a:rPr>
              <a:t>منه.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 xmlns:a16="http://schemas.microsoft.com/office/drawing/2014/main"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 xmlns:a16="http://schemas.microsoft.com/office/drawing/2014/main"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الهدف الأساسي من اختيار عينة البحث هو الحصول على معلومات يمكن تعميمها على المجتمع الأصلي الذي اشتقت </a:t>
            </a:r>
            <a:r>
              <a:rPr lang="ar-SA" sz="4800" b="1">
                <a:solidFill>
                  <a:srgbClr val="FFFDEF"/>
                </a:solidFill>
                <a:latin typeface="Siwa" panose="020B0604020202020204" charset="-78"/>
                <a:ea typeface="Farro"/>
                <a:cs typeface="Siwa" panose="020B0604020202020204" charset="-78"/>
                <a:sym typeface="Farro"/>
              </a:rPr>
              <a:t>منه.</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 xmlns:a16="http://schemas.microsoft.com/office/drawing/2014/main"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 xmlns:a16="http://schemas.microsoft.com/office/drawing/2014/main"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يعتبر "الوسيط" أحد مقاييس التشتت بينما يعتبر "الانحراف المعياري" أحد مقاييس النزعة </a:t>
            </a:r>
            <a:r>
              <a:rPr lang="ar-SA" sz="4800" b="1">
                <a:solidFill>
                  <a:srgbClr val="FFFDEF"/>
                </a:solidFill>
                <a:latin typeface="Siwa" panose="020B0604020202020204" charset="-78"/>
                <a:ea typeface="Farro"/>
                <a:cs typeface="Siwa" panose="020B0604020202020204" charset="-78"/>
                <a:sym typeface="Farro"/>
              </a:rPr>
              <a:t>المركزية.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 xmlns:a16="http://schemas.microsoft.com/office/drawing/2014/main"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 xmlns:a16="http://schemas.microsoft.com/office/drawing/2014/main"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 xmlns:a16="http://schemas.microsoft.com/office/drawing/2014/main"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 xmlns:a16="http://schemas.microsoft.com/office/drawing/2014/main"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 xmlns:a16="http://schemas.microsoft.com/office/drawing/2014/main"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 xmlns:a16="http://schemas.microsoft.com/office/drawing/2014/main"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 xmlns:a16="http://schemas.microsoft.com/office/drawing/2014/main"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 xmlns:a16="http://schemas.microsoft.com/office/drawing/2014/main"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 xmlns:a16="http://schemas.microsoft.com/office/drawing/2014/main"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 xmlns:a16="http://schemas.microsoft.com/office/drawing/2014/main"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 xmlns:a16="http://schemas.microsoft.com/office/drawing/2014/main"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 xmlns:a16="http://schemas.microsoft.com/office/drawing/2014/main"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 xmlns:a16="http://schemas.microsoft.com/office/drawing/2014/main"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يعتبر "الوسيط" أحد مقاييس التشتت بينما يعتبر "الانحراف المعياري" أحد مقاييس النزعة </a:t>
            </a:r>
            <a:r>
              <a:rPr lang="ar-SA" sz="4800" b="1">
                <a:solidFill>
                  <a:srgbClr val="FFFDEF"/>
                </a:solidFill>
                <a:latin typeface="Siwa" panose="020B0604020202020204" charset="-78"/>
                <a:ea typeface="Farro"/>
                <a:cs typeface="Siwa" panose="020B0604020202020204" charset="-78"/>
                <a:sym typeface="Farro"/>
              </a:rPr>
              <a:t>المركزية.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 xmlns:a16="http://schemas.microsoft.com/office/drawing/2014/main"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 xmlns:a16="http://schemas.microsoft.com/office/drawing/2014/main"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 xmlns:a16="http://schemas.microsoft.com/office/drawing/2014/main"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 xmlns:a16="http://schemas.microsoft.com/office/drawing/2014/main"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 xmlns:a16="http://schemas.microsoft.com/office/drawing/2014/main"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 xmlns:a16="http://schemas.microsoft.com/office/drawing/2014/main"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 xmlns:a16="http://schemas.microsoft.com/office/drawing/2014/main"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 xmlns:a16="http://schemas.microsoft.com/office/drawing/2014/main"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 xmlns:a16="http://schemas.microsoft.com/office/drawing/2014/main"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644</TotalTime>
  <Words>1801</Words>
  <Application>Microsoft Office PowerPoint</Application>
  <PresentationFormat>مخصص</PresentationFormat>
  <Paragraphs>213</Paragraphs>
  <Slides>59</Slides>
  <Notes>0</Notes>
  <HiddenSlides>22</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59</vt:i4>
      </vt:variant>
    </vt:vector>
  </HeadingPairs>
  <TitlesOfParts>
    <vt:vector size="68" baseType="lpstr">
      <vt:lpstr>Nirmala Text</vt:lpstr>
      <vt:lpstr>Farro</vt:lpstr>
      <vt:lpstr>Siwa</vt:lpstr>
      <vt:lpstr>Arial</vt:lpstr>
      <vt:lpstr>HGSoeiKakugothicUB</vt:lpstr>
      <vt:lpstr>Madani Arabic</vt:lpstr>
      <vt:lpstr>Germania One</vt:lpstr>
      <vt:lpstr>Calibri</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حساب Microsoft</cp:lastModifiedBy>
  <cp:revision>42</cp:revision>
  <dcterms:created xsi:type="dcterms:W3CDTF">2006-08-16T00:00:00Z</dcterms:created>
  <dcterms:modified xsi:type="dcterms:W3CDTF">2025-09-11T07:04:37Z</dcterms:modified>
  <cp:category>تحضيري</cp:category>
  <dc:identifier>DAGrwct_ngk</dc:identifier>
</cp:coreProperties>
</file>