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8" r:id="rId2"/>
    <p:sldId id="280" r:id="rId3"/>
    <p:sldId id="281"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Lst>
  <p:sldSz cx="18288000" cy="10287000"/>
  <p:notesSz cx="6858000" cy="9144000"/>
  <p:embeddedFontLst>
    <p:embeddedFont>
      <p:font typeface="Nirmala Text" panose="020B0502040204020203" pitchFamily="34" charset="0"/>
      <p:regular r:id="rId44"/>
      <p:bold r:id="rId45"/>
    </p:embeddedFont>
    <p:embeddedFont>
      <p:font typeface="Calibri" panose="020F0502020204030204" pitchFamily="34" charset="0"/>
      <p:regular r:id="rId46"/>
      <p:bold r:id="rId47"/>
    </p:embeddedFont>
    <p:embeddedFont>
      <p:font typeface="Siwa" panose="020B0604020202020204" charset="-78"/>
      <p:regular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E48"/>
    <a:srgbClr val="FFF7E6"/>
    <a:srgbClr val="DAD372"/>
    <a:srgbClr val="F8CF53"/>
    <a:srgbClr val="FFFF99"/>
    <a:srgbClr val="33CC33"/>
    <a:srgbClr val="66FF66"/>
    <a:srgbClr val="99FF99"/>
    <a:srgbClr val="376092"/>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108" autoAdjust="0"/>
    <p:restoredTop sz="94622" autoAdjust="0"/>
  </p:normalViewPr>
  <p:slideViewPr>
    <p:cSldViewPr>
      <p:cViewPr>
        <p:scale>
          <a:sx n="47" d="100"/>
          <a:sy n="47" d="100"/>
        </p:scale>
        <p:origin x="83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9/11/2025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0.png"/><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tile tx="0" ty="0" sx="100000" sy="100000" flip="none" algn="tl"/>
        </a:blipFill>
        <a:effectLst/>
      </p:bgPr>
    </p:bg>
    <p:spTree>
      <p:nvGrpSpPr>
        <p:cNvPr id="1" name=""/>
        <p:cNvGrpSpPr/>
        <p:nvPr/>
      </p:nvGrpSpPr>
      <p:grpSpPr>
        <a:xfrm>
          <a:off x="0" y="0"/>
          <a:ext cx="0" cy="0"/>
          <a:chOff x="0" y="0"/>
          <a:chExt cx="0" cy="0"/>
        </a:xfrm>
      </p:grpSpPr>
      <p:sp>
        <p:nvSpPr>
          <p:cNvPr id="17" name="Rectangle 1">
            <a:extLst>
              <a:ext uri="{FF2B5EF4-FFF2-40B4-BE49-F238E27FC236}">
                <a16:creationId xmlns:a16="http://schemas.microsoft.com/office/drawing/2014/main" xmlns="" id="{62E7ADFA-75B8-3FF8-29EB-10CF43B37F17}"/>
              </a:ext>
            </a:extLst>
          </p:cNvPr>
          <p:cNvSpPr/>
          <p:nvPr/>
        </p:nvSpPr>
        <p:spPr>
          <a:xfrm>
            <a:off x="0" y="0"/>
            <a:ext cx="3657600" cy="10287000"/>
          </a:xfrm>
          <a:prstGeom prst="rect">
            <a:avLst/>
          </a:prstGeom>
          <a:solidFill>
            <a:srgbClr val="005F73"/>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8" name="Rectangle 2">
            <a:extLst>
              <a:ext uri="{FF2B5EF4-FFF2-40B4-BE49-F238E27FC236}">
                <a16:creationId xmlns:a16="http://schemas.microsoft.com/office/drawing/2014/main" xmlns="" id="{F9134C90-9B9E-59BC-61A8-D15EB12F9A00}"/>
              </a:ext>
            </a:extLst>
          </p:cNvPr>
          <p:cNvSpPr/>
          <p:nvPr/>
        </p:nvSpPr>
        <p:spPr>
          <a:xfrm>
            <a:off x="3429000" y="0"/>
            <a:ext cx="228600" cy="10287000"/>
          </a:xfrm>
          <a:prstGeom prst="rect">
            <a:avLst/>
          </a:prstGeom>
          <a:solidFill>
            <a:srgbClr val="EE9B00"/>
          </a:solidFill>
          <a:ln>
            <a:no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endParaRPr>
              <a:latin typeface="Siwa" panose="020B0604020202020204" charset="-78"/>
              <a:cs typeface="Siwa" panose="020B0604020202020204" charset="-78"/>
            </a:endParaRPr>
          </a:p>
        </p:txBody>
      </p:sp>
      <p:sp>
        <p:nvSpPr>
          <p:cNvPr id="19" name="TextBox 3">
            <a:extLst>
              <a:ext uri="{FF2B5EF4-FFF2-40B4-BE49-F238E27FC236}">
                <a16:creationId xmlns:a16="http://schemas.microsoft.com/office/drawing/2014/main" xmlns="" id="{BC1A5A20-E2F2-7E2B-A193-9BC6474187D1}"/>
              </a:ext>
            </a:extLst>
          </p:cNvPr>
          <p:cNvSpPr txBox="1"/>
          <p:nvPr/>
        </p:nvSpPr>
        <p:spPr>
          <a:xfrm>
            <a:off x="4963343" y="1028700"/>
            <a:ext cx="11953057" cy="1981200"/>
          </a:xfrm>
          <a:prstGeom prst="rect">
            <a:avLst/>
          </a:prstGeom>
          <a:noFill/>
        </p:spPr>
        <p:txBody>
          <a:bodyPr wrap="square">
            <a:noAutofit/>
          </a:bodyPr>
          <a:lstStyle/>
          <a:p>
            <a:pPr algn="r" rtl="1">
              <a:defRPr sz="6000" b="1">
                <a:solidFill>
                  <a:srgbClr val="005F73"/>
                </a:solidFill>
                <a:latin typeface="Cairo"/>
              </a:defRPr>
            </a:pPr>
            <a:r>
              <a:rPr lang="ar-SA" sz="6600" dirty="0">
                <a:latin typeface="Siwa" panose="020B0604020202020204" charset="-78"/>
                <a:cs typeface="Siwa" panose="020B0604020202020204" charset="-78"/>
              </a:rPr>
              <a:t>مهارة إعداد الفصل الرابع من البحث العلمي </a:t>
            </a:r>
            <a:endParaRPr lang="ar-SA" sz="6600" dirty="0" smtClean="0">
              <a:latin typeface="Siwa" panose="020B0604020202020204" charset="-78"/>
              <a:cs typeface="Siwa" panose="020B0604020202020204" charset="-78"/>
            </a:endParaRPr>
          </a:p>
          <a:p>
            <a:pPr algn="r" rtl="1">
              <a:defRPr sz="6000" b="1">
                <a:solidFill>
                  <a:srgbClr val="005F73"/>
                </a:solidFill>
                <a:latin typeface="Cairo"/>
              </a:defRPr>
            </a:pPr>
            <a:r>
              <a:rPr lang="ar-SA" sz="6600" dirty="0" smtClean="0">
                <a:latin typeface="Siwa" panose="020B0604020202020204" charset="-78"/>
                <a:cs typeface="Siwa" panose="020B0604020202020204" charset="-78"/>
              </a:rPr>
              <a:t>(</a:t>
            </a:r>
            <a:r>
              <a:rPr lang="ar-SA" sz="6600" dirty="0">
                <a:latin typeface="Siwa" panose="020B0604020202020204" charset="-78"/>
                <a:cs typeface="Siwa" panose="020B0604020202020204" charset="-78"/>
              </a:rPr>
              <a:t>عرض نتائج البحث ومناقشتها)</a:t>
            </a:r>
          </a:p>
        </p:txBody>
      </p:sp>
      <p:pic>
        <p:nvPicPr>
          <p:cNvPr id="1026" name="Picture 2" descr="مناقشة النتائج وتفسيرها"/>
          <p:cNvPicPr>
            <a:picLocks noChangeAspect="1" noChangeArrowheads="1"/>
          </p:cNvPicPr>
          <p:nvPr/>
        </p:nvPicPr>
        <p:blipFill rotWithShape="1">
          <a:blip r:embed="rId3">
            <a:extLst>
              <a:ext uri="{28A0092B-C50C-407E-A947-70E740481C1C}">
                <a14:useLocalDpi xmlns:a14="http://schemas.microsoft.com/office/drawing/2010/main" val="0"/>
              </a:ext>
            </a:extLst>
          </a:blip>
          <a:srcRect t="22370" b="6380"/>
          <a:stretch/>
        </p:blipFill>
        <p:spPr bwMode="auto">
          <a:xfrm>
            <a:off x="-76200" y="4000500"/>
            <a:ext cx="14020800" cy="495359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أهداف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في نهاية هذا الدرس، من المتوقع أن تكون قادراً على:
1- أن توضح مفهوم نتائج البحث بالطريقة الصحيحة.
2- أن تصف النتائج التي توصلت إليها في بحثك بدقة.
3- أن تكون موضوعياً في عرض ومناقشة نتائج بحثك.
سنسعى معًا لتحقيق هذه الأهداف من خلال شرح مفصل وأمثلة تطبيقية، لتتمكن من إتقان هذه المهارة الأساسية في رحلتك البحثية.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يأتي هذا الفصل بعد مرحلة طويلة من جمع البيانات وتحليلها. إنه ليس مجرد سرد للأرقام، بل هو المرحلة التي تبدأ فيها البيانات بالحديث لتروي قصة البحث وتجيب عن تساؤلاته. إتقان عرض النتائج ومناقشتها هو ما يميز البحث القوي عن غيره، فهو يظهر قدرة الباحث على تحويل البيانات الخام إلى معرفة ذات قيمة وفائدة.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يعتبر الفصل الرابع من البحث العلمي هو تتويج لجهود الباحث، حيث يعرض فيه خلاصة ما توصل إليه.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تمهيد: أهمية الفصل الرابع</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685800" y="1866900"/>
            <a:ext cx="10477500" cy="6781800"/>
          </a:xfrm>
          <a:prstGeom prst="rect">
            <a:avLst/>
          </a:prstGeom>
        </p:spPr>
        <p:txBody>
          <a:bodyPr wrap="square" lIns="0" tIns="0" rIns="0" bIns="0" rtlCol="0" anchor="t">
            <a:noAutofit/>
          </a:bodyPr>
          <a:lstStyle/>
          <a:p>
            <a:pPr algn="r" rtl="1">
              <a:lnSpc>
                <a:spcPct val="150000"/>
              </a:lnSpc>
            </a:pPr>
            <a:r>
              <a:rPr lang="ar-SA" sz="4400" dirty="0">
                <a:solidFill>
                  <a:srgbClr val="231F20"/>
                </a:solidFill>
                <a:latin typeface="Siwa" panose="020B0604020202020204" charset="-78"/>
                <a:ea typeface="Siwa"/>
                <a:cs typeface="Siwa" panose="020B0604020202020204" charset="-78"/>
                <a:sym typeface="Siwa"/>
                <a:rtl/>
              </a:rPr>
              <a:t>نتائج البحث هي خلاصة وصفية ومنظمة للمعلومات والبيانات التي جمعها الباحث. إنها الإجابات المباشرة على أسئلة البحث التي طرحتها في البداية. تخيل أنك محقق قضائي، والنتائج هي الأدلة التي وجدتها في مسرح الجريمة. هذه النتائج هي الأساس الذي ستبني عليه استنتاجاتك وتوصياتك النهائية في نهاية البحث.</a:t>
            </a:r>
            <a:endParaRPr lang="ar-EG" sz="44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ما المقصود بنتائج البحث؟</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2050" name="Picture 2" descr="مناقشة النتائج وتفسيرها"/>
          <p:cNvPicPr>
            <a:picLocks noChangeAspect="1" noChangeArrowheads="1"/>
          </p:cNvPicPr>
          <p:nvPr/>
        </p:nvPicPr>
        <p:blipFill rotWithShape="1">
          <a:blip r:embed="rId3">
            <a:extLst>
              <a:ext uri="{28A0092B-C50C-407E-A947-70E740481C1C}">
                <a14:useLocalDpi xmlns:a14="http://schemas.microsoft.com/office/drawing/2010/main" val="0"/>
              </a:ext>
            </a:extLst>
          </a:blip>
          <a:srcRect t="22500" b="8750"/>
          <a:stretch/>
        </p:blipFill>
        <p:spPr bwMode="auto">
          <a:xfrm>
            <a:off x="11805920" y="3771900"/>
            <a:ext cx="6096000" cy="4191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4229100"/>
            <a:ext cx="8123324" cy="5867400"/>
          </a:xfrm>
          <a:prstGeom prst="rect">
            <a:avLst/>
          </a:prstGeom>
        </p:spPr>
        <p:txBody>
          <a:bodyPr lIns="0" tIns="0" rIns="0" bIns="0" rtlCol="0" anchor="t">
            <a:normAutofit fontScale="77500" lnSpcReduction="20000"/>
          </a:bodyPr>
          <a:lstStyle/>
          <a:p>
            <a:pPr algn="just" rtl="1">
              <a:lnSpc>
                <a:spcPct val="150000"/>
              </a:lnSpc>
            </a:pPr>
            <a:r>
              <a:rPr lang="ar-SA" sz="4000" dirty="0">
                <a:solidFill>
                  <a:srgbClr val="231F20"/>
                </a:solidFill>
                <a:latin typeface="Siwa"/>
                <a:ea typeface="Siwa"/>
                <a:cs typeface="Siwa"/>
                <a:sym typeface="Siwa"/>
                <a:rtl/>
              </a:rPr>
              <a:t>١- العرض في جداول ورسومات: استخدام الوسائل البصرية مثل الجداول والأعمدة البيانية والرسوم الدائرية يسهل على القارئ فهم كم كبير من البيانات بسرعة وبشكل جذاب. الصورة بألف كلمة، والجدول المنظم يختصر صفحات من الشرح.
٢- الدقة والمنطقية: يجب أن تكون الأرقام والبيانات المعروضة دقيقة تمامًا. كما يجب أن يكون العرض منطقيًا وواضحًا، بحيث لا يترك مجالًا للغموض أو سوء الفهم.</a:t>
            </a:r>
            <a:endParaRPr lang="ar-EG" sz="4000" dirty="0">
              <a:solidFill>
                <a:srgbClr val="231F20"/>
              </a:solidFill>
              <a:latin typeface="Siwa"/>
              <a:ea typeface="Siwa"/>
              <a:cs typeface="Siwa"/>
              <a:sym typeface="Siwa"/>
              <a:rtl/>
            </a:endParaRPr>
          </a:p>
        </p:txBody>
      </p:sp>
      <p:sp>
        <p:nvSpPr>
          <p:cNvPr id="6" name="TextBox 6"/>
          <p:cNvSpPr txBox="1"/>
          <p:nvPr/>
        </p:nvSpPr>
        <p:spPr>
          <a:xfrm>
            <a:off x="10515600" y="419100"/>
            <a:ext cx="7285124" cy="2362200"/>
          </a:xfrm>
          <a:prstGeom prst="rect">
            <a:avLst/>
          </a:prstGeom>
        </p:spPr>
        <p:txBody>
          <a:bodyPr lIns="0" tIns="0" rIns="0" bIns="0" rtlCol="0" anchor="ctr">
            <a:normAutofit/>
          </a:bodyPr>
          <a:lstStyle/>
          <a:p>
            <a:pPr algn="r" rtl="1">
              <a:lnSpc>
                <a:spcPts val="5059"/>
              </a:lnSpc>
            </a:pP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شروط العرض: </a:t>
            </a:r>
            <a:endPar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a:p>
            <a:pPr algn="r" rtl="1">
              <a:lnSpc>
                <a:spcPts val="5059"/>
              </a:lnSpc>
            </a:pPr>
            <a:r>
              <a:rPr lang="ar-SA" sz="4800" dirty="0" smtClean="0">
                <a:solidFill>
                  <a:srgbClr val="356388"/>
                </a:solidFill>
                <a:latin typeface="Siwa" panose="020B0604020202020204" charset="-78"/>
                <a:ea typeface="HGSoeiKakugothicUB" panose="020B0A09000000000000" pitchFamily="49" charset="-128"/>
                <a:cs typeface="Siwa" panose="020B0604020202020204" charset="-78"/>
                <a:sym typeface="Madani Arabic"/>
                <a:rtl/>
              </a:rPr>
              <a:t>التنظيم </a:t>
            </a:r>
            <a:r>
              <a:rPr lang="ar-SA"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rPr>
              <a:t>والوضوح</a:t>
            </a:r>
            <a:endParaRPr lang="ar-EG" sz="4800" dirty="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381000" y="419100"/>
            <a:ext cx="7056524" cy="2362200"/>
          </a:xfrm>
          <a:prstGeom prst="rect">
            <a:avLst/>
          </a:prstGeom>
        </p:spPr>
        <p:txBody>
          <a:bodyPr lIns="0" tIns="0" rIns="0" bIns="0" rtlCol="0" anchor="ctr">
            <a:normAutofit/>
          </a:bodyPr>
          <a:lstStyle/>
          <a:p>
            <a:pPr rtl="1">
              <a:lnSpc>
                <a:spcPts val="5059"/>
              </a:lnSpc>
            </a:pP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شروط العرض: </a:t>
            </a:r>
            <a:endPar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endParaRPr>
          </a:p>
          <a:p>
            <a:pPr rtl="1">
              <a:lnSpc>
                <a:spcPts val="5059"/>
              </a:lnSpc>
            </a:pPr>
            <a:r>
              <a:rPr lang="ar-SA" sz="4800" dirty="0" smtClean="0">
                <a:solidFill>
                  <a:srgbClr val="356388"/>
                </a:solidFill>
                <a:latin typeface="Siwa" panose="020B0604020202020204" charset="-78"/>
                <a:ea typeface="Nirmala Text" panose="020B0502040204020203" pitchFamily="34" charset="0"/>
                <a:cs typeface="Siwa" panose="020B0604020202020204" charset="-78"/>
                <a:sym typeface="Madani Arabic"/>
                <a:rtl/>
              </a:rPr>
              <a:t>الموضوعية </a:t>
            </a:r>
            <a:r>
              <a:rPr lang="ar-SA" sz="4800" dirty="0">
                <a:solidFill>
                  <a:srgbClr val="356388"/>
                </a:solidFill>
                <a:latin typeface="Siwa" panose="020B0604020202020204" charset="-78"/>
                <a:ea typeface="Nirmala Text" panose="020B0502040204020203" pitchFamily="34" charset="0"/>
                <a:cs typeface="Siwa" panose="020B0604020202020204" charset="-78"/>
                <a:sym typeface="Madani Arabic"/>
                <a:rtl/>
              </a:rPr>
              <a:t>والشمول</a:t>
            </a:r>
            <a:endParaRPr lang="ar-EG" sz="4800" dirty="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4229100"/>
            <a:ext cx="8123324" cy="5867400"/>
          </a:xfrm>
          <a:prstGeom prst="rect">
            <a:avLst/>
          </a:prstGeom>
        </p:spPr>
        <p:txBody>
          <a:bodyPr lIns="0" tIns="0" rIns="0" bIns="0" rtlCol="0" anchor="t">
            <a:normAutofit fontScale="85000" lnSpcReduction="10000"/>
          </a:bodyPr>
          <a:lstStyle/>
          <a:p>
            <a:pPr algn="just" rtl="1">
              <a:lnSpc>
                <a:spcPct val="150000"/>
              </a:lnSpc>
            </a:pPr>
            <a:r>
              <a:rPr lang="ar-SA" sz="4000">
                <a:solidFill>
                  <a:srgbClr val="231F20"/>
                </a:solidFill>
                <a:latin typeface="Siwa"/>
                <a:ea typeface="Siwa"/>
                <a:cs typeface="Siwa"/>
                <a:sym typeface="Siwa"/>
                <a:rtl/>
              </a:rPr>
              <a:t>١- تحليل موضوعي: الموضوعية تعني عرض النتائج كما هي، دون محاولة إخفاء ما لا يعجبك أو إبراز ما يؤيد رأيك الشخصي. في هذه المرحلة، أنت ناقل أمين للبيانات.
٢- تغطية أسئلة الدراسة: يجب أن تقدم النتائج إجابات على كل سؤال من أسئلة بحثك. يتم عادة عرض السؤال، ثم تليه النتائج الخاصة به مباشرة، مما يخلق تسلسلاً منطقياً للقارئ.</a:t>
            </a:r>
            <a:endParaRPr lang="ar-EG" sz="4000">
              <a:solidFill>
                <a:srgbClr val="231F20"/>
              </a:solidFill>
              <a:latin typeface="Siwa"/>
              <a:ea typeface="Siwa"/>
              <a:cs typeface="Siwa"/>
              <a:sym typeface="Siwa"/>
              <a:rtl/>
            </a:endParaRPr>
          </a:p>
        </p:txBody>
      </p:sp>
      <p:pic>
        <p:nvPicPr>
          <p:cNvPr id="3074" name="Picture 2" descr="احصل على نموذج نتائج البحث جاهز pdf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t="13549"/>
          <a:stretch/>
        </p:blipFill>
        <p:spPr bwMode="auto">
          <a:xfrm>
            <a:off x="6172200" y="342900"/>
            <a:ext cx="6761287" cy="3886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1717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كيفية عرض نتائج البحث ومناقشتها</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295400" y="800100"/>
            <a:ext cx="9159715" cy="8686800"/>
          </a:xfrm>
          <a:prstGeom prst="rect">
            <a:avLst/>
          </a:prstGeom>
        </p:spPr>
        <p:txBody>
          <a:bodyPr lIns="0" tIns="0" rIns="0" bIns="0" rtlCol="0" anchor="ctr">
            <a:normAutofit fontScale="92500"/>
          </a:bodyPr>
          <a:lstStyle/>
          <a:p>
            <a:pPr algn="r" rtl="1">
              <a:lnSpc>
                <a:spcPct val="150000"/>
              </a:lnSpc>
            </a:pPr>
            <a:r>
              <a:rPr lang="ar-SA" sz="4000" dirty="0">
                <a:solidFill>
                  <a:srgbClr val="231F20"/>
                </a:solidFill>
                <a:latin typeface="Siwa"/>
                <a:ea typeface="Siwa"/>
                <a:cs typeface="Siwa"/>
                <a:sym typeface="Siwa"/>
                <a:rtl/>
              </a:rPr>
              <a:t>تبدأ عملية العرض بتنظيم النتائج بطريقة منهجية. أفضل طريقة هي اتباع ترتيب أسئلة البحث. لكل سؤال، تقوم بعرض البيانات التي تجيب عنه. يمكنك استخدام عبارات كمية مثل "أظهرت النتائج أن 50% من العينة..." أو عبارات كيفية مثل "اتفق معظم المشاركين على أن...". من الضروري جداً دعم هذه العبارات بالاستدلال من الجداول والأشكال التوضيحية التي قمت بإعدادها. هذا الربط بين النص والشكل البياني يعزز مصداقية بحثك ويسهل فهمه.</a:t>
            </a:r>
            <a:endParaRPr lang="ar-EG" sz="4000" dirty="0">
              <a:solidFill>
                <a:srgbClr val="231F20"/>
              </a:solidFill>
              <a:latin typeface="Siwa"/>
              <a:ea typeface="Siwa"/>
              <a:cs typeface="Siwa"/>
              <a:sym typeface="Siwa"/>
              <a:rtl/>
            </a:endParaRPr>
          </a:p>
        </p:txBody>
      </p:sp>
      <p:pic>
        <p:nvPicPr>
          <p:cNvPr id="5" name="Picture 2" descr="احصل على نموذج نتائج البحث جاهز pdf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t="13549"/>
          <a:stretch/>
        </p:blipFill>
        <p:spPr bwMode="auto">
          <a:xfrm>
            <a:off x="11353800" y="3467100"/>
            <a:ext cx="6761287" cy="533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914400" y="2095500"/>
            <a:ext cx="16611600" cy="7467600"/>
          </a:xfrm>
          <a:prstGeom prst="rect">
            <a:avLst/>
          </a:prstGeom>
        </p:spPr>
        <p:txBody>
          <a:bodyPr wrap="square" lIns="0" tIns="0" rIns="0" bIns="0" rtlCol="0" anchor="t">
            <a:noAutofit/>
          </a:bodyPr>
          <a:lstStyle/>
          <a:p>
            <a:pPr algn="r" rtl="1">
              <a:lnSpc>
                <a:spcPct val="150000"/>
              </a:lnSpc>
            </a:pPr>
            <a:r>
              <a:rPr lang="ar-SA" sz="4000" dirty="0" smtClean="0">
                <a:solidFill>
                  <a:srgbClr val="231F20"/>
                </a:solidFill>
                <a:latin typeface="Siwa" panose="020B0604020202020204" charset="-78"/>
                <a:ea typeface="Siwa"/>
                <a:cs typeface="Siwa" panose="020B0604020202020204" charset="-78"/>
                <a:sym typeface="Siwa"/>
                <a:rtl/>
              </a:rPr>
              <a:t>اتبع </a:t>
            </a:r>
            <a:r>
              <a:rPr lang="ar-SA" sz="4000" dirty="0">
                <a:solidFill>
                  <a:srgbClr val="231F20"/>
                </a:solidFill>
                <a:latin typeface="Siwa" panose="020B0604020202020204" charset="-78"/>
                <a:ea typeface="Siwa"/>
                <a:cs typeface="Siwa" panose="020B0604020202020204" charset="-78"/>
                <a:sym typeface="Siwa"/>
                <a:rtl/>
              </a:rPr>
              <a:t>الخطوات التالية:
١- ابدأ بسؤال البحث: اعرض السؤال </a:t>
            </a:r>
            <a:r>
              <a:rPr lang="ar-SA" sz="4000" dirty="0" smtClean="0">
                <a:solidFill>
                  <a:srgbClr val="231F20"/>
                </a:solidFill>
                <a:latin typeface="Siwa" panose="020B0604020202020204" charset="-78"/>
                <a:ea typeface="Siwa"/>
                <a:cs typeface="Siwa" panose="020B0604020202020204" charset="-78"/>
                <a:sym typeface="Siwa"/>
                <a:rtl/>
              </a:rPr>
              <a:t>الأول</a:t>
            </a:r>
          </a:p>
          <a:p>
            <a:pPr algn="r" rtl="1">
              <a:lnSpc>
                <a:spcPct val="150000"/>
              </a:lnSpc>
            </a:pPr>
            <a:r>
              <a:rPr lang="ar-SA" sz="4000" dirty="0" smtClean="0">
                <a:solidFill>
                  <a:srgbClr val="231F20"/>
                </a:solidFill>
                <a:latin typeface="Siwa" panose="020B0604020202020204" charset="-78"/>
                <a:ea typeface="Siwa"/>
                <a:cs typeface="Siwa" panose="020B0604020202020204" charset="-78"/>
                <a:sym typeface="Siwa"/>
                <a:rtl/>
              </a:rPr>
              <a:t> </a:t>
            </a:r>
            <a:r>
              <a:rPr lang="ar-SA" sz="4000" dirty="0">
                <a:solidFill>
                  <a:srgbClr val="231F20"/>
                </a:solidFill>
                <a:latin typeface="Siwa" panose="020B0604020202020204" charset="-78"/>
                <a:ea typeface="Siwa"/>
                <a:cs typeface="Siwa" panose="020B0604020202020204" charset="-78"/>
                <a:sym typeface="Siwa"/>
                <a:rtl/>
              </a:rPr>
              <a:t>من أسئلة دراستك.
٢- قدم النتائج المرتبطة به: اذكر الأرقام والنسب المئوية التي تجيب على هذا السؤال.
٣- أشر إلى المصدر: قل مثلاً "كما هو موضح في الجدول رقم (١)".
٤- رقم الجداول والرسوم: يجب ترقيم كل جدول أو رسم بياني بترقيم </a:t>
            </a:r>
            <a:r>
              <a:rPr lang="ar-SA" sz="4000" dirty="0" smtClean="0">
                <a:solidFill>
                  <a:srgbClr val="231F20"/>
                </a:solidFill>
                <a:latin typeface="Siwa" panose="020B0604020202020204" charset="-78"/>
                <a:ea typeface="Siwa"/>
                <a:cs typeface="Siwa" panose="020B0604020202020204" charset="-78"/>
                <a:sym typeface="Siwa"/>
                <a:rtl/>
              </a:rPr>
              <a:t>تسلسل</a:t>
            </a:r>
            <a:r>
              <a:rPr lang="ar-SA" sz="4000" dirty="0">
                <a:solidFill>
                  <a:srgbClr val="231F20"/>
                </a:solidFill>
                <a:latin typeface="Siwa" panose="020B0604020202020204" charset="-78"/>
                <a:ea typeface="Siwa"/>
                <a:cs typeface="Siwa" panose="020B0604020202020204" charset="-78"/>
                <a:sym typeface="Siwa"/>
                <a:rtl/>
              </a:rPr>
              <a:t>
٥- ضع عنوانًا واضحًا: كل جدول أو شكل يجب أن يحمل عنوانًا دقيقًا يصف محتواه.</a:t>
            </a:r>
            <a:endParaRPr lang="ar-EG" sz="4000" dirty="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r" rtl="1">
              <a:lnSpc>
                <a:spcPts val="4509"/>
              </a:lnSpc>
            </a:pPr>
            <a:r>
              <a:rPr lang="ar-SA" sz="4800" dirty="0">
                <a:solidFill>
                  <a:srgbClr val="356388"/>
                </a:solidFill>
                <a:latin typeface="Siwa" panose="020B0604020202020204" charset="-78"/>
                <a:ea typeface="Madani Arabic"/>
                <a:cs typeface="Siwa" panose="020B0604020202020204" charset="-78"/>
                <a:sym typeface="Madani Arabic"/>
                <a:rtl/>
              </a:rPr>
              <a:t>هيكلة عرض النتائج</a:t>
            </a:r>
            <a:endParaRPr lang="ar-EG" sz="4800" dirty="0">
              <a:solidFill>
                <a:srgbClr val="356388"/>
              </a:solidFill>
              <a:latin typeface="Siwa" panose="020B0604020202020204" charset="-78"/>
              <a:ea typeface="Madani Arabic"/>
              <a:cs typeface="Siwa" panose="020B0604020202020204" charset="-78"/>
              <a:sym typeface="Madani Arabic"/>
              <a:rtl/>
            </a:endParaRPr>
          </a:p>
        </p:txBody>
      </p:sp>
      <p:pic>
        <p:nvPicPr>
          <p:cNvPr id="5" name="Picture 2" descr="احصل على نموذج نتائج البحث جاهز pdf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t="13549"/>
          <a:stretch/>
        </p:blipFill>
        <p:spPr bwMode="auto">
          <a:xfrm>
            <a:off x="609600" y="342900"/>
            <a:ext cx="6761287" cy="3886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قام الباحث بتصميم استبانة وجمع البيانات من عينة من الطلاب. بعد ذلك، قام بتفريغ هذه البيانات في جدول، كما هو موضح في الصورة. هذا الجدول يلخص إجابات الطلاب على سبعة أسئلة مختلفة. لاحظ كيف أن كل صف يمثل سؤالاً، وكل عمود يمثل فئة من الإجابات. هذه هي الخطوة الأولى لتحويل البيانات إلى نتائج قابلة للفهم.</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لنأخذ مثالاً حياً لفهم كيفية عرض النتائج. هذا المثال يدرس أثر وسائل التواصل الاجتماعي على طلاب المرحلة الثانوية.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مثال تطبيقي: دراسة التواصل الاجتماعي</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لنحلل معاً بعض بيانات الجدول:
- السؤال الأول: يسأل عن عدد الساعات. نرى أن النسبة الأكبر (49%) تقضي من 3-5 ساعات.
- السؤال الثاني: يسأل عن التأثير على الحياة. نلاحظ أن 46% يرون أن له تأثيراً سلبياً.
- السؤال الثالث: يسأل عن الشعور بالوحدة. الإجابات هنا متقاربة، مما يشير إلى انقسام في الآراء.
هكذا يتم قراءة الجدول بشكل أولي.</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4765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من الجدول إلى النص: تحليل السؤال الأول</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السؤال الأول: ما عدد الساعات التي يقضيها طلاب المرحلة الثانوية أمام مواقع التواصل الاجتماعي؟
الآن، نحول الأرقام من الجدول إلى فقرة نصية واضحة:
"يتضح من تحليل بيانات الاستبانة أن ما يقارب نصف العينة (49%) يقضون فترة تتراوح بين 3 إلى 5 ساعات يوميًا على مواقع التواصل الاجتماعي. كما أن نسبة كبيرة تبلغ 38% يقضون أكثر من 5 ساعات. في المقابل، فإن 13% فقط من الطلاب يقضون وقتاً أقل. تشير هذه النتائج إلى أن غالبية الطلاب يمضون وقتاً طويلاً على هذه المواقع."</a:t>
            </a:r>
            <a:endParaRPr lang="ar-EG" sz="4000">
              <a:solidFill>
                <a:srgbClr val="231F20"/>
              </a:solidFill>
              <a:latin typeface="Siwa"/>
              <a:ea typeface="Siwa"/>
              <a:cs typeface="Siwa"/>
              <a:sym typeface="Siwa"/>
              <a:rtl/>
            </a:endParaRPr>
          </a:p>
        </p:txBody>
      </p:sp>
      <p:pic>
        <p:nvPicPr>
          <p:cNvPr id="5" name="Picture 2" descr="احصل على نموذج نتائج البحث جاهز pdf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t="13549"/>
          <a:stretch/>
        </p:blipFill>
        <p:spPr bwMode="auto">
          <a:xfrm>
            <a:off x="11374313" y="342900"/>
            <a:ext cx="6761287" cy="3886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2705100"/>
            <a:ext cx="5562600" cy="8153400"/>
          </a:xfrm>
          <a:prstGeom prst="rect">
            <a:avLst/>
          </a:prstGeom>
        </p:spPr>
        <p:txBody>
          <a:bodyPr wrap="square" lIns="0" tIns="0" rIns="0" bIns="0" rtlCol="0" anchor="ctr">
            <a:normAutofit/>
          </a:bodyPr>
          <a:lstStyle/>
          <a:p>
            <a:pPr algn="ctr" rtl="1">
              <a:lnSpc>
                <a:spcPts val="7699"/>
              </a:lnSpc>
            </a:pPr>
            <a:r>
              <a:rPr lang="ar-SA" sz="4800" dirty="0">
                <a:solidFill>
                  <a:srgbClr val="356388"/>
                </a:solidFill>
                <a:latin typeface="Siwa" panose="020B0604020202020204" charset="-78"/>
                <a:ea typeface="Madani Arabic"/>
                <a:cs typeface="Siwa" panose="020B0604020202020204" charset="-78"/>
                <a:sym typeface="Madani Arabic"/>
                <a:rtl/>
              </a:rPr>
              <a:t>تحليل السؤال الثاني: التأثير على الحياة الأسرية</a:t>
            </a:r>
            <a:endParaRPr lang="ar-EG" sz="4800" dirty="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85000" lnSpcReduction="20000"/>
          </a:bodyPr>
          <a:lstStyle/>
          <a:p>
            <a:pPr algn="r" rtl="1">
              <a:lnSpc>
                <a:spcPct val="150000"/>
              </a:lnSpc>
            </a:pPr>
            <a:r>
              <a:rPr lang="ar-SA" sz="4000">
                <a:solidFill>
                  <a:srgbClr val="231F20"/>
                </a:solidFill>
                <a:latin typeface="Siwa"/>
                <a:ea typeface="Siwa"/>
                <a:cs typeface="Siwa"/>
                <a:sym typeface="Siwa"/>
                <a:rtl/>
              </a:rPr>
              <a:t>السؤال الثاني: هل لوسائل التواصل الاجتماعي تأثير على حياتك الأسرية؟
ننتقل لتحليل السؤال التالي:
"أظهرت النتائج تبايناً في آراء الطلاب حول تأثير وسائل التواصل على حياتهم الأسرية. حيث يرى 46% من العينة أن لها تأثيراً سلبياً، بينما يرى 41% منهم أن لها تأثيراً إيجابياً. في حين أن 13% من الطلاب أفادوا بأنه ليس لها تأثير يذكر. يعكس هذا التباين أن تجربة الطلاب مع هذه المواقع ليست متجانسة، وأن أثرها قد يكون إيجابياً أو سلبياً بحسب طبيعة الاستخدام."</a:t>
            </a:r>
            <a:endParaRPr lang="ar-EG" sz="4000">
              <a:solidFill>
                <a:srgbClr val="231F20"/>
              </a:solidFill>
              <a:latin typeface="Siwa"/>
              <a:ea typeface="Siwa"/>
              <a:cs typeface="Siwa"/>
              <a:sym typeface="Siwa"/>
              <a:rtl/>
            </a:endParaRPr>
          </a:p>
        </p:txBody>
      </p:sp>
      <p:pic>
        <p:nvPicPr>
          <p:cNvPr id="5" name="Picture 2" descr="احصل على نموذج نتائج البحث جاهز pdf - موقع مكتبتك"/>
          <p:cNvPicPr>
            <a:picLocks noChangeAspect="1" noChangeArrowheads="1"/>
          </p:cNvPicPr>
          <p:nvPr/>
        </p:nvPicPr>
        <p:blipFill rotWithShape="1">
          <a:blip r:embed="rId3">
            <a:extLst>
              <a:ext uri="{28A0092B-C50C-407E-A947-70E740481C1C}">
                <a14:useLocalDpi xmlns:a14="http://schemas.microsoft.com/office/drawing/2010/main" val="0"/>
              </a:ext>
            </a:extLst>
          </a:blip>
          <a:srcRect t="13549"/>
          <a:stretch/>
        </p:blipFill>
        <p:spPr bwMode="auto">
          <a:xfrm>
            <a:off x="11298113" y="342900"/>
            <a:ext cx="6761287" cy="3886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7E6"/>
        </a:solidFill>
        <a:effectLst/>
      </p:bgPr>
    </p:bg>
    <p:spTree>
      <p:nvGrpSpPr>
        <p:cNvPr id="1" name=""/>
        <p:cNvGrpSpPr/>
        <p:nvPr/>
      </p:nvGrpSpPr>
      <p:grpSpPr>
        <a:xfrm>
          <a:off x="0" y="0"/>
          <a:ext cx="0" cy="0"/>
          <a:chOff x="0" y="0"/>
          <a:chExt cx="0" cy="0"/>
        </a:xfrm>
      </p:grpSpPr>
      <p:sp>
        <p:nvSpPr>
          <p:cNvPr id="5" name="TextBox 5"/>
          <p:cNvSpPr txBox="1"/>
          <p:nvPr/>
        </p:nvSpPr>
        <p:spPr>
          <a:xfrm>
            <a:off x="9372600" y="5481742"/>
            <a:ext cx="7848864" cy="4386158"/>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panose="020B0604020202020204" charset="-78"/>
                <a:ea typeface="Siwa"/>
                <a:cs typeface="Siwa" panose="020B0604020202020204" charset="-78"/>
                <a:sym typeface="Siwa"/>
                <a:rtl/>
              </a:rPr>
              <a:t>العرض يجيب على سؤال "ماذا وجدنا؟"، أما المناقشة فتجيب على سؤال "ماذا تعني هذه النتائج؟ ولماذا ظهرت بهذا الشكل؟". المناقشة هي المرحلة التي يبرز فيها فهم الباحث العميق للموضوع، حيث يفسر الأرقام ويربطها بالإطار النظري والدراسات السابقة. إنها فرصة لإظهار الأصالة في بحثك وتقديم قيمة مضافة للمعرفة.</a:t>
            </a:r>
            <a:endParaRPr lang="ar-EG" sz="4000">
              <a:solidFill>
                <a:srgbClr val="231F20"/>
              </a:solidFill>
              <a:latin typeface="Siwa" panose="020B0604020202020204" charset="-78"/>
              <a:ea typeface="Siwa"/>
              <a:cs typeface="Siwa" panose="020B0604020202020204" charset="-78"/>
              <a:sym typeface="Siwa"/>
              <a:rtl/>
            </a:endParaRPr>
          </a:p>
        </p:txBody>
      </p:sp>
      <p:sp>
        <p:nvSpPr>
          <p:cNvPr id="6" name="TextBox 6"/>
          <p:cNvSpPr txBox="1"/>
          <p:nvPr/>
        </p:nvSpPr>
        <p:spPr>
          <a:xfrm>
            <a:off x="9982200" y="3348142"/>
            <a:ext cx="7239264" cy="2133600"/>
          </a:xfrm>
          <a:prstGeom prst="rect">
            <a:avLst/>
          </a:prstGeom>
        </p:spPr>
        <p:txBody>
          <a:bodyPr lIns="0" tIns="0" rIns="0" bIns="0" rtlCol="0" anchor="ctr">
            <a:normAutofit fontScale="85000" lnSpcReduction="20000"/>
          </a:bodyPr>
          <a:lstStyle/>
          <a:p>
            <a:pPr algn="just" rtl="1">
              <a:lnSpc>
                <a:spcPct val="150000"/>
              </a:lnSpc>
            </a:pPr>
            <a:r>
              <a:rPr lang="ar-SA" sz="4000">
                <a:solidFill>
                  <a:srgbClr val="356388"/>
                </a:solidFill>
                <a:latin typeface="Siwa" panose="020B0604020202020204" charset="-78"/>
                <a:ea typeface="Siwa"/>
                <a:cs typeface="Siwa" panose="020B0604020202020204" charset="-78"/>
                <a:sym typeface="Siwa"/>
                <a:rtl/>
              </a:rPr>
              <a:t>بعد أن عرضنا النتائج بشكل وصفي، حان الوقت للتعمق أكثر في مرحلة المناقشة. فما هو الفرق؟ </a:t>
            </a:r>
            <a:endParaRPr lang="ar-EG" sz="4000">
              <a:solidFill>
                <a:srgbClr val="356388"/>
              </a:solidFill>
              <a:latin typeface="Siwa" panose="020B0604020202020204" charset="-78"/>
              <a:ea typeface="Siwa"/>
              <a:cs typeface="Siwa" panose="020B0604020202020204" charset="-78"/>
              <a:sym typeface="Siwa"/>
              <a:rtl/>
            </a:endParaRPr>
          </a:p>
        </p:txBody>
      </p:sp>
      <p:sp>
        <p:nvSpPr>
          <p:cNvPr id="7" name="TextBox 7"/>
          <p:cNvSpPr txBox="1"/>
          <p:nvPr/>
        </p:nvSpPr>
        <p:spPr>
          <a:xfrm>
            <a:off x="9144000" y="876300"/>
            <a:ext cx="8077464" cy="2133600"/>
          </a:xfrm>
          <a:prstGeom prst="rect">
            <a:avLst/>
          </a:prstGeom>
        </p:spPr>
        <p:txBody>
          <a:bodyPr wrap="square" lIns="0" tIns="0" rIns="0" bIns="0" rtlCol="0" anchor="ctr">
            <a:normAutofit/>
          </a:bodyPr>
          <a:lstStyle/>
          <a:p>
            <a:pPr algn="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الانتقال من العرض إلى المناقشة</a:t>
            </a:r>
            <a:endParaRPr lang="ar-EG" sz="4800">
              <a:solidFill>
                <a:srgbClr val="356388"/>
              </a:solidFill>
              <a:latin typeface="Siwa" panose="020B0604020202020204" charset="-78"/>
              <a:ea typeface="Madani Arabic"/>
              <a:cs typeface="Siwa" panose="020B0604020202020204" charset="-78"/>
              <a:sym typeface="Madani Arabic"/>
              <a:rtl/>
            </a:endParaRPr>
          </a:p>
        </p:txBody>
      </p:sp>
      <p:pic>
        <p:nvPicPr>
          <p:cNvPr id="14" name="صورة 13">
            <a:extLst>
              <a:ext uri="{FF2B5EF4-FFF2-40B4-BE49-F238E27FC236}">
                <a16:creationId xmlns:a16="http://schemas.microsoft.com/office/drawing/2014/main" xmlns="" id="{E6EDE965-F4C7-6038-5ED7-42CDBD5A72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7150"/>
            <a:ext cx="8001000" cy="10172700"/>
          </a:xfrm>
          <a:prstGeom prst="rect">
            <a:avLst/>
          </a:prstGeom>
          <a:ln w="76200">
            <a:solidFill>
              <a:schemeClr val="accent1">
                <a:lumMod val="60000"/>
                <a:lumOff val="40000"/>
              </a:schemeClr>
            </a:solidFill>
          </a:ln>
        </p:spPr>
      </p:pic>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5" name="TextBox 5"/>
          <p:cNvSpPr txBox="1"/>
          <p:nvPr/>
        </p:nvSpPr>
        <p:spPr>
          <a:xfrm>
            <a:off x="9677400" y="3695700"/>
            <a:ext cx="7285124" cy="5867400"/>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a:ea typeface="Siwa"/>
                <a:cs typeface="Siwa"/>
                <a:sym typeface="Siwa"/>
                <a:rtl/>
              </a:rPr>
              <a:t>١- الدمج أو الفصل: لديك خياران، إما أن تناقش كل نتيجة مباشرة بعد عرضها، وهذا يساعد على الربط المباشر. أو يمكنك عرض جميع النتائج أولاً، ثم تخصيص جزء مستقل للمناقشة الشاملة في النهاية. اختر الأسلوب الذي يخدم بحثك بشكل أفضل.
٢- الإجابة على الأسئلة: يجب أن تكون المناقشة موجهة للإجابة على أسئلة البحث الرئيسية. لا تكتفِ بتكرار النسبة، بل اشرح دلالتها في سياق سؤالك.</a:t>
            </a:r>
            <a:endParaRPr lang="ar-EG" sz="4000">
              <a:solidFill>
                <a:srgbClr val="231F20"/>
              </a:solidFill>
              <a:latin typeface="Siwa"/>
              <a:ea typeface="Siwa"/>
              <a:cs typeface="Siwa"/>
              <a:sym typeface="Siwa"/>
              <a:rtl/>
            </a:endParaRPr>
          </a:p>
        </p:txBody>
      </p:sp>
      <p:sp>
        <p:nvSpPr>
          <p:cNvPr id="6" name="TextBox 6"/>
          <p:cNvSpPr txBox="1"/>
          <p:nvPr/>
        </p:nvSpPr>
        <p:spPr>
          <a:xfrm>
            <a:off x="9448800" y="419100"/>
            <a:ext cx="72851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HGSoeiKakugothicUB" panose="020B0A09000000000000" pitchFamily="49" charset="-128"/>
                <a:cs typeface="Siwa" panose="020B0604020202020204" charset="-78"/>
                <a:sym typeface="Madani Arabic"/>
                <a:rtl/>
              </a:rPr>
              <a:t>إرشادات المناقشة: الهيكلة والإجابة</a:t>
            </a:r>
            <a:endParaRPr lang="ar-EG" sz="4800">
              <a:solidFill>
                <a:srgbClr val="356388"/>
              </a:solidFill>
              <a:latin typeface="Siwa" panose="020B0604020202020204" charset="-78"/>
              <a:ea typeface="HGSoeiKakugothicUB" panose="020B0A09000000000000" pitchFamily="49" charset="-128"/>
              <a:cs typeface="Siwa" panose="020B0604020202020204" charset="-78"/>
              <a:sym typeface="Madani Arabic"/>
              <a:rtl/>
            </a:endParaRPr>
          </a:p>
        </p:txBody>
      </p:sp>
      <p:sp>
        <p:nvSpPr>
          <p:cNvPr id="12" name="TextBox 6">
            <a:extLst>
              <a:ext uri="{FF2B5EF4-FFF2-40B4-BE49-F238E27FC236}">
                <a16:creationId xmlns:a16="http://schemas.microsoft.com/office/drawing/2014/main" xmlns="" id="{4F9317D3-8C3D-220B-536F-2B0803F1A311}"/>
              </a:ext>
            </a:extLst>
          </p:cNvPr>
          <p:cNvSpPr txBox="1"/>
          <p:nvPr/>
        </p:nvSpPr>
        <p:spPr>
          <a:xfrm>
            <a:off x="990600" y="419100"/>
            <a:ext cx="7056524" cy="2362200"/>
          </a:xfrm>
          <a:prstGeom prst="rect">
            <a:avLst/>
          </a:prstGeom>
        </p:spPr>
        <p:txBody>
          <a:bodyPr lIns="0" tIns="0" rIns="0" bIns="0" rtlCol="0" anchor="ctr">
            <a:normAutofit/>
          </a:bodyPr>
          <a:lstStyle/>
          <a:p>
            <a:pPr algn="r" rtl="1">
              <a:lnSpc>
                <a:spcPts val="5059"/>
              </a:lnSpc>
            </a:pPr>
            <a:r>
              <a:rPr lang="ar-SA" sz="4800">
                <a:solidFill>
                  <a:srgbClr val="356388"/>
                </a:solidFill>
                <a:latin typeface="Siwa" panose="020B0604020202020204" charset="-78"/>
                <a:ea typeface="Nirmala Text" panose="020B0502040204020203" pitchFamily="34" charset="0"/>
                <a:cs typeface="Siwa" panose="020B0604020202020204" charset="-78"/>
                <a:sym typeface="Madani Arabic"/>
                <a:rtl/>
              </a:rPr>
              <a:t>إرشادات المناقشة: التفسير والتعليل</a:t>
            </a:r>
            <a:endParaRPr lang="ar-EG" sz="4800">
              <a:solidFill>
                <a:srgbClr val="356388"/>
              </a:solidFill>
              <a:latin typeface="Siwa" panose="020B0604020202020204" charset="-78"/>
              <a:ea typeface="Nirmala Text" panose="020B0502040204020203" pitchFamily="34" charset="0"/>
              <a:cs typeface="Siwa" panose="020B0604020202020204" charset="-78"/>
              <a:sym typeface="Madani Arabic"/>
              <a:rtl/>
            </a:endParaRPr>
          </a:p>
        </p:txBody>
      </p:sp>
      <p:sp>
        <p:nvSpPr>
          <p:cNvPr id="13" name="TextBox 5">
            <a:extLst>
              <a:ext uri="{FF2B5EF4-FFF2-40B4-BE49-F238E27FC236}">
                <a16:creationId xmlns:a16="http://schemas.microsoft.com/office/drawing/2014/main" xmlns="" id="{A6B2693E-33D8-3E58-EE6C-155FD89609F2}"/>
              </a:ext>
            </a:extLst>
          </p:cNvPr>
          <p:cNvSpPr txBox="1"/>
          <p:nvPr/>
        </p:nvSpPr>
        <p:spPr>
          <a:xfrm>
            <a:off x="457200" y="3695700"/>
            <a:ext cx="7285124" cy="5867400"/>
          </a:xfrm>
          <a:prstGeom prst="rect">
            <a:avLst/>
          </a:prstGeom>
        </p:spPr>
        <p:txBody>
          <a:bodyPr lIns="0" tIns="0" rIns="0" bIns="0" rtlCol="0" anchor="t">
            <a:normAutofit fontScale="77500" lnSpcReduction="20000"/>
          </a:bodyPr>
          <a:lstStyle/>
          <a:p>
            <a:pPr algn="just" rtl="1">
              <a:lnSpc>
                <a:spcPct val="150000"/>
              </a:lnSpc>
            </a:pPr>
            <a:r>
              <a:rPr lang="ar-SA" sz="4000">
                <a:solidFill>
                  <a:srgbClr val="231F20"/>
                </a:solidFill>
                <a:latin typeface="Siwa"/>
                <a:ea typeface="Siwa"/>
                <a:cs typeface="Siwa"/>
                <a:sym typeface="Siwa"/>
                <a:rtl/>
              </a:rPr>
              <a:t>١- الربط بالدراسات السابقة: قارن نتائجك بنتائج الدراسات الأخرى. هل هي متفقة أم مختلفة؟ إذا كانت مختلفة، حاول أن تقدم تفسيراً منطقياً لهذا الاختلاف (مثلاً: اختلاف العينة، أو الأدوات، أو السياق الزمني).
٢- التعليل المنطقي: هذا هو جوهر المناقشة. لماذا حصلت على هذه النتائج؟ قدم أسباباً وتفسيرات منطقية مدعومة بأدلة من بحثك أو من الأدبيات العلمية. تجنب التخمين غير المبرر.</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669655" y="3467100"/>
            <a:ext cx="6489039" cy="5486481"/>
          </a:xfrm>
          <a:prstGeom prst="rect">
            <a:avLst/>
          </a:prstGeom>
        </p:spPr>
        <p:txBody>
          <a:bodyPr lIns="0" tIns="0" rIns="0" bIns="0" rtlCol="0" anchor="t">
            <a:normAutofit fontScale="70000" lnSpcReduction="20000"/>
          </a:bodyPr>
          <a:lstStyle/>
          <a:p>
            <a:pPr algn="just" rtl="1">
              <a:lnSpc>
                <a:spcPct val="150000"/>
              </a:lnSpc>
            </a:pPr>
            <a:r>
              <a:rPr lang="ar-SA" sz="4000">
                <a:solidFill>
                  <a:srgbClr val="231F20"/>
                </a:solidFill>
                <a:latin typeface="Siwa"/>
                <a:ea typeface="Siwa"/>
                <a:cs typeface="Siwa"/>
                <a:sym typeface="Siwa"/>
                <a:rtl/>
              </a:rPr>
              <a:t>النتيجة: انقسام الآراء حول تأثيرها على الأسرة.
مناقشة: "يمكن تفسير هذا التباين في الآراء بأن طبيعة التأثير تعتمد على نمط الاستخدام. فالطالب الذي يستخدمها للتواصل الإيجابي مع أقاربه سيراها إيجابية، بينما من يستخدمها بشكل ينعزل به عن أسرته سيراها سلبية. وهذا يؤكد على أن وسائل التواصل هي أداة محايدة، وتأثيرها يتشكل بناء على كيفية استخدامنا لها."</a:t>
            </a:r>
            <a:endParaRPr lang="ar-EG" sz="4000">
              <a:solidFill>
                <a:srgbClr val="231F20"/>
              </a:solidFill>
              <a:latin typeface="Siwa"/>
              <a:ea typeface="Siwa"/>
              <a:cs typeface="Siwa"/>
              <a:sym typeface="Siwa"/>
              <a:rtl/>
            </a:endParaRPr>
          </a:p>
        </p:txBody>
      </p:sp>
      <p:sp>
        <p:nvSpPr>
          <p:cNvPr id="5" name="TextBox 5"/>
          <p:cNvSpPr txBox="1"/>
          <p:nvPr/>
        </p:nvSpPr>
        <p:spPr>
          <a:xfrm>
            <a:off x="10287000" y="3467100"/>
            <a:ext cx="6300865" cy="5486481"/>
          </a:xfrm>
          <a:prstGeom prst="rect">
            <a:avLst/>
          </a:prstGeom>
        </p:spPr>
        <p:txBody>
          <a:bodyPr lIns="0" tIns="0" rIns="0" bIns="0" rtlCol="0" anchor="t">
            <a:normAutofit fontScale="62500" lnSpcReduction="20000"/>
          </a:bodyPr>
          <a:lstStyle/>
          <a:p>
            <a:pPr algn="just" rtl="1">
              <a:lnSpc>
                <a:spcPct val="150000"/>
              </a:lnSpc>
            </a:pPr>
            <a:r>
              <a:rPr lang="ar-SA" sz="4000">
                <a:solidFill>
                  <a:srgbClr val="231F20"/>
                </a:solidFill>
                <a:latin typeface="Siwa"/>
                <a:ea typeface="Siwa"/>
                <a:cs typeface="Siwa"/>
                <a:sym typeface="Siwa"/>
                <a:rtl/>
              </a:rPr>
              <a:t>النتيجة: 49% من الطلاب يقضون 3-5 ساعات على مواقع التواصل.
مناقشة: "هذه النسبة المرتفعة قد تعزى إلى سهولة الوصول للإنترنت عبر الهواتف الذكية. وتتفق هذه النتيجة مع دراسة (فلان، ٢٠٢٠) التي أشارت إلى زيادة معدلات الاستخدام بين الشباب. وقد يشير هذا الوقت الطويل إلى احتمالية التأثير على جوانب أخرى مثل التحصيل الدراسي، وهو ما يمكن أن يكون موضوعاً لبحث مستقبلي."</a:t>
            </a:r>
            <a:endParaRPr lang="ar-EG" sz="4000">
              <a:solidFill>
                <a:srgbClr val="231F20"/>
              </a:solidFill>
              <a:latin typeface="Siwa"/>
              <a:ea typeface="Siwa"/>
              <a:cs typeface="Siwa"/>
              <a:sym typeface="Siwa"/>
              <a:rtl/>
            </a:endParaRPr>
          </a:p>
        </p:txBody>
      </p:sp>
      <p:sp>
        <p:nvSpPr>
          <p:cNvPr id="11" name="TextBox 11"/>
          <p:cNvSpPr txBox="1"/>
          <p:nvPr/>
        </p:nvSpPr>
        <p:spPr>
          <a:xfrm>
            <a:off x="1295400" y="419100"/>
            <a:ext cx="15925800" cy="1828800"/>
          </a:xfrm>
          <a:prstGeom prst="rect">
            <a:avLst/>
          </a:prstGeom>
        </p:spPr>
        <p:txBody>
          <a:bodyPr lIns="0" tIns="0" rIns="0" bIns="0" rtlCol="0" anchor="ctr">
            <a:normAutofit/>
          </a:bodyPr>
          <a:lstStyle/>
          <a:p>
            <a:pPr algn="ctr" rtl="1">
              <a:lnSpc>
                <a:spcPts val="5059"/>
              </a:lnSpc>
            </a:pPr>
            <a:r>
              <a:rPr lang="ar-SA" sz="4800">
                <a:solidFill>
                  <a:srgbClr val="356388"/>
                </a:solidFill>
                <a:latin typeface="Siwa" panose="020B0604020202020204" charset="-78"/>
                <a:ea typeface="Madani Arabic"/>
                <a:cs typeface="Siwa" panose="020B0604020202020204" charset="-78"/>
                <a:sym typeface="Madani Arabic"/>
                <a:rtl/>
              </a:rPr>
              <a:t>مثال على المناقشة</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show="0">
  <p:cSld>
    <p:bg>
      <p:bgPr>
        <a:solidFill>
          <a:srgbClr val="FFF7E6"/>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4AA5F50C-E500-D1A7-91C3-3528E858AC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87000" y="57150"/>
            <a:ext cx="8001000" cy="10172700"/>
          </a:xfrm>
          <a:prstGeom prst="rect">
            <a:avLst/>
          </a:prstGeom>
          <a:ln w="76200">
            <a:solidFill>
              <a:schemeClr val="accent1">
                <a:lumMod val="60000"/>
                <a:lumOff val="40000"/>
              </a:schemeClr>
            </a:solidFill>
          </a:ln>
        </p:spPr>
      </p:pic>
      <p:sp>
        <p:nvSpPr>
          <p:cNvPr id="3" name="TextBox 4">
            <a:extLst>
              <a:ext uri="{FF2B5EF4-FFF2-40B4-BE49-F238E27FC236}">
                <a16:creationId xmlns:a16="http://schemas.microsoft.com/office/drawing/2014/main" xmlns="" id="{CBCE36E6-1D1F-2547-8136-67B4B7C85063}"/>
              </a:ext>
            </a:extLst>
          </p:cNvPr>
          <p:cNvSpPr txBox="1"/>
          <p:nvPr/>
        </p:nvSpPr>
        <p:spPr>
          <a:xfrm>
            <a:off x="1371600" y="495300"/>
            <a:ext cx="7102315" cy="8991600"/>
          </a:xfrm>
          <a:prstGeom prst="rect">
            <a:avLst/>
          </a:prstGeom>
        </p:spPr>
        <p:txBody>
          <a:bodyPr lIns="0" tIns="0" rIns="0" bIns="0" rtlCol="0" anchor="ctr">
            <a:normAutofit fontScale="70000" lnSpcReduction="20000"/>
          </a:bodyPr>
          <a:lstStyle/>
          <a:p>
            <a:pPr algn="r" rtl="1">
              <a:lnSpc>
                <a:spcPct val="150000"/>
              </a:lnSpc>
            </a:pPr>
            <a:r>
              <a:rPr lang="ar-SA" sz="4000">
                <a:solidFill>
                  <a:srgbClr val="231F20"/>
                </a:solidFill>
                <a:latin typeface="Siwa"/>
                <a:ea typeface="Siwa"/>
                <a:cs typeface="Siwa"/>
                <a:sym typeface="Siwa"/>
                <a:rtl/>
              </a:rPr>
              <a:t>نشاط تطبيقي: حان دورك!
الآن وبعد أن استعرضنا المهارات اللازمة، حان وقت التطبيق.
١- فكر في موضوع بحثي يهمك.
٢- افترض أنك جمعت بيانات ووصلت إلى نتيجة معينة (مثلاً: 60% من الناس يفضلون القراءة الرقمية).
٣- اكتب فقرة قصيرة تعرض فيها هذه النتيجة.
٤- ثم اكتب فقرة أخرى تناقش فيها هذه النتيجة، مفسرًا سببها ورابطًا إياها بأي معرفة سابقة لديك.</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show="0">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2324100" y="3086100"/>
            <a:ext cx="13639800" cy="6781800"/>
          </a:xfrm>
          <a:prstGeom prst="rect">
            <a:avLst/>
          </a:prstGeom>
        </p:spPr>
        <p:txBody>
          <a:bodyPr wrap="square" lIns="0" tIns="0" rIns="0" bIns="0" rtlCol="0" anchor="t">
            <a:normAutofit/>
          </a:bodyPr>
          <a:lstStyle/>
          <a:p>
            <a:pPr algn="r" rtl="1">
              <a:lnSpc>
                <a:spcPct val="150000"/>
              </a:lnSpc>
            </a:pPr>
            <a:r>
              <a:rPr lang="ar-SA" sz="4000">
                <a:solidFill>
                  <a:srgbClr val="231F20"/>
                </a:solidFill>
                <a:latin typeface="Siwa" panose="020B0604020202020204" charset="-78"/>
                <a:ea typeface="Siwa"/>
                <a:cs typeface="Siwa" panose="020B0604020202020204" charset="-78"/>
                <a:sym typeface="Siwa"/>
                <a:rtl/>
              </a:rPr>
              <a:t>تعلمنا اليوم أن الفصل الرابع هو تتويج جهد الباحث. يجب عرض النتائج بموضوعية ووضوح باستخدام الجداول والرسوم. يجب أن تجيب النتائج مباشرة على أسئلة البحث. المناقشة هي مرحلة أعمق نفسر فيها النتائج ونربطها بالدراسات السابقة. الدقة، المنطق، والموضوعية هي مفاتيح النجاح في كتابة هذا الفصل الهام.</a:t>
            </a:r>
            <a:endParaRPr lang="ar-EG" sz="4000">
              <a:solidFill>
                <a:srgbClr val="231F20"/>
              </a:solidFill>
              <a:latin typeface="Siwa" panose="020B0604020202020204" charset="-78"/>
              <a:ea typeface="Siwa"/>
              <a:cs typeface="Siwa" panose="020B0604020202020204" charset="-78"/>
              <a:sym typeface="Siwa"/>
              <a:rtl/>
            </a:endParaRPr>
          </a:p>
        </p:txBody>
      </p:sp>
      <p:sp>
        <p:nvSpPr>
          <p:cNvPr id="4" name="TextBox 4"/>
          <p:cNvSpPr txBox="1"/>
          <p:nvPr/>
        </p:nvSpPr>
        <p:spPr>
          <a:xfrm>
            <a:off x="381000" y="1028700"/>
            <a:ext cx="17526000" cy="1219200"/>
          </a:xfrm>
          <a:prstGeom prst="rect">
            <a:avLst/>
          </a:prstGeom>
        </p:spPr>
        <p:txBody>
          <a:bodyPr wrap="square" lIns="0" tIns="0" rIns="0" bIns="0" rtlCol="0" anchor="t">
            <a:normAutofit/>
          </a:bodyPr>
          <a:lstStyle/>
          <a:p>
            <a:pPr algn="ctr" rtl="1">
              <a:lnSpc>
                <a:spcPts val="4509"/>
              </a:lnSpc>
            </a:pPr>
            <a:r>
              <a:rPr lang="ar-SA" sz="4800">
                <a:solidFill>
                  <a:srgbClr val="356388"/>
                </a:solidFill>
                <a:latin typeface="Siwa" panose="020B0604020202020204" charset="-78"/>
                <a:ea typeface="Madani Arabic"/>
                <a:cs typeface="Siwa" panose="020B0604020202020204" charset="-78"/>
                <a:sym typeface="Madani Arabic"/>
                <a:rtl/>
              </a:rPr>
              <a:t>خلاصة الدرس</a:t>
            </a:r>
            <a:endParaRPr lang="ar-EG" sz="4800">
              <a:solidFill>
                <a:srgbClr val="356388"/>
              </a:solidFill>
              <a:latin typeface="Siwa" panose="020B0604020202020204" charset="-78"/>
              <a:ea typeface="Madani Arabic"/>
              <a:cs typeface="Siwa" panose="020B0604020202020204" charset="-78"/>
              <a:sym typeface="Madani Arabic"/>
              <a:rtl/>
            </a:endParaRPr>
          </a:p>
        </p:txBody>
      </p:sp>
    </p:spTree>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2">
            <a:alphaModFix amt="57000"/>
          </a:blip>
          <a:tile tx="0" ty="0" sx="100000" sy="100000" flip="none" algn="tl"/>
        </a:blipFill>
        <a:effectLst/>
      </p:bgPr>
    </p:bg>
    <p:spTree>
      <p:nvGrpSpPr>
        <p:cNvPr id="1" name=""/>
        <p:cNvGrpSpPr/>
        <p:nvPr/>
      </p:nvGrpSpPr>
      <p:grpSpPr>
        <a:xfrm>
          <a:off x="0" y="0"/>
          <a:ext cx="0" cy="0"/>
          <a:chOff x="0" y="0"/>
          <a:chExt cx="0" cy="0"/>
        </a:xfrm>
      </p:grpSpPr>
      <p:sp>
        <p:nvSpPr>
          <p:cNvPr id="3" name="TextBox 3"/>
          <p:cNvSpPr txBox="1"/>
          <p:nvPr/>
        </p:nvSpPr>
        <p:spPr>
          <a:xfrm>
            <a:off x="12268200" y="1104900"/>
            <a:ext cx="5562600" cy="8153400"/>
          </a:xfrm>
          <a:prstGeom prst="rect">
            <a:avLst/>
          </a:prstGeom>
        </p:spPr>
        <p:txBody>
          <a:bodyPr wrap="square" lIns="0" tIns="0" rIns="0" bIns="0" rtlCol="0" anchor="ctr">
            <a:normAutofit/>
          </a:bodyPr>
          <a:lstStyle/>
          <a:p>
            <a:pPr algn="ctr" rtl="1">
              <a:lnSpc>
                <a:spcPts val="7699"/>
              </a:lnSpc>
            </a:pPr>
            <a:r>
              <a:rPr lang="ar-SA" sz="4800">
                <a:solidFill>
                  <a:srgbClr val="356388"/>
                </a:solidFill>
                <a:latin typeface="Siwa" panose="020B0604020202020204" charset="-78"/>
                <a:ea typeface="Madani Arabic"/>
                <a:cs typeface="Siwa" panose="020B0604020202020204" charset="-78"/>
                <a:sym typeface="Madani Arabic"/>
                <a:rtl/>
              </a:rPr>
              <a:t>أسئلة للمراجعة</a:t>
            </a:r>
            <a:endParaRPr lang="ar-EG" sz="4800">
              <a:solidFill>
                <a:srgbClr val="356388"/>
              </a:solidFill>
              <a:latin typeface="Siwa" panose="020B0604020202020204" charset="-78"/>
              <a:ea typeface="Madani Arabic"/>
              <a:cs typeface="Siwa" panose="020B0604020202020204" charset="-78"/>
              <a:sym typeface="Madani Arabic"/>
              <a:rtl/>
            </a:endParaRPr>
          </a:p>
        </p:txBody>
      </p:sp>
      <p:sp>
        <p:nvSpPr>
          <p:cNvPr id="4" name="TextBox 4"/>
          <p:cNvSpPr txBox="1"/>
          <p:nvPr/>
        </p:nvSpPr>
        <p:spPr>
          <a:xfrm>
            <a:off x="1981200" y="800100"/>
            <a:ext cx="9159715" cy="8686800"/>
          </a:xfrm>
          <a:prstGeom prst="rect">
            <a:avLst/>
          </a:prstGeom>
        </p:spPr>
        <p:txBody>
          <a:bodyPr lIns="0" tIns="0" rIns="0" bIns="0" rtlCol="0" anchor="ctr">
            <a:normAutofit fontScale="77500" lnSpcReduction="20000"/>
          </a:bodyPr>
          <a:lstStyle/>
          <a:p>
            <a:pPr algn="r" rtl="1">
              <a:lnSpc>
                <a:spcPct val="150000"/>
              </a:lnSpc>
            </a:pPr>
            <a:r>
              <a:rPr lang="ar-SA" sz="4000">
                <a:solidFill>
                  <a:srgbClr val="231F20"/>
                </a:solidFill>
                <a:latin typeface="Siwa"/>
                <a:ea typeface="Siwa"/>
                <a:cs typeface="Siwa"/>
                <a:sym typeface="Siwa"/>
                <a:rtl/>
              </a:rPr>
              <a:t>١- ما هو الفرق الأساسي بين عرض النتائج ومناقشتها؟
٢- لماذا نؤكد على أهمية استخدام الجداول والرسوم البيانية؟
٣- كيف يمكنك كباحث أن تضمن "الموضوعية" في عرض نتائجك؟
٤- ما هي أكبر الصعوبات التي تتوقع أن تواجهها عند كتابة هذا الفصل من بحثك؟
٥- اشرح كيف يمكن لنتيجة واحدة أن يكون لها تفسيرات متعددة في قسم المناقشة.</a:t>
            </a:r>
            <a:endParaRPr lang="ar-EG" sz="4000">
              <a:solidFill>
                <a:srgbClr val="231F20"/>
              </a:solidFill>
              <a:latin typeface="Siwa"/>
              <a:ea typeface="Siwa"/>
              <a:cs typeface="Siwa"/>
              <a:sym typeface="Siwa"/>
              <a:rtl/>
            </a:endParaRPr>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التالي يمثل أفضل وصف لـ 'نتائج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البيانات الخام التي تم جمعها من </a:t>
            </a:r>
            <a:r>
              <a:rPr lang="ar-SA" sz="4800">
                <a:solidFill>
                  <a:srgbClr val="623933"/>
                </a:solidFill>
                <a:latin typeface="Siwa" panose="020B0604020202020204" charset="-78"/>
                <a:ea typeface="Farro"/>
                <a:cs typeface="Siwa" panose="020B0604020202020204" charset="-78"/>
                <a:sym typeface="Farro"/>
              </a:rPr>
              <a:t>الاستبيانات.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آراء الباحث الشخصية حول موضوع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قائمة بالمصادر والمراجع المستخدمة في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خلاصة وصفية للبيانات بعد تحليلها للإجابة عن أسئلة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أي من التالي يمثل أفضل وصف لـ 'نتائج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البيانات الخام التي تم جمعها من </a:t>
            </a:r>
            <a:r>
              <a:rPr lang="ar-SA" sz="4800">
                <a:solidFill>
                  <a:srgbClr val="623933"/>
                </a:solidFill>
                <a:latin typeface="Siwa" panose="020B0604020202020204" charset="-78"/>
                <a:ea typeface="Farro"/>
                <a:cs typeface="Siwa" panose="020B0604020202020204" charset="-78"/>
                <a:sym typeface="Farro"/>
              </a:rPr>
              <a:t>الاستبيانات.</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آراء الباحث الشخصية حول موضوع </a:t>
            </a:r>
            <a:r>
              <a:rPr lang="ar-SA" sz="4800">
                <a:solidFill>
                  <a:srgbClr val="623933"/>
                </a:solidFill>
                <a:latin typeface="Siwa" panose="020B0604020202020204" charset="-78"/>
                <a:ea typeface="Farro"/>
                <a:cs typeface="Siwa" panose="020B0604020202020204" charset="-78"/>
                <a:sym typeface="Farro"/>
              </a:rPr>
              <a:t>الدراسة.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قائمة بالمصادر والمراجع المستخدمة في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خلاصة وصفية للبيانات بعد تحليلها للإجابة عن أسئلة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عرض نتائج البحث، ما هي أول خطوة يجب القيام بها عند تناول كل </a:t>
            </a:r>
            <a:r>
              <a:rPr lang="ar-SA" sz="4800" b="1">
                <a:solidFill>
                  <a:srgbClr val="FFFDEF"/>
                </a:solidFill>
                <a:latin typeface="Siwa" panose="020B0604020202020204" charset="-78"/>
                <a:ea typeface="Farro"/>
                <a:cs typeface="Siwa" panose="020B0604020202020204" charset="-78"/>
                <a:sym typeface="Farro"/>
              </a:rPr>
              <a:t>قسم؟</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مقارنة النتائج بالدراسات </a:t>
            </a:r>
            <a:r>
              <a:rPr lang="ar-SA" sz="4800">
                <a:solidFill>
                  <a:srgbClr val="623933"/>
                </a:solidFill>
                <a:latin typeface="Siwa" panose="020B0604020202020204" charset="-78"/>
                <a:ea typeface="Farro"/>
                <a:cs typeface="Siwa" panose="020B0604020202020204" charset="-78"/>
                <a:sym typeface="Farro"/>
              </a:rPr>
              <a:t>السابقة.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عرض سؤال البحث المتعلق </a:t>
            </a:r>
            <a:r>
              <a:rPr lang="ar-SA" sz="4800">
                <a:solidFill>
                  <a:srgbClr val="623933"/>
                </a:solidFill>
                <a:latin typeface="Siwa" panose="020B0604020202020204" charset="-78"/>
                <a:ea typeface="Farro"/>
                <a:cs typeface="Siwa" panose="020B0604020202020204" charset="-78"/>
                <a:sym typeface="Farro"/>
              </a:rPr>
              <a:t>بالنتيجة.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شرح أداة الدراسة </a:t>
            </a:r>
            <a:r>
              <a:rPr lang="ar-SA" sz="4800">
                <a:solidFill>
                  <a:srgbClr val="623933"/>
                </a:solidFill>
                <a:latin typeface="Siwa" panose="020B0604020202020204" charset="-78"/>
                <a:ea typeface="Farro"/>
                <a:cs typeface="Siwa" panose="020B0604020202020204" charset="-78"/>
                <a:sym typeface="Farro"/>
              </a:rPr>
              <a:t>المستخدمة.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تقديم توصيات بناءً على </a:t>
            </a:r>
            <a:r>
              <a:rPr lang="ar-SA" sz="4800">
                <a:solidFill>
                  <a:srgbClr val="623933"/>
                </a:solidFill>
                <a:latin typeface="Siwa" panose="020B0604020202020204" charset="-78"/>
                <a:ea typeface="Farro"/>
                <a:cs typeface="Siwa" panose="020B0604020202020204" charset="-78"/>
                <a:sym typeface="Farro"/>
              </a:rPr>
              <a:t>النتيجة.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a16="http://schemas.microsoft.com/office/drawing/2014/main" xmlns=""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عند عرض نتائج البحث، ما هي أول خطوة يجب القيام بها عند تناول كل </a:t>
            </a:r>
            <a:r>
              <a:rPr lang="ar-SA" sz="4800" b="1">
                <a:solidFill>
                  <a:srgbClr val="FFFDEF"/>
                </a:solidFill>
                <a:latin typeface="Siwa" panose="020B0604020202020204" charset="-78"/>
                <a:ea typeface="Farro"/>
                <a:cs typeface="Siwa" panose="020B0604020202020204" charset="-78"/>
                <a:sym typeface="Farro"/>
              </a:rPr>
              <a:t>قسم؟</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مقارنة النتائج بالدراسات </a:t>
            </a:r>
            <a:r>
              <a:rPr lang="ar-SA" sz="4800">
                <a:solidFill>
                  <a:srgbClr val="623933"/>
                </a:solidFill>
                <a:latin typeface="Siwa" panose="020B0604020202020204" charset="-78"/>
                <a:ea typeface="Farro"/>
                <a:cs typeface="Siwa" panose="020B0604020202020204" charset="-78"/>
                <a:sym typeface="Farro"/>
              </a:rPr>
              <a:t>السابقة.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2</a:t>
            </a:r>
          </a:p>
        </p:txBody>
      </p:sp>
      <p:grpSp>
        <p:nvGrpSpPr>
          <p:cNvPr id="40" name="Group 20">
            <a:extLst>
              <a:ext uri="{FF2B5EF4-FFF2-40B4-BE49-F238E27FC236}">
                <a16:creationId xmlns:a16="http://schemas.microsoft.com/office/drawing/2014/main" xmlns=""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54DAFF10-F461-5D1B-72F4-CEF3187FD2ED}"/>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عرض سؤال البحث المتعلق </a:t>
            </a:r>
            <a:r>
              <a:rPr lang="ar-SA" sz="4800">
                <a:solidFill>
                  <a:srgbClr val="623933"/>
                </a:solidFill>
                <a:latin typeface="Siwa" panose="020B0604020202020204" charset="-78"/>
                <a:ea typeface="Farro"/>
                <a:cs typeface="Siwa" panose="020B0604020202020204" charset="-78"/>
                <a:sym typeface="Farro"/>
              </a:rPr>
              <a:t>بالنتيجة.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شرح أداة الدراسة </a:t>
            </a:r>
            <a:r>
              <a:rPr lang="ar-SA" sz="4800">
                <a:solidFill>
                  <a:srgbClr val="623933"/>
                </a:solidFill>
                <a:latin typeface="Siwa" panose="020B0604020202020204" charset="-78"/>
                <a:ea typeface="Farro"/>
                <a:cs typeface="Siwa" panose="020B0604020202020204" charset="-78"/>
                <a:sym typeface="Farro"/>
              </a:rPr>
              <a:t>المستخدمة.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تقديم توصيات بناءً على </a:t>
            </a:r>
            <a:r>
              <a:rPr lang="ar-SA" sz="4800">
                <a:solidFill>
                  <a:srgbClr val="623933"/>
                </a:solidFill>
                <a:latin typeface="Siwa" panose="020B0604020202020204" charset="-78"/>
                <a:ea typeface="Farro"/>
                <a:cs typeface="Siwa" panose="020B0604020202020204" charset="-78"/>
                <a:sym typeface="Farro"/>
              </a:rPr>
              <a:t>النتيجة.</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ماذا يعني شرط 'التحليل الموضوعي' لنتائج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تحليل النتائج التي تتفق مع فرضيات الباحث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وصف وتفسير البيانات كما هي دون تحيز أو رأي </a:t>
            </a:r>
            <a:r>
              <a:rPr lang="ar-SA" sz="4800">
                <a:solidFill>
                  <a:srgbClr val="623933"/>
                </a:solidFill>
                <a:latin typeface="Siwa" panose="020B0604020202020204" charset="-78"/>
                <a:ea typeface="Farro"/>
                <a:cs typeface="Siwa" panose="020B0604020202020204" charset="-78"/>
                <a:sym typeface="Farro"/>
              </a:rPr>
              <a:t>شخصي.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استخدام لغة أدبية وبلاغية في وصف </a:t>
            </a:r>
            <a:r>
              <a:rPr lang="ar-SA" sz="4800">
                <a:solidFill>
                  <a:srgbClr val="623933"/>
                </a:solidFill>
                <a:latin typeface="Siwa" panose="020B0604020202020204" charset="-78"/>
                <a:ea typeface="Farro"/>
                <a:cs typeface="Siwa" panose="020B0604020202020204" charset="-78"/>
                <a:sym typeface="Farro"/>
              </a:rPr>
              <a:t>النتائج.</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التركيز على الجوانب الإيجابية في </a:t>
            </a:r>
            <a:r>
              <a:rPr lang="ar-SA" sz="4800">
                <a:solidFill>
                  <a:srgbClr val="623933"/>
                </a:solidFill>
                <a:latin typeface="Siwa" panose="020B0604020202020204" charset="-78"/>
                <a:ea typeface="Farro"/>
                <a:cs typeface="Siwa" panose="020B0604020202020204" charset="-78"/>
                <a:sym typeface="Farro"/>
              </a:rPr>
              <a:t>البيانات.</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5D621FB3-263B-AE94-6FF2-25BCD39C854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60245"/>
            <a:ext cx="2978756" cy="3394397"/>
          </a:xfrm>
          <a:prstGeom prst="rect">
            <a:avLst/>
          </a:prstGeom>
        </p:spPr>
      </p:pic>
      <p:grpSp>
        <p:nvGrpSpPr>
          <p:cNvPr id="2" name="Group 2">
            <a:extLst>
              <a:ext uri="{FF2B5EF4-FFF2-40B4-BE49-F238E27FC236}">
                <a16:creationId xmlns:a16="http://schemas.microsoft.com/office/drawing/2014/main" xmlns="" id="{D1DD0725-FC21-B938-423F-8E4D8C909BAE}"/>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C85C806B-A63B-1E01-36B1-DBCFE8BCDE38}"/>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47D6CB46-8C1E-DA72-5784-7B47830A908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43071308-D59A-C995-EB51-BCDA6B4E64DA}"/>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FBC3C066-B29E-E3ED-BBE7-86BBD873594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55ED8A9E-1F0D-A97F-6F3D-6CB22D5D65F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2703F797-CB16-5AEF-9C04-CD63FC663C48}"/>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9F9D4DFC-BE86-D66D-305C-D9D7D6ED1282}"/>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D691EA56-0BDE-3790-1A99-7B44DE077A6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13088D81-15D4-EC0D-CF4E-E7A975973E75}"/>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895D61E4-1E01-15F2-D14E-28C89F653A8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46080598-F7B1-9CCD-7382-EAC926713780}"/>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31176923-47B0-C19A-78E2-631ADE7CB86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2DB8D917-F7BD-C4AA-A873-B34F2C38F0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B1A68CA4-C620-7481-4276-53AC8C3E829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400A589E-450F-AD1F-BE7A-23A1D98E4781}"/>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B6E22D2E-1EFF-5CCB-1D12-AD5628E3EF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E4522099-DBB8-5EC1-A922-C0B148CCDC6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98511EDF-AFD0-B8E5-0957-AAD7A686FE7E}"/>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130F1E02-714D-B173-DC45-A5641F4F87F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2F7D8861-CA91-5AFE-9379-E866E12C856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8CB74887-FD95-F1CF-4A1C-EF1046244AD5}"/>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ماذا يعني شرط 'التحليل الموضوعي' لنتائج </a:t>
            </a:r>
            <a:r>
              <a:rPr lang="ar-SA" sz="4800" b="1">
                <a:solidFill>
                  <a:srgbClr val="FFFDEF"/>
                </a:solidFill>
                <a:latin typeface="Siwa" panose="020B0604020202020204" charset="-78"/>
                <a:ea typeface="Farro"/>
                <a:cs typeface="Siwa" panose="020B0604020202020204" charset="-78"/>
                <a:sym typeface="Farro"/>
              </a:rPr>
              <a:t>البحث؟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259EF88C-B4AB-6C5C-3FBC-77F9B9289CC4}"/>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تحليل النتائج التي تتفق مع فرضيات الباحث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558CA258-7E16-6BA2-18C9-0A54A846EC0D}"/>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C6A2C405-5150-B5BD-69FA-06C07D184284}"/>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3</a:t>
            </a:r>
          </a:p>
        </p:txBody>
      </p:sp>
      <p:grpSp>
        <p:nvGrpSpPr>
          <p:cNvPr id="40" name="Group 20">
            <a:extLst>
              <a:ext uri="{FF2B5EF4-FFF2-40B4-BE49-F238E27FC236}">
                <a16:creationId xmlns:a16="http://schemas.microsoft.com/office/drawing/2014/main" xmlns="" id="{CBCC63D3-F5D8-0EEA-5120-BF18719D70C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C3E92161-40FB-0811-8CAD-C4D23B093CF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B7DDAF24-5319-AD3B-A2BC-224D45354881}"/>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9D6F2D64-250C-3C8C-FD60-C66773557F38}"/>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03F8755B-CC01-406A-14D1-8DEC0422F03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906D224F-2A23-60FF-755C-DBD5F4137B54}"/>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54DAFF10-F461-5D1B-72F4-CEF3187FD2ED}"/>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وصف وتفسير البيانات كما هي دون تحيز أو رأي </a:t>
            </a:r>
            <a:r>
              <a:rPr lang="ar-SA" sz="4800">
                <a:solidFill>
                  <a:srgbClr val="623933"/>
                </a:solidFill>
                <a:latin typeface="Siwa" panose="020B0604020202020204" charset="-78"/>
                <a:ea typeface="Farro"/>
                <a:cs typeface="Siwa" panose="020B0604020202020204" charset="-78"/>
                <a:sym typeface="Farro"/>
              </a:rPr>
              <a:t>شخصي.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5F81761B-6FB0-2D1D-F6E9-444F8B56F83E}"/>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استخدام لغة أدبية وبلاغية في وصف </a:t>
            </a:r>
            <a:r>
              <a:rPr lang="ar-SA" sz="4800">
                <a:solidFill>
                  <a:srgbClr val="623933"/>
                </a:solidFill>
                <a:latin typeface="Siwa" panose="020B0604020202020204" charset="-78"/>
                <a:ea typeface="Farro"/>
                <a:cs typeface="Siwa" panose="020B0604020202020204" charset="-78"/>
                <a:sym typeface="Farro"/>
              </a:rPr>
              <a:t>النتائج.</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FB946D2-66C3-9AC3-FB79-CE338FE6C329}"/>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التركيز على الجوانب الإيجابية في </a:t>
            </a:r>
            <a:r>
              <a:rPr lang="ar-SA" sz="4800">
                <a:solidFill>
                  <a:srgbClr val="623933"/>
                </a:solidFill>
                <a:latin typeface="Siwa" panose="020B0604020202020204" charset="-78"/>
                <a:ea typeface="Farro"/>
                <a:cs typeface="Siwa" panose="020B0604020202020204" charset="-78"/>
                <a:sym typeface="Farro"/>
              </a:rPr>
              <a:t>البيانات.</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الغرض الرئيسي من استخدام الجداول والرسوم البيانية في الفصل الرابع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زيادة عدد صفحات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إثبات قدرة الباحث على </a:t>
            </a:r>
            <a:r>
              <a:rPr lang="ar-SA" sz="4800">
                <a:solidFill>
                  <a:srgbClr val="623933"/>
                </a:solidFill>
                <a:latin typeface="Siwa" panose="020B0604020202020204" charset="-78"/>
                <a:ea typeface="Farro"/>
                <a:cs typeface="Siwa" panose="020B0604020202020204" charset="-78"/>
                <a:sym typeface="Farro"/>
              </a:rPr>
              <a:t>التصميم.</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تلخيص البيانات وعرضها بطريقة واضحة </a:t>
            </a:r>
            <a:r>
              <a:rPr lang="ar-SA" sz="4800">
                <a:solidFill>
                  <a:srgbClr val="623933"/>
                </a:solidFill>
                <a:latin typeface="Siwa" panose="020B0604020202020204" charset="-78"/>
                <a:ea typeface="Farro"/>
                <a:cs typeface="Siwa" panose="020B0604020202020204" charset="-78"/>
                <a:sym typeface="Farro"/>
              </a:rPr>
              <a:t>ومنظمة.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جعل البحث أكثر صعوبة </a:t>
            </a:r>
            <a:r>
              <a:rPr lang="ar-SA" sz="4800">
                <a:solidFill>
                  <a:srgbClr val="623933"/>
                </a:solidFill>
                <a:latin typeface="Siwa" panose="020B0604020202020204" charset="-78"/>
                <a:ea typeface="Farro"/>
                <a:cs typeface="Siwa" panose="020B0604020202020204" charset="-78"/>
                <a:sym typeface="Farro"/>
              </a:rPr>
              <a:t>للفهم.</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43307E59-916D-19A7-084A-9EDF4F98FF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2" name="Group 2">
            <a:extLst>
              <a:ext uri="{FF2B5EF4-FFF2-40B4-BE49-F238E27FC236}">
                <a16:creationId xmlns:a16="http://schemas.microsoft.com/office/drawing/2014/main" xmlns="" id="{74B5EB53-1538-5B4A-3C18-99563A0E9BAA}"/>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A146BD7B-2358-6766-5AB7-E668A7B8FB8F}"/>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4" name="TextBox 4">
              <a:extLst>
                <a:ext uri="{FF2B5EF4-FFF2-40B4-BE49-F238E27FC236}">
                  <a16:creationId xmlns:a16="http://schemas.microsoft.com/office/drawing/2014/main" xmlns="" id="{8E6A3288-01AB-03BC-2322-41898BDA67B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6F903925-DD3C-60ED-9E56-604055A5600E}"/>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5467A442-954E-E18F-5128-133A554502FB}"/>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a:extLst>
                <a:ext uri="{FF2B5EF4-FFF2-40B4-BE49-F238E27FC236}">
                  <a16:creationId xmlns:a16="http://schemas.microsoft.com/office/drawing/2014/main" xmlns="" id="{9C4FA1FB-921D-23AC-240C-4DA6AF4EFE6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92309F4D-9E63-A7B8-380A-8CE1AED342CB}"/>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1A99BAFF-580E-2888-F13E-F21E7D021D33}"/>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A7F1666E-93FD-C736-1C3C-01A645588D5E}"/>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E08EE6AD-9A6D-2ECB-C5C9-BDF9E7D59F6E}"/>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C3C97411-C2F7-C0CB-B637-EF7E4C3FDE8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CE206171-185E-DAA7-82D9-D20B14115BAF}"/>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4D598687-72C7-6B53-C1C2-041EF5AC40C6}"/>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95DB8F12-7ECB-EA7A-1B4D-0D95603758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19" name="TextBox 19">
              <a:extLst>
                <a:ext uri="{FF2B5EF4-FFF2-40B4-BE49-F238E27FC236}">
                  <a16:creationId xmlns:a16="http://schemas.microsoft.com/office/drawing/2014/main" xmlns="" id="{BE5A6ACE-02AF-0164-F627-9E75D1A2C64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7EFC71C-A587-450E-FBFE-0C7327052CB7}"/>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FC9D2E0D-E59D-7316-FD6E-934390BE8E9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8956B04F-53BD-D94E-6F8D-3951662338B4}"/>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A03AE87A-D710-1330-A2C6-76F552CB2BF8}"/>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FD058AF-D31D-A04B-4230-92C042381DB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a:extLst>
                <a:ext uri="{FF2B5EF4-FFF2-40B4-BE49-F238E27FC236}">
                  <a16:creationId xmlns:a16="http://schemas.microsoft.com/office/drawing/2014/main" xmlns="" id="{33DC77E4-0050-8026-BE88-B870907A837B}"/>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11D7896-C239-87C1-3BA3-8A4EE67B6AF4}"/>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الغرض الرئيسي من استخدام الجداول والرسوم البيانية في الفصل الرابع </a:t>
            </a:r>
            <a:r>
              <a:rPr lang="ar-SA" sz="4800" b="1">
                <a:solidFill>
                  <a:srgbClr val="FFFDEF"/>
                </a:solidFill>
                <a:latin typeface="Siwa" panose="020B0604020202020204" charset="-78"/>
                <a:ea typeface="Farro"/>
                <a:cs typeface="Siwa" panose="020B0604020202020204" charset="-78"/>
                <a:sym typeface="Farro"/>
              </a:rPr>
              <a:t>هو:</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109E8C2-77B8-C61B-8838-B700F2200CD0}"/>
              </a:ext>
            </a:extLst>
          </p:cNvPr>
          <p:cNvSpPr txBox="1"/>
          <p:nvPr/>
        </p:nvSpPr>
        <p:spPr>
          <a:xfrm>
            <a:off x="10157190" y="3781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زيادة عدد صفحات </a:t>
            </a:r>
            <a:r>
              <a:rPr lang="ar-SA" sz="4800">
                <a:solidFill>
                  <a:srgbClr val="623933"/>
                </a:solidFill>
                <a:latin typeface="Siwa" panose="020B0604020202020204" charset="-78"/>
                <a:ea typeface="Farro"/>
                <a:cs typeface="Siwa" panose="020B0604020202020204" charset="-78"/>
                <a:sym typeface="Farro"/>
              </a:rPr>
              <a:t>البحث.</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AD8C513E-3610-4234-F66C-94D5EAF2B0E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99D6D528-46F8-483B-BCF3-787BF1560DFA}"/>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4</a:t>
            </a:r>
          </a:p>
        </p:txBody>
      </p:sp>
      <p:grpSp>
        <p:nvGrpSpPr>
          <p:cNvPr id="40" name="Group 20">
            <a:extLst>
              <a:ext uri="{FF2B5EF4-FFF2-40B4-BE49-F238E27FC236}">
                <a16:creationId xmlns:a16="http://schemas.microsoft.com/office/drawing/2014/main" xmlns="" id="{8547279C-1A6F-B201-C4C4-5FC15CFC6CA0}"/>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D4E2AA6-5EAD-ED02-AC51-ECF13472A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90E1D82-7F38-15BE-EE48-BF3985DAEE00}"/>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A5EE6B62-A256-1974-D609-667D0DE0963B}"/>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8A5604AE-A22D-0593-A1F9-C618EFDC9155}"/>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2BFE1919-2DF3-79DC-0127-7F2864A8BBF5}"/>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0D59744F-5710-B5CB-9946-1C9B0D432745}"/>
              </a:ext>
            </a:extLst>
          </p:cNvPr>
          <p:cNvSpPr txBox="1"/>
          <p:nvPr/>
        </p:nvSpPr>
        <p:spPr>
          <a:xfrm>
            <a:off x="1248695" y="385879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إثبات قدرة الباحث على </a:t>
            </a:r>
            <a:r>
              <a:rPr lang="ar-SA" sz="4800">
                <a:solidFill>
                  <a:srgbClr val="623933"/>
                </a:solidFill>
                <a:latin typeface="Siwa" panose="020B0604020202020204" charset="-78"/>
                <a:ea typeface="Farro"/>
                <a:cs typeface="Siwa" panose="020B0604020202020204" charset="-78"/>
                <a:sym typeface="Farro"/>
              </a:rPr>
              <a:t>التصميم.</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C3E505C4-74AB-3AD7-B834-24ACE1A14ED8}"/>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تلخيص البيانات وعرضها بطريقة واضحة </a:t>
            </a:r>
            <a:r>
              <a:rPr lang="ar-SA" sz="4800">
                <a:solidFill>
                  <a:srgbClr val="623933"/>
                </a:solidFill>
                <a:latin typeface="Siwa" panose="020B0604020202020204" charset="-78"/>
                <a:ea typeface="Farro"/>
                <a:cs typeface="Siwa" panose="020B0604020202020204" charset="-78"/>
                <a:sym typeface="Farro"/>
              </a:rPr>
              <a:t>ومنظمة.</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E9658389-C3FF-3E3D-46F4-E70CD7596EBC}"/>
              </a:ext>
            </a:extLst>
          </p:cNvPr>
          <p:cNvSpPr txBox="1"/>
          <p:nvPr/>
        </p:nvSpPr>
        <p:spPr>
          <a:xfrm>
            <a:off x="10134361" y="6739909"/>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جعل البحث أكثر صعوبة </a:t>
            </a:r>
            <a:r>
              <a:rPr lang="ar-SA" sz="4800">
                <a:solidFill>
                  <a:srgbClr val="623933"/>
                </a:solidFill>
                <a:latin typeface="Siwa" panose="020B0604020202020204" charset="-78"/>
                <a:ea typeface="Farro"/>
                <a:cs typeface="Siwa" panose="020B0604020202020204" charset="-78"/>
                <a:sym typeface="Farro"/>
              </a:rPr>
              <a:t>للفهم.</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 name="Group 2"/>
          <p:cNvGrpSpPr/>
          <p:nvPr/>
        </p:nvGrpSpPr>
        <p:grpSpPr>
          <a:xfrm>
            <a:off x="1028700" y="6412984"/>
            <a:ext cx="7584324" cy="2845316"/>
            <a:chOff x="0" y="-38100"/>
            <a:chExt cx="1997518" cy="749384"/>
          </a:xfrm>
        </p:grpSpPr>
        <p:sp>
          <p:nvSpPr>
            <p:cNvPr id="3" name="Freeform 3"/>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p:cNvGrpSpPr/>
          <p:nvPr/>
        </p:nvGrpSpPr>
        <p:grpSpPr>
          <a:xfrm>
            <a:off x="9674976" y="6412984"/>
            <a:ext cx="7584324" cy="2845316"/>
            <a:chOff x="0" y="-38100"/>
            <a:chExt cx="1997518" cy="749384"/>
          </a:xfrm>
        </p:grpSpPr>
        <p:sp>
          <p:nvSpPr>
            <p:cNvPr id="6" name="Freeform 6"/>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7" name="TextBox 7"/>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p:cNvGrpSpPr/>
          <p:nvPr/>
        </p:nvGrpSpPr>
        <p:grpSpPr>
          <a:xfrm>
            <a:off x="1028700" y="3413410"/>
            <a:ext cx="7584324" cy="2845316"/>
            <a:chOff x="0" y="-38100"/>
            <a:chExt cx="1997518" cy="749384"/>
          </a:xfrm>
        </p:grpSpPr>
        <p:sp>
          <p:nvSpPr>
            <p:cNvPr id="9" name="Freeform 9"/>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p:cNvGrpSpPr/>
          <p:nvPr/>
        </p:nvGrpSpPr>
        <p:grpSpPr>
          <a:xfrm>
            <a:off x="9674976" y="3413410"/>
            <a:ext cx="7584324" cy="2845316"/>
            <a:chOff x="0" y="-38100"/>
            <a:chExt cx="1997518" cy="749384"/>
          </a:xfrm>
        </p:grpSpPr>
        <p:sp>
          <p:nvSpPr>
            <p:cNvPr id="12" name="Freeform 12"/>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p:cNvGrpSpPr/>
          <p:nvPr/>
        </p:nvGrpSpPr>
        <p:grpSpPr>
          <a:xfrm>
            <a:off x="7971598" y="7266546"/>
            <a:ext cx="1282851" cy="1282851"/>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p:cNvGrpSpPr/>
          <p:nvPr/>
        </p:nvGrpSpPr>
        <p:grpSpPr>
          <a:xfrm>
            <a:off x="16680664" y="4299396"/>
            <a:ext cx="1282851" cy="1282851"/>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p:cNvGrpSpPr/>
          <p:nvPr/>
        </p:nvGrpSpPr>
        <p:grpSpPr>
          <a:xfrm>
            <a:off x="16497610" y="7146280"/>
            <a:ext cx="1282851" cy="1282851"/>
            <a:chOff x="1" y="0"/>
            <a:chExt cx="812800" cy="812800"/>
          </a:xfrm>
        </p:grpSpPr>
        <p:sp>
          <p:nvSpPr>
            <p:cNvPr id="24" name="Freeform 24"/>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5" name="TextBox 25"/>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pic>
        <p:nvPicPr>
          <p:cNvPr id="15" name="صورة 14">
            <a:extLst>
              <a:ext uri="{FF2B5EF4-FFF2-40B4-BE49-F238E27FC236}">
                <a16:creationId xmlns:a16="http://schemas.microsoft.com/office/drawing/2014/main" xmlns="" id="{708A6162-9711-C468-8373-6CA81C0023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27054" y="-114786"/>
            <a:ext cx="2978756" cy="3394397"/>
          </a:xfrm>
          <a:prstGeom prst="rect">
            <a:avLst/>
          </a:prstGeom>
        </p:spPr>
      </p:pic>
      <p:sp>
        <p:nvSpPr>
          <p:cNvPr id="27" name="TextBox 27"/>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قسم 'مناقشة النتائج'، ما هي أهم خطوة يقوم بها </a:t>
            </a:r>
            <a:r>
              <a:rPr lang="ar-SA" sz="4800" b="1">
                <a:solidFill>
                  <a:srgbClr val="FFFDEF"/>
                </a:solidFill>
                <a:latin typeface="Siwa" panose="020B0604020202020204" charset="-78"/>
                <a:ea typeface="Farro"/>
                <a:cs typeface="Siwa" panose="020B0604020202020204" charset="-78"/>
                <a:sym typeface="Farro"/>
              </a:rPr>
              <a:t>الباحث؟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p:cNvSpPr txBox="1"/>
          <p:nvPr/>
        </p:nvSpPr>
        <p:spPr>
          <a:xfrm>
            <a:off x="10157190" y="3781909"/>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إعادة عرض الجداول والرسوم البيانية مرة </a:t>
            </a:r>
            <a:r>
              <a:rPr lang="ar-SA" sz="4800">
                <a:solidFill>
                  <a:srgbClr val="623933"/>
                </a:solidFill>
                <a:latin typeface="Siwa" panose="020B0604020202020204" charset="-78"/>
                <a:ea typeface="Farro"/>
                <a:cs typeface="Siwa" panose="020B0604020202020204" charset="-78"/>
                <a:sym typeface="Farro"/>
              </a:rPr>
              <a:t>أخرى.</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D463FFF3-BDA7-92E7-6207-B4443AB2AEAC}"/>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48C869FD-F227-E452-58F7-ACFBD10361C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350EBBB0-CF15-5F54-D665-FA1F1025B06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DEE55900-4DBB-2AF6-B049-F4A64FFC664F}"/>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C7F8F45E-0695-BE88-C5E2-29A7C1CFA1F8}"/>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27797E7-82FB-C828-3D90-2216871C5619}"/>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44BBD87B-A204-2365-44B1-085DAF4ECC48}"/>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تجاهل الدراسات السابقة للتركيز على نتائج بحثه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D1CC404C-84FD-BF0C-87F9-6005F21930D9}"/>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سرد النتائج دون أي تفسير </a:t>
            </a:r>
            <a:r>
              <a:rPr lang="ar-SA" sz="4800">
                <a:solidFill>
                  <a:srgbClr val="623933"/>
                </a:solidFill>
                <a:latin typeface="Siwa" panose="020B0604020202020204" charset="-78"/>
                <a:ea typeface="Farro"/>
                <a:cs typeface="Siwa" panose="020B0604020202020204" charset="-78"/>
                <a:sym typeface="Farro"/>
              </a:rPr>
              <a:t>إضافي.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952F45F3-786D-FA0B-9381-FAB41F5D6D2D}"/>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ربط نتائجه بالدراسات السابقة وتفسير أوجه التشابه </a:t>
            </a:r>
            <a:r>
              <a:rPr lang="ar-SA" sz="4800">
                <a:solidFill>
                  <a:srgbClr val="623933"/>
                </a:solidFill>
                <a:latin typeface="Siwa" panose="020B0604020202020204" charset="-78"/>
                <a:ea typeface="Farro"/>
                <a:cs typeface="Siwa" panose="020B0604020202020204" charset="-78"/>
                <a:sym typeface="Farro"/>
              </a:rPr>
              <a:t>والاختلاف.</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pic>
        <p:nvPicPr>
          <p:cNvPr id="14" name="صورة 13">
            <a:extLst>
              <a:ext uri="{FF2B5EF4-FFF2-40B4-BE49-F238E27FC236}">
                <a16:creationId xmlns:a16="http://schemas.microsoft.com/office/drawing/2014/main" xmlns="" id="{986E33CF-CF03-6283-2C81-4647CA59EF8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49655" y="-160248"/>
            <a:ext cx="2978756" cy="3394397"/>
          </a:xfrm>
          <a:prstGeom prst="rect">
            <a:avLst/>
          </a:prstGeom>
        </p:spPr>
      </p:pic>
      <p:grpSp>
        <p:nvGrpSpPr>
          <p:cNvPr id="2" name="Group 2">
            <a:extLst>
              <a:ext uri="{FF2B5EF4-FFF2-40B4-BE49-F238E27FC236}">
                <a16:creationId xmlns:a16="http://schemas.microsoft.com/office/drawing/2014/main" xmlns="" id="{40280272-F27A-54A5-D88B-E95A944F4687}"/>
              </a:ext>
            </a:extLst>
          </p:cNvPr>
          <p:cNvGrpSpPr/>
          <p:nvPr/>
        </p:nvGrpSpPr>
        <p:grpSpPr>
          <a:xfrm>
            <a:off x="1028700" y="6412984"/>
            <a:ext cx="7584324" cy="2845316"/>
            <a:chOff x="0" y="-38100"/>
            <a:chExt cx="1997518" cy="749384"/>
          </a:xfrm>
        </p:grpSpPr>
        <p:sp>
          <p:nvSpPr>
            <p:cNvPr id="3" name="Freeform 3">
              <a:extLst>
                <a:ext uri="{FF2B5EF4-FFF2-40B4-BE49-F238E27FC236}">
                  <a16:creationId xmlns:a16="http://schemas.microsoft.com/office/drawing/2014/main" xmlns="" id="{F47B75AB-E65D-F0D1-8D80-BF9C26461B05}"/>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4" name="TextBox 4">
              <a:extLst>
                <a:ext uri="{FF2B5EF4-FFF2-40B4-BE49-F238E27FC236}">
                  <a16:creationId xmlns:a16="http://schemas.microsoft.com/office/drawing/2014/main" xmlns="" id="{93528A81-D4F6-AF34-064D-C6237CEEE5CC}"/>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5" name="Group 5">
            <a:extLst>
              <a:ext uri="{FF2B5EF4-FFF2-40B4-BE49-F238E27FC236}">
                <a16:creationId xmlns:a16="http://schemas.microsoft.com/office/drawing/2014/main" xmlns="" id="{BEB62448-C476-CCD3-3891-68E05672F69C}"/>
              </a:ext>
            </a:extLst>
          </p:cNvPr>
          <p:cNvGrpSpPr/>
          <p:nvPr/>
        </p:nvGrpSpPr>
        <p:grpSpPr>
          <a:xfrm>
            <a:off x="9674976" y="6412984"/>
            <a:ext cx="7584324" cy="2845316"/>
            <a:chOff x="0" y="-38100"/>
            <a:chExt cx="1997518" cy="749384"/>
          </a:xfrm>
        </p:grpSpPr>
        <p:sp>
          <p:nvSpPr>
            <p:cNvPr id="6" name="Freeform 6">
              <a:extLst>
                <a:ext uri="{FF2B5EF4-FFF2-40B4-BE49-F238E27FC236}">
                  <a16:creationId xmlns:a16="http://schemas.microsoft.com/office/drawing/2014/main" xmlns="" id="{EC61240B-4686-EE4D-0742-9518CC0B9920}"/>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7" name="TextBox 7">
              <a:extLst>
                <a:ext uri="{FF2B5EF4-FFF2-40B4-BE49-F238E27FC236}">
                  <a16:creationId xmlns:a16="http://schemas.microsoft.com/office/drawing/2014/main" xmlns="" id="{46386995-01A6-847C-94CE-60B44B659DED}"/>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8" name="Group 8">
            <a:extLst>
              <a:ext uri="{FF2B5EF4-FFF2-40B4-BE49-F238E27FC236}">
                <a16:creationId xmlns:a16="http://schemas.microsoft.com/office/drawing/2014/main" xmlns="" id="{DC9B29C8-44A7-E095-6015-AF6253A5B72D}"/>
              </a:ext>
            </a:extLst>
          </p:cNvPr>
          <p:cNvGrpSpPr/>
          <p:nvPr/>
        </p:nvGrpSpPr>
        <p:grpSpPr>
          <a:xfrm>
            <a:off x="1028700" y="3413410"/>
            <a:ext cx="7584324" cy="2845316"/>
            <a:chOff x="0" y="-38100"/>
            <a:chExt cx="1997518" cy="749384"/>
          </a:xfrm>
        </p:grpSpPr>
        <p:sp>
          <p:nvSpPr>
            <p:cNvPr id="9" name="Freeform 9">
              <a:extLst>
                <a:ext uri="{FF2B5EF4-FFF2-40B4-BE49-F238E27FC236}">
                  <a16:creationId xmlns:a16="http://schemas.microsoft.com/office/drawing/2014/main" xmlns="" id="{D93442DF-6094-202D-40EE-444619D5EAEA}"/>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0" name="TextBox 10">
              <a:extLst>
                <a:ext uri="{FF2B5EF4-FFF2-40B4-BE49-F238E27FC236}">
                  <a16:creationId xmlns:a16="http://schemas.microsoft.com/office/drawing/2014/main" xmlns="" id="{7004E997-B268-BC90-7751-A03D67FB95D7}"/>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D1D0AD44-A2CB-053D-9D4A-6D4E5D9CD079}"/>
              </a:ext>
            </a:extLst>
          </p:cNvPr>
          <p:cNvGrpSpPr/>
          <p:nvPr/>
        </p:nvGrpSpPr>
        <p:grpSpPr>
          <a:xfrm>
            <a:off x="9674976" y="3413410"/>
            <a:ext cx="7584324" cy="2845316"/>
            <a:chOff x="0" y="-38100"/>
            <a:chExt cx="1997518" cy="749384"/>
          </a:xfrm>
        </p:grpSpPr>
        <p:sp>
          <p:nvSpPr>
            <p:cNvPr id="12" name="Freeform 12">
              <a:extLst>
                <a:ext uri="{FF2B5EF4-FFF2-40B4-BE49-F238E27FC236}">
                  <a16:creationId xmlns:a16="http://schemas.microsoft.com/office/drawing/2014/main" xmlns="" id="{9E2C9039-F559-3FAD-B6A5-648BE6FD8B19}"/>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8CF53"/>
            </a:solidFill>
          </p:spPr>
          <p:txBody>
            <a:bodyPr>
              <a:normAutofit/>
            </a:bodyPr>
            <a:lstStyle/>
            <a:p>
              <a:endParaRPr lang="en-US"/>
            </a:p>
          </p:txBody>
        </p:sp>
        <p:sp>
          <p:nvSpPr>
            <p:cNvPr id="13" name="TextBox 13">
              <a:extLst>
                <a:ext uri="{FF2B5EF4-FFF2-40B4-BE49-F238E27FC236}">
                  <a16:creationId xmlns:a16="http://schemas.microsoft.com/office/drawing/2014/main" xmlns="" id="{D24BDB47-3158-80D7-77BD-90AF192489B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7" name="Group 17">
            <a:extLst>
              <a:ext uri="{FF2B5EF4-FFF2-40B4-BE49-F238E27FC236}">
                <a16:creationId xmlns:a16="http://schemas.microsoft.com/office/drawing/2014/main" xmlns="" id="{5D96590D-000E-E16B-7B4E-0DC02E8B9B9E}"/>
              </a:ext>
            </a:extLst>
          </p:cNvPr>
          <p:cNvGrpSpPr/>
          <p:nvPr/>
        </p:nvGrpSpPr>
        <p:grpSpPr>
          <a:xfrm>
            <a:off x="7971598" y="7266546"/>
            <a:ext cx="1282851" cy="1282851"/>
            <a:chOff x="0" y="0"/>
            <a:chExt cx="812800" cy="812800"/>
          </a:xfrm>
        </p:grpSpPr>
        <p:sp>
          <p:nvSpPr>
            <p:cNvPr id="18" name="Freeform 18">
              <a:extLst>
                <a:ext uri="{FF2B5EF4-FFF2-40B4-BE49-F238E27FC236}">
                  <a16:creationId xmlns:a16="http://schemas.microsoft.com/office/drawing/2014/main" xmlns="" id="{B38FB654-1E87-B836-4D03-37F9FFBB22A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19" name="TextBox 19">
              <a:extLst>
                <a:ext uri="{FF2B5EF4-FFF2-40B4-BE49-F238E27FC236}">
                  <a16:creationId xmlns:a16="http://schemas.microsoft.com/office/drawing/2014/main" xmlns="" id="{1D01C1DE-A222-DD9B-AADA-6B996781461C}"/>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79FDFA4E-92AD-64FF-EA04-97898ADB4A60}"/>
              </a:ext>
            </a:extLst>
          </p:cNvPr>
          <p:cNvGrpSpPr/>
          <p:nvPr/>
        </p:nvGrpSpPr>
        <p:grpSpPr>
          <a:xfrm>
            <a:off x="16680664" y="4299396"/>
            <a:ext cx="1282851" cy="1282851"/>
            <a:chOff x="0" y="0"/>
            <a:chExt cx="812800" cy="812800"/>
          </a:xfrm>
        </p:grpSpPr>
        <p:sp>
          <p:nvSpPr>
            <p:cNvPr id="21" name="Freeform 21">
              <a:extLst>
                <a:ext uri="{FF2B5EF4-FFF2-40B4-BE49-F238E27FC236}">
                  <a16:creationId xmlns:a16="http://schemas.microsoft.com/office/drawing/2014/main" xmlns="" id="{3672A739-16C1-98A2-321D-163D9862D8F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38F0FABA-C70C-805E-FBE4-172C7188EAFD}"/>
                </a:ext>
              </a:extLst>
            </p:cNvPr>
            <p:cNvSpPr txBox="1"/>
            <p:nvPr/>
          </p:nvSpPr>
          <p:spPr>
            <a:xfrm>
              <a:off x="76201"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grpSp>
        <p:nvGrpSpPr>
          <p:cNvPr id="23" name="Group 23">
            <a:extLst>
              <a:ext uri="{FF2B5EF4-FFF2-40B4-BE49-F238E27FC236}">
                <a16:creationId xmlns:a16="http://schemas.microsoft.com/office/drawing/2014/main" xmlns="" id="{6FA5C134-1CF2-9E8C-C36E-968BA6332F67}"/>
              </a:ext>
            </a:extLst>
          </p:cNvPr>
          <p:cNvGrpSpPr/>
          <p:nvPr/>
        </p:nvGrpSpPr>
        <p:grpSpPr>
          <a:xfrm>
            <a:off x="16497610" y="7146280"/>
            <a:ext cx="1282851" cy="1282851"/>
            <a:chOff x="1" y="0"/>
            <a:chExt cx="812800" cy="812800"/>
          </a:xfrm>
        </p:grpSpPr>
        <p:sp>
          <p:nvSpPr>
            <p:cNvPr id="24" name="Freeform 24">
              <a:extLst>
                <a:ext uri="{FF2B5EF4-FFF2-40B4-BE49-F238E27FC236}">
                  <a16:creationId xmlns:a16="http://schemas.microsoft.com/office/drawing/2014/main" xmlns="" id="{FC629F3C-E5CC-D130-17B9-526FC6C7E0A5}"/>
                </a:ext>
              </a:extLst>
            </p:cNvPr>
            <p:cNvSpPr/>
            <p:nvPr/>
          </p:nvSpPr>
          <p:spPr>
            <a:xfrm>
              <a:off x="1"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5" name="TextBox 25">
              <a:extLst>
                <a:ext uri="{FF2B5EF4-FFF2-40B4-BE49-F238E27FC236}">
                  <a16:creationId xmlns:a16="http://schemas.microsoft.com/office/drawing/2014/main" xmlns="" id="{30508CBE-A48A-EA61-B084-DE65BEA70047}"/>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99934571-824C-68C8-72B6-FAC642D4696F}"/>
              </a:ext>
            </a:extLst>
          </p:cNvPr>
          <p:cNvSpPr txBox="1"/>
          <p:nvPr/>
        </p:nvSpPr>
        <p:spPr>
          <a:xfrm>
            <a:off x="1143000" y="224738"/>
            <a:ext cx="14249400" cy="262443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في قسم 'مناقشة النتائج'، ما هي أهم خطوة يقوم بها </a:t>
            </a:r>
            <a:r>
              <a:rPr lang="ar-SA" sz="4800" b="1">
                <a:solidFill>
                  <a:srgbClr val="FFFDEF"/>
                </a:solidFill>
                <a:latin typeface="Siwa" panose="020B0604020202020204" charset="-78"/>
                <a:ea typeface="Farro"/>
                <a:cs typeface="Siwa" panose="020B0604020202020204" charset="-78"/>
                <a:sym typeface="Farro"/>
              </a:rPr>
              <a:t>الباحث؟</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29" name="TextBox 29">
            <a:extLst>
              <a:ext uri="{FF2B5EF4-FFF2-40B4-BE49-F238E27FC236}">
                <a16:creationId xmlns:a16="http://schemas.microsoft.com/office/drawing/2014/main" xmlns="" id="{9BC2B30F-81D7-DBB0-BE8F-1B538AA055B3}"/>
              </a:ext>
            </a:extLst>
          </p:cNvPr>
          <p:cNvSpPr txBox="1"/>
          <p:nvPr/>
        </p:nvSpPr>
        <p:spPr>
          <a:xfrm>
            <a:off x="10157190" y="3781909"/>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إعادة عرض الجداول والرسوم البيانية مرة </a:t>
            </a:r>
            <a:r>
              <a:rPr lang="ar-SA" sz="4800">
                <a:solidFill>
                  <a:srgbClr val="623933"/>
                </a:solidFill>
                <a:latin typeface="Siwa" panose="020B0604020202020204" charset="-78"/>
                <a:ea typeface="Farro"/>
                <a:cs typeface="Siwa" panose="020B0604020202020204" charset="-78"/>
                <a:sym typeface="Farro"/>
              </a:rPr>
              <a:t>أخرى.</a:t>
            </a:r>
            <a:endParaRPr lang="en-US" sz="4800" dirty="0">
              <a:solidFill>
                <a:srgbClr val="623933"/>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36BAC87-9C1E-58F0-A6C8-1DE2BA9BF42C}"/>
              </a:ext>
            </a:extLst>
          </p:cNvPr>
          <p:cNvSpPr txBox="1"/>
          <p:nvPr/>
        </p:nvSpPr>
        <p:spPr>
          <a:xfrm>
            <a:off x="16956768" y="4713574"/>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117F75B9-50C4-B439-49E3-C370A2B91A4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5</a:t>
            </a:r>
          </a:p>
        </p:txBody>
      </p:sp>
      <p:grpSp>
        <p:nvGrpSpPr>
          <p:cNvPr id="40" name="Group 20">
            <a:extLst>
              <a:ext uri="{FF2B5EF4-FFF2-40B4-BE49-F238E27FC236}">
                <a16:creationId xmlns:a16="http://schemas.microsoft.com/office/drawing/2014/main" xmlns="" id="{E417A915-70CF-E559-5D6C-97DE614AFB5E}"/>
              </a:ext>
            </a:extLst>
          </p:cNvPr>
          <p:cNvGrpSpPr/>
          <p:nvPr/>
        </p:nvGrpSpPr>
        <p:grpSpPr>
          <a:xfrm>
            <a:off x="7812387" y="4355367"/>
            <a:ext cx="1282851" cy="1282851"/>
            <a:chOff x="0" y="0"/>
            <a:chExt cx="812800" cy="812800"/>
          </a:xfrm>
        </p:grpSpPr>
        <p:sp>
          <p:nvSpPr>
            <p:cNvPr id="41" name="Freeform 21">
              <a:extLst>
                <a:ext uri="{FF2B5EF4-FFF2-40B4-BE49-F238E27FC236}">
                  <a16:creationId xmlns:a16="http://schemas.microsoft.com/office/drawing/2014/main" xmlns="" id="{E1288CC0-A72D-C80E-8C5C-3C690EBE1A6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DAFF9F59-696B-1322-F504-B501C174830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D8C5C09-0AA6-2224-F73C-0812B8EBD48E}"/>
              </a:ext>
            </a:extLst>
          </p:cNvPr>
          <p:cNvSpPr txBox="1"/>
          <p:nvPr/>
        </p:nvSpPr>
        <p:spPr>
          <a:xfrm>
            <a:off x="8078050" y="4536800"/>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sp>
        <p:nvSpPr>
          <p:cNvPr id="43" name="TextBox 34">
            <a:extLst>
              <a:ext uri="{FF2B5EF4-FFF2-40B4-BE49-F238E27FC236}">
                <a16:creationId xmlns:a16="http://schemas.microsoft.com/office/drawing/2014/main" xmlns="" id="{3133C9AB-E129-AF5A-2E5A-B4DC38442542}"/>
              </a:ext>
            </a:extLst>
          </p:cNvPr>
          <p:cNvSpPr txBox="1"/>
          <p:nvPr/>
        </p:nvSpPr>
        <p:spPr>
          <a:xfrm>
            <a:off x="16617876" y="7282182"/>
            <a:ext cx="104231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ج</a:t>
            </a:r>
            <a:endParaRPr lang="en-US" sz="4800" b="1">
              <a:solidFill>
                <a:srgbClr val="FFFDEF"/>
              </a:solidFill>
              <a:latin typeface="Siwa" panose="020B0604020202020204" charset="-78"/>
              <a:ea typeface="Farro"/>
              <a:cs typeface="Siwa" panose="020B0604020202020204" charset="-78"/>
              <a:sym typeface="Farro"/>
            </a:endParaRPr>
          </a:p>
        </p:txBody>
      </p:sp>
      <p:sp>
        <p:nvSpPr>
          <p:cNvPr id="44" name="TextBox 34">
            <a:extLst>
              <a:ext uri="{FF2B5EF4-FFF2-40B4-BE49-F238E27FC236}">
                <a16:creationId xmlns:a16="http://schemas.microsoft.com/office/drawing/2014/main" xmlns="" id="{C953404A-BE4D-E804-0745-3CE91B92894A}"/>
              </a:ext>
            </a:extLst>
          </p:cNvPr>
          <p:cNvSpPr txBox="1"/>
          <p:nvPr/>
        </p:nvSpPr>
        <p:spPr>
          <a:xfrm>
            <a:off x="8182307" y="7493805"/>
            <a:ext cx="740026" cy="807913"/>
          </a:xfrm>
          <a:prstGeom prst="rect">
            <a:avLst/>
          </a:prstGeom>
        </p:spPr>
        <p:txBody>
          <a:bodyPr wrap="square"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د</a:t>
            </a:r>
            <a:endParaRPr lang="en-US" sz="4800" b="1">
              <a:solidFill>
                <a:srgbClr val="FFFDEF"/>
              </a:solidFill>
              <a:latin typeface="Siwa" panose="020B0604020202020204" charset="-78"/>
              <a:ea typeface="Farro"/>
              <a:cs typeface="Siwa" panose="020B0604020202020204" charset="-78"/>
              <a:sym typeface="Farro"/>
            </a:endParaRPr>
          </a:p>
        </p:txBody>
      </p:sp>
      <p:sp>
        <p:nvSpPr>
          <p:cNvPr id="45" name="TextBox 29">
            <a:extLst>
              <a:ext uri="{FF2B5EF4-FFF2-40B4-BE49-F238E27FC236}">
                <a16:creationId xmlns:a16="http://schemas.microsoft.com/office/drawing/2014/main" xmlns="" id="{C3EF770E-90B2-C343-CEBA-7E879067ABCA}"/>
              </a:ext>
            </a:extLst>
          </p:cNvPr>
          <p:cNvSpPr txBox="1"/>
          <p:nvPr/>
        </p:nvSpPr>
        <p:spPr>
          <a:xfrm>
            <a:off x="1248695" y="3858796"/>
            <a:ext cx="6152983" cy="2275991"/>
          </a:xfrm>
          <a:prstGeom prst="rect">
            <a:avLst/>
          </a:prstGeom>
        </p:spPr>
        <p:txBody>
          <a:bodyPr lIns="0" tIns="0" rIns="0" bIns="0" rtlCol="0" anchor="ctr">
            <a:normAutofit fontScale="925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تجاهل الدراسات السابقة للتركيز على نتائج بحثه </a:t>
            </a:r>
            <a:r>
              <a:rPr lang="ar-SA" sz="4800">
                <a:solidFill>
                  <a:srgbClr val="623933"/>
                </a:solidFill>
                <a:latin typeface="Siwa" panose="020B0604020202020204" charset="-78"/>
                <a:ea typeface="Farro"/>
                <a:cs typeface="Siwa" panose="020B0604020202020204" charset="-78"/>
                <a:sym typeface="Farro"/>
              </a:rPr>
              <a:t>فقط.</a:t>
            </a:r>
            <a:endParaRPr lang="en-US" sz="4800" dirty="0">
              <a:solidFill>
                <a:srgbClr val="623933"/>
              </a:solidFill>
              <a:latin typeface="Siwa" panose="020B0604020202020204" charset="-78"/>
              <a:ea typeface="Farro"/>
              <a:cs typeface="Siwa" panose="020B0604020202020204" charset="-78"/>
              <a:sym typeface="Farro"/>
            </a:endParaRPr>
          </a:p>
        </p:txBody>
      </p:sp>
      <p:sp>
        <p:nvSpPr>
          <p:cNvPr id="46" name="TextBox 29">
            <a:extLst>
              <a:ext uri="{FF2B5EF4-FFF2-40B4-BE49-F238E27FC236}">
                <a16:creationId xmlns:a16="http://schemas.microsoft.com/office/drawing/2014/main" xmlns="" id="{A356500E-44B8-CF89-B990-130A89EC2BAF}"/>
              </a:ext>
            </a:extLst>
          </p:cNvPr>
          <p:cNvSpPr txBox="1"/>
          <p:nvPr/>
        </p:nvSpPr>
        <p:spPr>
          <a:xfrm>
            <a:off x="1297456" y="6822966"/>
            <a:ext cx="6152983" cy="2275991"/>
          </a:xfrm>
          <a:prstGeom prst="rect">
            <a:avLst/>
          </a:prstGeom>
        </p:spPr>
        <p:txBody>
          <a:bodyPr lIns="0" tIns="0" rIns="0" bIns="0" rtlCol="0" anchor="ctr">
            <a:normAutofit/>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سرد النتائج دون أي تفسير </a:t>
            </a:r>
            <a:r>
              <a:rPr lang="ar-SA" sz="4800">
                <a:solidFill>
                  <a:srgbClr val="623933"/>
                </a:solidFill>
                <a:latin typeface="Siwa" panose="020B0604020202020204" charset="-78"/>
                <a:ea typeface="Farro"/>
                <a:cs typeface="Siwa" panose="020B0604020202020204" charset="-78"/>
                <a:sym typeface="Farro"/>
              </a:rPr>
              <a:t>إضافي.</a:t>
            </a:r>
            <a:endParaRPr lang="en-US" sz="4800" dirty="0">
              <a:solidFill>
                <a:srgbClr val="623933"/>
              </a:solidFill>
              <a:latin typeface="Siwa" panose="020B0604020202020204" charset="-78"/>
              <a:ea typeface="Farro"/>
              <a:cs typeface="Siwa" panose="020B0604020202020204" charset="-78"/>
              <a:sym typeface="Farro"/>
            </a:endParaRPr>
          </a:p>
        </p:txBody>
      </p:sp>
      <p:sp>
        <p:nvSpPr>
          <p:cNvPr id="47" name="TextBox 29">
            <a:extLst>
              <a:ext uri="{FF2B5EF4-FFF2-40B4-BE49-F238E27FC236}">
                <a16:creationId xmlns:a16="http://schemas.microsoft.com/office/drawing/2014/main" xmlns="" id="{D782CC7A-0462-917E-70A3-C153C7036B8A}"/>
              </a:ext>
            </a:extLst>
          </p:cNvPr>
          <p:cNvSpPr txBox="1"/>
          <p:nvPr/>
        </p:nvSpPr>
        <p:spPr>
          <a:xfrm>
            <a:off x="10134361" y="6739909"/>
            <a:ext cx="6152983" cy="2275991"/>
          </a:xfrm>
          <a:prstGeom prst="rect">
            <a:avLst/>
          </a:prstGeom>
        </p:spPr>
        <p:txBody>
          <a:bodyPr lIns="0" tIns="0" rIns="0" bIns="0" rtlCol="0" anchor="ctr">
            <a:normAutofit fontScale="92500" lnSpcReduction="10000"/>
          </a:bodyPr>
          <a:lstStyle/>
          <a:p>
            <a:pPr algn="r" rtl="1">
              <a:lnSpc>
                <a:spcPct val="120000"/>
              </a:lnSpc>
            </a:pPr>
            <a:r>
              <a:rPr lang="ar-SA" sz="4800" dirty="0">
                <a:solidFill>
                  <a:srgbClr val="623933"/>
                </a:solidFill>
                <a:latin typeface="Siwa" panose="020B0604020202020204" charset="-78"/>
                <a:ea typeface="Farro"/>
                <a:cs typeface="Siwa" panose="020B0604020202020204" charset="-78"/>
                <a:sym typeface="Farro"/>
              </a:rPr>
              <a:t>ربط نتائجه بالدراسات السابقة وتفسير أوجه التشابه </a:t>
            </a:r>
            <a:r>
              <a:rPr lang="ar-SA" sz="4800">
                <a:solidFill>
                  <a:srgbClr val="623933"/>
                </a:solidFill>
                <a:latin typeface="Siwa" panose="020B0604020202020204" charset="-78"/>
                <a:ea typeface="Farro"/>
                <a:cs typeface="Siwa" panose="020B0604020202020204" charset="-78"/>
                <a:sym typeface="Farro"/>
              </a:rPr>
              <a:t>والاختلاف.</a:t>
            </a:r>
            <a:endParaRPr lang="en-US" sz="4800" dirty="0">
              <a:solidFill>
                <a:srgbClr val="623933"/>
              </a:solidFill>
              <a:latin typeface="Siwa" panose="020B0604020202020204" charset="-78"/>
              <a:ea typeface="Farro"/>
              <a:cs typeface="Siwa" panose="020B0604020202020204" charset="-78"/>
              <a:sym typeface="Farro"/>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يتم عرض نتائج البحث بنفس ترتيب أسئلة البحث لضمان التسلسل </a:t>
            </a:r>
            <a:r>
              <a:rPr lang="ar-SA" sz="4800" b="1">
                <a:solidFill>
                  <a:srgbClr val="FFFDEF"/>
                </a:solidFill>
                <a:latin typeface="Siwa" panose="020B0604020202020204" charset="-78"/>
                <a:ea typeface="Farro"/>
                <a:cs typeface="Siwa" panose="020B0604020202020204" charset="-78"/>
                <a:sym typeface="Farro"/>
              </a:rPr>
              <a:t>المنطقي.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يجب أن يتم عرض نتائج البحث بنفس ترتيب أسئلة البحث لضمان التسلسل </a:t>
            </a:r>
            <a:r>
              <a:rPr lang="ar-SA" sz="4800" b="1">
                <a:solidFill>
                  <a:srgbClr val="FFFDEF"/>
                </a:solidFill>
                <a:latin typeface="Siwa" panose="020B0604020202020204" charset="-78"/>
                <a:ea typeface="Farro"/>
                <a:cs typeface="Siwa" panose="020B0604020202020204" charset="-78"/>
                <a:sym typeface="Farro"/>
              </a:rPr>
              <a:t>المنطقي.</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6</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من المقبول أن يتجاهل الباحث النتائج التي لا تدعم فرضياته عند </a:t>
            </a:r>
            <a:r>
              <a:rPr lang="ar-SA" sz="4800" b="1">
                <a:solidFill>
                  <a:srgbClr val="FFFDEF"/>
                </a:solidFill>
                <a:latin typeface="Siwa" panose="020B0604020202020204" charset="-78"/>
                <a:ea typeface="Farro"/>
                <a:cs typeface="Siwa" panose="020B0604020202020204" charset="-78"/>
                <a:sym typeface="Farro"/>
              </a:rPr>
              <a:t>عرضها.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من المقبول أن يتجاهل الباحث النتائج التي لا تدعم فرضياته عند </a:t>
            </a:r>
            <a:r>
              <a:rPr lang="ar-SA" sz="4800" b="1">
                <a:solidFill>
                  <a:srgbClr val="FFFDEF"/>
                </a:solidFill>
                <a:latin typeface="Siwa" panose="020B0604020202020204" charset="-78"/>
                <a:ea typeface="Farro"/>
                <a:cs typeface="Siwa" panose="020B0604020202020204" charset="-78"/>
                <a:sym typeface="Farro"/>
              </a:rPr>
              <a:t>عرضها.</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7</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تعتبر 'مناقشة النتائج' و 'عرض النتائج' نفس الشيء ويمكن استخدام أي منهما لوصف الفصل </a:t>
            </a:r>
            <a:r>
              <a:rPr lang="ar-SA" sz="4800" b="1">
                <a:solidFill>
                  <a:srgbClr val="FFFDEF"/>
                </a:solidFill>
                <a:latin typeface="Siwa" panose="020B0604020202020204" charset="-78"/>
                <a:ea typeface="Farro"/>
                <a:cs typeface="Siwa" panose="020B0604020202020204" charset="-78"/>
                <a:sym typeface="Farro"/>
              </a:rPr>
              <a:t>الرابع.</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تعتبر 'مناقشة النتائج' و 'عرض النتائج' نفس الشيء ويمكن استخدام أي منهما لوصف الفصل </a:t>
            </a:r>
            <a:r>
              <a:rPr lang="ar-SA" sz="4800" b="1">
                <a:solidFill>
                  <a:srgbClr val="FFFDEF"/>
                </a:solidFill>
                <a:latin typeface="Siwa" panose="020B0604020202020204" charset="-78"/>
                <a:ea typeface="Farro"/>
                <a:cs typeface="Siwa" panose="020B0604020202020204" charset="-78"/>
                <a:sym typeface="Farro"/>
              </a:rPr>
              <a:t>الرابع.</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8</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التعليل المنطقي للنتائج مهم بشكل خاص عندما تكون النتائج مخالفة لتوقعات الباحث أو الدراسات </a:t>
            </a:r>
            <a:r>
              <a:rPr lang="ar-SA" sz="4800" b="1">
                <a:solidFill>
                  <a:srgbClr val="FFFDEF"/>
                </a:solidFill>
                <a:latin typeface="Siwa" panose="020B0604020202020204" charset="-78"/>
                <a:ea typeface="Farro"/>
                <a:cs typeface="Siwa" panose="020B0604020202020204" charset="-78"/>
                <a:sym typeface="Farro"/>
              </a:rPr>
              <a:t>السابقة.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69ECF0B1-1FE0-0DF4-9499-946D0C2075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DB961904-FE8C-1C9A-DDF7-29CD20AADE5E}"/>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54A617FE-A63C-6F28-D3FF-4ED790D350B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527E1069-5D8F-039F-2457-7B2A1446D8A9}"/>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FA07F4C9-2BB9-D440-8921-40971A5106FD}"/>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A6F02D2-8FC5-92FA-F908-1EDF745E5A9E}"/>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3" name="TextBox 13">
              <a:extLst>
                <a:ext uri="{FF2B5EF4-FFF2-40B4-BE49-F238E27FC236}">
                  <a16:creationId xmlns:a16="http://schemas.microsoft.com/office/drawing/2014/main" xmlns="" id="{49B81971-C773-542B-ABA0-7438D421086A}"/>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CD4584BB-484A-9579-7594-D3CD47D436D3}"/>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7B5AF5B4-D3E9-6267-0698-CC9C3FC9A9BF}"/>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22" name="TextBox 22">
              <a:extLst>
                <a:ext uri="{FF2B5EF4-FFF2-40B4-BE49-F238E27FC236}">
                  <a16:creationId xmlns:a16="http://schemas.microsoft.com/office/drawing/2014/main" xmlns="" id="{1E163697-0D76-ED05-A86A-827995610248}"/>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C22F4520-8E90-922F-0602-35B971A7B68C}"/>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التعليل المنطقي للنتائج مهم بشكل خاص عندما تكون النتائج مخالفة لتوقعات الباحث أو الدراسات </a:t>
            </a:r>
            <a:r>
              <a:rPr lang="ar-SA" sz="4800" b="1">
                <a:solidFill>
                  <a:srgbClr val="FFFDEF"/>
                </a:solidFill>
                <a:latin typeface="Siwa" panose="020B0604020202020204" charset="-78"/>
                <a:ea typeface="Farro"/>
                <a:cs typeface="Siwa" panose="020B0604020202020204" charset="-78"/>
                <a:sym typeface="Farro"/>
              </a:rPr>
              <a:t>السابقة.</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78E99538-EA93-5A03-7494-1044DE7BD903}"/>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7ACC84E2-7701-1152-2840-5C739BB55DB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9</a:t>
            </a:r>
          </a:p>
        </p:txBody>
      </p:sp>
      <p:grpSp>
        <p:nvGrpSpPr>
          <p:cNvPr id="40" name="Group 20">
            <a:extLst>
              <a:ext uri="{FF2B5EF4-FFF2-40B4-BE49-F238E27FC236}">
                <a16:creationId xmlns:a16="http://schemas.microsoft.com/office/drawing/2014/main" xmlns="" id="{78D63015-987C-BDE2-74C0-8A1F69EEBAA8}"/>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BBA5F532-95DC-4AA2-0887-5B57173FC4D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996E1253-CEFF-8190-9495-C16BD9F89664}"/>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044755A1-67C2-DD8D-50EC-43C0D877A347}"/>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DC2272AE-D6F3-7020-C9C9-72A5C133F02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AFCF61A-998B-25C3-76A5-49EF6209843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02E0684D-A719-8C1F-04F7-A5CEFA5DBC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2DC706C8-69B1-0CF0-D3CA-F47951E74259}"/>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87EAF58C-9F96-5C14-55AD-957BE14DFCED}"/>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0" name="TextBox 10">
              <a:extLst>
                <a:ext uri="{FF2B5EF4-FFF2-40B4-BE49-F238E27FC236}">
                  <a16:creationId xmlns:a16="http://schemas.microsoft.com/office/drawing/2014/main" xmlns="" id="{247C9C6F-B9DE-1BBA-2473-3100ACEEFA48}"/>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16B15F0-3ACF-0D0F-953D-97F8F805227A}"/>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7B4E795D-7A56-93B3-09F2-8686572F7C44}"/>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A320B77C-01D5-70EE-75BD-3CD9BCFB6DE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5B8C1246-695F-A88C-4E78-C63BF9CA34AC}"/>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CE8EC5F3-434C-645C-C86B-C5F091D34E4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F5FEC78D-9269-0A2F-9593-32BF052C2D76}"/>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60C231EF-EAA1-B9EC-FCDB-A5566D4A2DD0}"/>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يكفي عرض النسب المئوية في النص التحليلي دون الحاجة إلى وضعها في </a:t>
            </a:r>
            <a:r>
              <a:rPr lang="ar-SA" sz="4800" b="1">
                <a:solidFill>
                  <a:srgbClr val="FFFDEF"/>
                </a:solidFill>
                <a:latin typeface="Siwa" panose="020B0604020202020204" charset="-78"/>
                <a:ea typeface="Farro"/>
                <a:cs typeface="Siwa" panose="020B0604020202020204" charset="-78"/>
                <a:sym typeface="Farro"/>
              </a:rPr>
              <a:t>جداول.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EE68BA1D-E414-7FCB-293F-D252221899CF}"/>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2E886340-CC93-EE2F-38D4-B7FD3C8EB04C}"/>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80D7B225-9981-D631-0156-277200E143D6}"/>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88503BA9-1231-9B38-882D-2822AD312B3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42" name="TextBox 22">
              <a:extLst>
                <a:ext uri="{FF2B5EF4-FFF2-40B4-BE49-F238E27FC236}">
                  <a16:creationId xmlns:a16="http://schemas.microsoft.com/office/drawing/2014/main" xmlns="" id="{7C7574AB-A4FC-05E9-0B89-F50E602ABF1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35490188-633A-F77B-5398-8C3D9337914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0C353008-2CA9-198B-427D-54084B7EB9D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76B6A636-CC7E-D931-5754-7EFDAF905BC9}"/>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9F490C5-E2F9-8918-93F3-0E89B39CDC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555144" y="-199756"/>
            <a:ext cx="2978756" cy="3394397"/>
          </a:xfrm>
          <a:prstGeom prst="rect">
            <a:avLst/>
          </a:prstGeom>
        </p:spPr>
      </p:pic>
      <p:grpSp>
        <p:nvGrpSpPr>
          <p:cNvPr id="8" name="Group 8">
            <a:extLst>
              <a:ext uri="{FF2B5EF4-FFF2-40B4-BE49-F238E27FC236}">
                <a16:creationId xmlns:a16="http://schemas.microsoft.com/office/drawing/2014/main" xmlns="" id="{E65B81B4-7C1C-5914-EE60-644D267BF5F7}"/>
              </a:ext>
            </a:extLst>
          </p:cNvPr>
          <p:cNvGrpSpPr/>
          <p:nvPr/>
        </p:nvGrpSpPr>
        <p:grpSpPr>
          <a:xfrm>
            <a:off x="1229728" y="4978883"/>
            <a:ext cx="6425490" cy="4736617"/>
            <a:chOff x="0" y="-38100"/>
            <a:chExt cx="1997518" cy="749384"/>
          </a:xfrm>
        </p:grpSpPr>
        <p:sp>
          <p:nvSpPr>
            <p:cNvPr id="9" name="Freeform 9">
              <a:extLst>
                <a:ext uri="{FF2B5EF4-FFF2-40B4-BE49-F238E27FC236}">
                  <a16:creationId xmlns:a16="http://schemas.microsoft.com/office/drawing/2014/main" xmlns="" id="{948DB19C-DEC5-99C2-D15D-FF3D28395626}"/>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66FF66"/>
            </a:solidFill>
          </p:spPr>
          <p:txBody>
            <a:bodyPr>
              <a:normAutofit/>
            </a:bodyPr>
            <a:lstStyle/>
            <a:p>
              <a:endParaRPr lang="en-US"/>
            </a:p>
          </p:txBody>
        </p:sp>
        <p:sp>
          <p:nvSpPr>
            <p:cNvPr id="10" name="TextBox 10">
              <a:extLst>
                <a:ext uri="{FF2B5EF4-FFF2-40B4-BE49-F238E27FC236}">
                  <a16:creationId xmlns:a16="http://schemas.microsoft.com/office/drawing/2014/main" xmlns="" id="{F2439822-6F87-EE07-726E-B258A1C327A6}"/>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11" name="Group 11">
            <a:extLst>
              <a:ext uri="{FF2B5EF4-FFF2-40B4-BE49-F238E27FC236}">
                <a16:creationId xmlns:a16="http://schemas.microsoft.com/office/drawing/2014/main" xmlns="" id="{0FEFE6D9-A9E5-2B5E-71F4-FB2D875EE20E}"/>
              </a:ext>
            </a:extLst>
          </p:cNvPr>
          <p:cNvGrpSpPr/>
          <p:nvPr/>
        </p:nvGrpSpPr>
        <p:grpSpPr>
          <a:xfrm>
            <a:off x="10896599" y="4978882"/>
            <a:ext cx="6425489" cy="4736618"/>
            <a:chOff x="0" y="-38100"/>
            <a:chExt cx="1997518" cy="749384"/>
          </a:xfrm>
        </p:grpSpPr>
        <p:sp>
          <p:nvSpPr>
            <p:cNvPr id="12" name="Freeform 12">
              <a:extLst>
                <a:ext uri="{FF2B5EF4-FFF2-40B4-BE49-F238E27FC236}">
                  <a16:creationId xmlns:a16="http://schemas.microsoft.com/office/drawing/2014/main" xmlns="" id="{A5950003-13DD-99FF-C281-143AD1234F8C}"/>
                </a:ext>
              </a:extLst>
            </p:cNvPr>
            <p:cNvSpPr/>
            <p:nvPr/>
          </p:nvSpPr>
          <p:spPr>
            <a:xfrm>
              <a:off x="0" y="0"/>
              <a:ext cx="1997518" cy="711284"/>
            </a:xfrm>
            <a:custGeom>
              <a:avLst/>
              <a:gdLst/>
              <a:ahLst/>
              <a:cxnLst/>
              <a:rect l="l" t="t" r="r" b="b"/>
              <a:pathLst>
                <a:path w="1997518" h="711284">
                  <a:moveTo>
                    <a:pt x="52060" y="0"/>
                  </a:moveTo>
                  <a:lnTo>
                    <a:pt x="1945458" y="0"/>
                  </a:lnTo>
                  <a:cubicBezTo>
                    <a:pt x="1974210" y="0"/>
                    <a:pt x="1997518" y="23308"/>
                    <a:pt x="1997518" y="52060"/>
                  </a:cubicBezTo>
                  <a:lnTo>
                    <a:pt x="1997518" y="659224"/>
                  </a:lnTo>
                  <a:cubicBezTo>
                    <a:pt x="1997518" y="673031"/>
                    <a:pt x="1992033" y="686273"/>
                    <a:pt x="1982270" y="696036"/>
                  </a:cubicBezTo>
                  <a:cubicBezTo>
                    <a:pt x="1972507" y="705799"/>
                    <a:pt x="1959265" y="711284"/>
                    <a:pt x="1945458" y="711284"/>
                  </a:cubicBezTo>
                  <a:lnTo>
                    <a:pt x="52060" y="711284"/>
                  </a:lnTo>
                  <a:cubicBezTo>
                    <a:pt x="38253" y="711284"/>
                    <a:pt x="25011" y="705799"/>
                    <a:pt x="15248" y="696036"/>
                  </a:cubicBezTo>
                  <a:cubicBezTo>
                    <a:pt x="5485" y="686273"/>
                    <a:pt x="0" y="673031"/>
                    <a:pt x="0" y="659224"/>
                  </a:cubicBezTo>
                  <a:lnTo>
                    <a:pt x="0" y="52060"/>
                  </a:lnTo>
                  <a:cubicBezTo>
                    <a:pt x="0" y="38253"/>
                    <a:pt x="5485" y="25011"/>
                    <a:pt x="15248" y="15248"/>
                  </a:cubicBezTo>
                  <a:cubicBezTo>
                    <a:pt x="25011" y="5485"/>
                    <a:pt x="38253" y="0"/>
                    <a:pt x="52060" y="0"/>
                  </a:cubicBezTo>
                  <a:close/>
                </a:path>
              </a:pathLst>
            </a:custGeom>
            <a:solidFill>
              <a:srgbClr val="FFFF99"/>
            </a:solidFill>
          </p:spPr>
          <p:txBody>
            <a:bodyPr>
              <a:normAutofit/>
            </a:bodyPr>
            <a:lstStyle/>
            <a:p>
              <a:endParaRPr lang="en-US"/>
            </a:p>
          </p:txBody>
        </p:sp>
        <p:sp>
          <p:nvSpPr>
            <p:cNvPr id="13" name="TextBox 13">
              <a:extLst>
                <a:ext uri="{FF2B5EF4-FFF2-40B4-BE49-F238E27FC236}">
                  <a16:creationId xmlns:a16="http://schemas.microsoft.com/office/drawing/2014/main" xmlns="" id="{23EAFBB8-9B0D-8540-E4A0-BF39F8CBED9B}"/>
                </a:ext>
              </a:extLst>
            </p:cNvPr>
            <p:cNvSpPr txBox="1"/>
            <p:nvPr/>
          </p:nvSpPr>
          <p:spPr>
            <a:xfrm>
              <a:off x="0" y="-38100"/>
              <a:ext cx="1997518" cy="749384"/>
            </a:xfrm>
            <a:prstGeom prst="rect">
              <a:avLst/>
            </a:prstGeom>
          </p:spPr>
          <p:txBody>
            <a:bodyPr lIns="50800" tIns="50800" rIns="50800" bIns="50800" rtlCol="0" anchor="ctr">
              <a:normAutofit/>
            </a:bodyPr>
            <a:lstStyle/>
            <a:p>
              <a:pPr algn="r" rtl="1">
                <a:lnSpc>
                  <a:spcPts val="2659"/>
                </a:lnSpc>
                <a:spcBef>
                  <a:spcPct val="0"/>
                </a:spcBef>
              </a:pPr>
              <a:endParaRPr sz="4800">
                <a:latin typeface="Siwa" panose="020B0604020202020204" charset="-78"/>
                <a:cs typeface="Siwa" panose="020B0604020202020204" charset="-78"/>
              </a:endParaRPr>
            </a:p>
          </p:txBody>
        </p:sp>
      </p:grpSp>
      <p:grpSp>
        <p:nvGrpSpPr>
          <p:cNvPr id="20" name="Group 20">
            <a:extLst>
              <a:ext uri="{FF2B5EF4-FFF2-40B4-BE49-F238E27FC236}">
                <a16:creationId xmlns:a16="http://schemas.microsoft.com/office/drawing/2014/main" xmlns="" id="{D321E1DF-63EA-B24A-B1A9-5F780F6F4840}"/>
              </a:ext>
            </a:extLst>
          </p:cNvPr>
          <p:cNvGrpSpPr/>
          <p:nvPr/>
        </p:nvGrpSpPr>
        <p:grpSpPr>
          <a:xfrm>
            <a:off x="16565856" y="6766800"/>
            <a:ext cx="1282851" cy="1282851"/>
            <a:chOff x="0" y="0"/>
            <a:chExt cx="812800" cy="812800"/>
          </a:xfrm>
        </p:grpSpPr>
        <p:sp>
          <p:nvSpPr>
            <p:cNvPr id="21" name="Freeform 21">
              <a:extLst>
                <a:ext uri="{FF2B5EF4-FFF2-40B4-BE49-F238E27FC236}">
                  <a16:creationId xmlns:a16="http://schemas.microsoft.com/office/drawing/2014/main" xmlns="" id="{188B5340-5C55-1571-6FC0-E5703DE732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5E48"/>
            </a:solidFill>
          </p:spPr>
          <p:txBody>
            <a:bodyPr>
              <a:normAutofit/>
            </a:bodyPr>
            <a:lstStyle/>
            <a:p>
              <a:endParaRPr lang="en-US"/>
            </a:p>
          </p:txBody>
        </p:sp>
        <p:sp>
          <p:nvSpPr>
            <p:cNvPr id="22" name="TextBox 22">
              <a:extLst>
                <a:ext uri="{FF2B5EF4-FFF2-40B4-BE49-F238E27FC236}">
                  <a16:creationId xmlns:a16="http://schemas.microsoft.com/office/drawing/2014/main" xmlns="" id="{1E566C3B-95B9-DF8B-1E90-E3320551200E}"/>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27" name="TextBox 27">
            <a:extLst>
              <a:ext uri="{FF2B5EF4-FFF2-40B4-BE49-F238E27FC236}">
                <a16:creationId xmlns:a16="http://schemas.microsoft.com/office/drawing/2014/main" xmlns="" id="{16F30F90-4004-83CD-C2C3-B4D69E10209E}"/>
              </a:ext>
            </a:extLst>
          </p:cNvPr>
          <p:cNvSpPr txBox="1"/>
          <p:nvPr/>
        </p:nvSpPr>
        <p:spPr>
          <a:xfrm>
            <a:off x="1143000" y="224738"/>
            <a:ext cx="14249400" cy="3623362"/>
          </a:xfrm>
          <a:prstGeom prst="rect">
            <a:avLst/>
          </a:prstGeom>
        </p:spPr>
        <p:txBody>
          <a:bodyPr lIns="0" tIns="0" rIns="0" bIns="0" rtlCol="0" anchor="ctr">
            <a:normAutofit/>
          </a:bodyPr>
          <a:lstStyle/>
          <a:p>
            <a:pPr algn="r" rtl="1">
              <a:lnSpc>
                <a:spcPts val="6300"/>
              </a:lnSpc>
            </a:pPr>
            <a:r>
              <a:rPr lang="ar-SA" sz="4800" b="1" dirty="0">
                <a:solidFill>
                  <a:srgbClr val="FFFDEF"/>
                </a:solidFill>
                <a:latin typeface="Siwa" panose="020B0604020202020204" charset="-78"/>
                <a:ea typeface="Farro"/>
                <a:cs typeface="Siwa" panose="020B0604020202020204" charset="-78"/>
                <a:sym typeface="Farro"/>
              </a:rPr>
              <a:t>يكفي عرض النسب المئوية في النص التحليلي دون الحاجة إلى وضعها في </a:t>
            </a:r>
            <a:r>
              <a:rPr lang="ar-SA" sz="4800" b="1">
                <a:solidFill>
                  <a:srgbClr val="FFFDEF"/>
                </a:solidFill>
                <a:latin typeface="Siwa" panose="020B0604020202020204" charset="-78"/>
                <a:ea typeface="Farro"/>
                <a:cs typeface="Siwa" panose="020B0604020202020204" charset="-78"/>
                <a:sym typeface="Farro"/>
              </a:rPr>
              <a:t>جداول.</a:t>
            </a:r>
            <a:endParaRPr lang="en-US" sz="4800" b="1" dirty="0">
              <a:solidFill>
                <a:srgbClr val="FFFDEF"/>
              </a:solidFill>
              <a:latin typeface="Siwa" panose="020B0604020202020204" charset="-78"/>
              <a:ea typeface="Farro"/>
              <a:cs typeface="Siwa" panose="020B0604020202020204" charset="-78"/>
              <a:sym typeface="Farro"/>
            </a:endParaRPr>
          </a:p>
        </p:txBody>
      </p:sp>
      <p:sp>
        <p:nvSpPr>
          <p:cNvPr id="34" name="TextBox 34">
            <a:extLst>
              <a:ext uri="{FF2B5EF4-FFF2-40B4-BE49-F238E27FC236}">
                <a16:creationId xmlns:a16="http://schemas.microsoft.com/office/drawing/2014/main" xmlns="" id="{2CA5FD6B-CEB4-8B76-0AF4-C2F5307FBBB5}"/>
              </a:ext>
            </a:extLst>
          </p:cNvPr>
          <p:cNvSpPr txBox="1"/>
          <p:nvPr/>
        </p:nvSpPr>
        <p:spPr>
          <a:xfrm>
            <a:off x="16862268" y="71214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أ</a:t>
            </a:r>
            <a:endParaRPr lang="en-US" sz="4800" b="1">
              <a:solidFill>
                <a:srgbClr val="FFFDEF"/>
              </a:solidFill>
              <a:latin typeface="Siwa" panose="020B0604020202020204" charset="-78"/>
              <a:ea typeface="Farro"/>
              <a:cs typeface="Siwa" panose="020B0604020202020204" charset="-78"/>
              <a:sym typeface="Farro"/>
            </a:endParaRPr>
          </a:p>
        </p:txBody>
      </p:sp>
      <p:sp>
        <p:nvSpPr>
          <p:cNvPr id="38" name="TextBox 38">
            <a:extLst>
              <a:ext uri="{FF2B5EF4-FFF2-40B4-BE49-F238E27FC236}">
                <a16:creationId xmlns:a16="http://schemas.microsoft.com/office/drawing/2014/main" xmlns="" id="{0B6CE46C-5F9D-82D1-413C-BD4FFE74B085}"/>
              </a:ext>
            </a:extLst>
          </p:cNvPr>
          <p:cNvSpPr txBox="1"/>
          <p:nvPr/>
        </p:nvSpPr>
        <p:spPr>
          <a:xfrm rot="20550000">
            <a:off x="15804124" y="394404"/>
            <a:ext cx="2188831" cy="1992853"/>
          </a:xfrm>
          <a:prstGeom prst="rect">
            <a:avLst/>
          </a:prstGeom>
        </p:spPr>
        <p:txBody>
          <a:bodyPr lIns="0" tIns="0" rIns="0" bIns="0" rtlCol="0" anchor="t">
            <a:normAutofit fontScale="25000" lnSpcReduction="20000"/>
          </a:bodyPr>
          <a:lstStyle/>
          <a:p>
            <a:pPr algn="ctr" rtl="1">
              <a:lnSpc>
                <a:spcPts val="17211"/>
              </a:lnSpc>
            </a:pPr>
            <a:r>
              <a:rPr lang="en-US" sz="8800" b="1">
                <a:solidFill>
                  <a:srgbClr val="FFFDEF"/>
                </a:solidFill>
                <a:latin typeface="Siwa" panose="020B0604020202020204" charset="-78"/>
                <a:ea typeface="Germania One"/>
                <a:cs typeface="Siwa" panose="020B0604020202020204" charset="-78"/>
                <a:sym typeface="Germania One"/>
              </a:rPr>
              <a:t>  10</a:t>
            </a:r>
          </a:p>
        </p:txBody>
      </p:sp>
      <p:grpSp>
        <p:nvGrpSpPr>
          <p:cNvPr id="40" name="Group 20">
            <a:extLst>
              <a:ext uri="{FF2B5EF4-FFF2-40B4-BE49-F238E27FC236}">
                <a16:creationId xmlns:a16="http://schemas.microsoft.com/office/drawing/2014/main" xmlns="" id="{CAB8CB61-F2D8-1E7C-F214-50281AF6D220}"/>
              </a:ext>
            </a:extLst>
          </p:cNvPr>
          <p:cNvGrpSpPr/>
          <p:nvPr/>
        </p:nvGrpSpPr>
        <p:grpSpPr>
          <a:xfrm>
            <a:off x="7013791" y="6813619"/>
            <a:ext cx="1282851" cy="1282851"/>
            <a:chOff x="0" y="0"/>
            <a:chExt cx="812800" cy="812800"/>
          </a:xfrm>
        </p:grpSpPr>
        <p:sp>
          <p:nvSpPr>
            <p:cNvPr id="41" name="Freeform 21">
              <a:extLst>
                <a:ext uri="{FF2B5EF4-FFF2-40B4-BE49-F238E27FC236}">
                  <a16:creationId xmlns:a16="http://schemas.microsoft.com/office/drawing/2014/main" xmlns="" id="{6DE07E0D-25EC-B966-321C-0907A0F8AC12}"/>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33CC33"/>
            </a:solidFill>
          </p:spPr>
          <p:txBody>
            <a:bodyPr>
              <a:normAutofit/>
            </a:bodyPr>
            <a:lstStyle/>
            <a:p>
              <a:endParaRPr lang="en-US"/>
            </a:p>
          </p:txBody>
        </p:sp>
        <p:sp>
          <p:nvSpPr>
            <p:cNvPr id="42" name="TextBox 22">
              <a:extLst>
                <a:ext uri="{FF2B5EF4-FFF2-40B4-BE49-F238E27FC236}">
                  <a16:creationId xmlns:a16="http://schemas.microsoft.com/office/drawing/2014/main" xmlns="" id="{DB4CDE05-6AF4-490B-74BC-A58CF97BA653}"/>
                </a:ext>
              </a:extLst>
            </p:cNvPr>
            <p:cNvSpPr txBox="1"/>
            <p:nvPr/>
          </p:nvSpPr>
          <p:spPr>
            <a:xfrm>
              <a:off x="76200" y="38100"/>
              <a:ext cx="660400" cy="698500"/>
            </a:xfrm>
            <a:prstGeom prst="rect">
              <a:avLst/>
            </a:prstGeom>
          </p:spPr>
          <p:txBody>
            <a:bodyPr lIns="50800" tIns="50800" rIns="50800" bIns="50800" rtlCol="0" anchor="ctr">
              <a:normAutofit/>
            </a:bodyPr>
            <a:lstStyle/>
            <a:p>
              <a:pPr algn="r" rtl="1">
                <a:lnSpc>
                  <a:spcPts val="2659"/>
                </a:lnSpc>
              </a:pPr>
              <a:endParaRPr sz="4800">
                <a:latin typeface="Siwa" panose="020B0604020202020204" charset="-78"/>
                <a:cs typeface="Siwa" panose="020B0604020202020204" charset="-78"/>
              </a:endParaRPr>
            </a:p>
          </p:txBody>
        </p:sp>
      </p:grpSp>
      <p:sp>
        <p:nvSpPr>
          <p:cNvPr id="39" name="TextBox 34">
            <a:extLst>
              <a:ext uri="{FF2B5EF4-FFF2-40B4-BE49-F238E27FC236}">
                <a16:creationId xmlns:a16="http://schemas.microsoft.com/office/drawing/2014/main" xmlns="" id="{68E5993B-EE2B-B35E-FA81-23BA0EA0578B}"/>
              </a:ext>
            </a:extLst>
          </p:cNvPr>
          <p:cNvSpPr txBox="1"/>
          <p:nvPr/>
        </p:nvSpPr>
        <p:spPr>
          <a:xfrm>
            <a:off x="7285204" y="7004271"/>
            <a:ext cx="740026" cy="807913"/>
          </a:xfrm>
          <a:prstGeom prst="rect">
            <a:avLst/>
          </a:prstGeom>
        </p:spPr>
        <p:txBody>
          <a:bodyPr lIns="0" tIns="0" rIns="0" bIns="0" rtlCol="0" anchor="t">
            <a:normAutofit/>
          </a:bodyPr>
          <a:lstStyle/>
          <a:p>
            <a:pPr algn="ctr" rtl="1">
              <a:lnSpc>
                <a:spcPts val="6300"/>
              </a:lnSpc>
            </a:pPr>
            <a:r>
              <a:rPr lang="ar-SA" sz="4800" b="1">
                <a:solidFill>
                  <a:srgbClr val="FFFDEF"/>
                </a:solidFill>
                <a:latin typeface="Siwa" panose="020B0604020202020204" charset="-78"/>
                <a:ea typeface="Farro"/>
                <a:cs typeface="Siwa" panose="020B0604020202020204" charset="-78"/>
                <a:sym typeface="Farro"/>
              </a:rPr>
              <a:t>ب</a:t>
            </a:r>
            <a:endParaRPr lang="en-US" sz="4800" b="1">
              <a:solidFill>
                <a:srgbClr val="FFFDEF"/>
              </a:solidFill>
              <a:latin typeface="Siwa" panose="020B0604020202020204" charset="-78"/>
              <a:ea typeface="Farro"/>
              <a:cs typeface="Siwa" panose="020B0604020202020204" charset="-78"/>
              <a:sym typeface="Farro"/>
            </a:endParaRPr>
          </a:p>
        </p:txBody>
      </p:sp>
      <p:pic>
        <p:nvPicPr>
          <p:cNvPr id="4" name="صورة 3">
            <a:extLst>
              <a:ext uri="{FF2B5EF4-FFF2-40B4-BE49-F238E27FC236}">
                <a16:creationId xmlns:a16="http://schemas.microsoft.com/office/drawing/2014/main" xmlns="" id="{BD8A0DF3-C478-F0F2-35F8-181CF7C9FDA4}"/>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5" b="89825" l="8779" r="90840">
                        <a14:foregroundMark x1="61450" y1="50877" x2="61450" y2="50877"/>
                        <a14:foregroundMark x1="90840" y1="50877" x2="90840" y2="50877"/>
                        <a14:foregroundMark x1="8779" y1="53333" x2="8779" y2="53333"/>
                      </a14:backgroundRemoval>
                    </a14:imgEffect>
                  </a14:imgLayer>
                </a14:imgProps>
              </a:ext>
              <a:ext uri="{28A0092B-C50C-407E-A947-70E740481C1C}">
                <a14:useLocalDpi xmlns:a14="http://schemas.microsoft.com/office/drawing/2010/main" val="0"/>
              </a:ext>
            </a:extLst>
          </a:blip>
          <a:stretch>
            <a:fillRect/>
          </a:stretch>
        </p:blipFill>
        <p:spPr>
          <a:xfrm>
            <a:off x="12861394" y="6210300"/>
            <a:ext cx="2495898" cy="2715004"/>
          </a:xfrm>
          <a:prstGeom prst="rect">
            <a:avLst/>
          </a:prstGeom>
        </p:spPr>
      </p:pic>
      <p:pic>
        <p:nvPicPr>
          <p:cNvPr id="5" name="صورة 4">
            <a:extLst>
              <a:ext uri="{FF2B5EF4-FFF2-40B4-BE49-F238E27FC236}">
                <a16:creationId xmlns:a16="http://schemas.microsoft.com/office/drawing/2014/main" xmlns="" id="{DB59370E-4F6C-1251-A55A-A3ABE0BC4751}"/>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738" b="90262" l="8800" r="91200">
                        <a14:foregroundMark x1="53600" y1="42697" x2="53600" y2="42697"/>
                        <a14:foregroundMark x1="8800" y1="49813" x2="8800" y2="49813"/>
                        <a14:foregroundMark x1="91200" y1="54307" x2="91200" y2="54307"/>
                        <a14:foregroundMark x1="51200" y1="90262" x2="51200" y2="90262"/>
                      </a14:backgroundRemoval>
                    </a14:imgEffect>
                  </a14:imgLayer>
                </a14:imgProps>
              </a:ext>
              <a:ext uri="{28A0092B-C50C-407E-A947-70E740481C1C}">
                <a14:useLocalDpi xmlns:a14="http://schemas.microsoft.com/office/drawing/2010/main" val="0"/>
              </a:ext>
            </a:extLst>
          </a:blip>
          <a:stretch>
            <a:fillRect/>
          </a:stretch>
        </p:blipFill>
        <p:spPr>
          <a:xfrm>
            <a:off x="3098717" y="6296037"/>
            <a:ext cx="2381582" cy="254353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show="0">
  <p:cSld>
    <p:bg>
      <p:bgPr>
        <a:solidFill>
          <a:schemeClr val="accent1">
            <a:lumMod val="75000"/>
          </a:schemeClr>
        </a:solidFill>
        <a:effectLst/>
      </p:bgPr>
    </p:bg>
    <p:spTree>
      <p:nvGrpSpPr>
        <p:cNvPr id="1" name=""/>
        <p:cNvGrpSpPr/>
        <p:nvPr/>
      </p:nvGrpSpPr>
      <p:grpSpPr>
        <a:xfrm>
          <a:off x="0" y="0"/>
          <a:ext cx="0" cy="0"/>
          <a:chOff x="0" y="0"/>
          <a:chExt cx="0" cy="0"/>
        </a:xfrm>
      </p:grpSpPr>
      <p:pic>
        <p:nvPicPr>
          <p:cNvPr id="4" name="صورة 3">
            <a:extLst>
              <a:ext uri="{FF2B5EF4-FFF2-40B4-BE49-F238E27FC236}">
                <a16:creationId xmlns:a16="http://schemas.microsoft.com/office/drawing/2014/main" xmlns="" id="{B08E6BEF-27CA-2E52-9E19-59EB66D83F3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12616" y="175846"/>
            <a:ext cx="17662768" cy="9935307"/>
          </a:xfrm>
          <a:prstGeom prst="rect">
            <a:avLst/>
          </a:prstGeom>
        </p:spPr>
      </p:pic>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622</TotalTime>
  <Words>1414</Words>
  <Application>Microsoft Office PowerPoint</Application>
  <PresentationFormat>مخصص</PresentationFormat>
  <Paragraphs>183</Paragraphs>
  <Slides>42</Slides>
  <Notes>0</Notes>
  <HiddenSlides>11</HiddenSlides>
  <MMClips>0</MMClips>
  <ScaleCrop>false</ScaleCrop>
  <HeadingPairs>
    <vt:vector size="6" baseType="variant">
      <vt:variant>
        <vt:lpstr>الخطوط المستخدمة</vt:lpstr>
      </vt:variant>
      <vt:variant>
        <vt:i4>8</vt:i4>
      </vt:variant>
      <vt:variant>
        <vt:lpstr>نسق</vt:lpstr>
      </vt:variant>
      <vt:variant>
        <vt:i4>1</vt:i4>
      </vt:variant>
      <vt:variant>
        <vt:lpstr>عناوين الشرائح</vt:lpstr>
      </vt:variant>
      <vt:variant>
        <vt:i4>42</vt:i4>
      </vt:variant>
    </vt:vector>
  </HeadingPairs>
  <TitlesOfParts>
    <vt:vector size="51" baseType="lpstr">
      <vt:lpstr>HGSoeiKakugothicUB</vt:lpstr>
      <vt:lpstr>Arial</vt:lpstr>
      <vt:lpstr>Nirmala Text</vt:lpstr>
      <vt:lpstr>Madani Arabic</vt:lpstr>
      <vt:lpstr>Calibri</vt:lpstr>
      <vt:lpstr>Germania One</vt:lpstr>
      <vt:lpstr>Siwa</vt:lpstr>
      <vt:lpstr>Farro</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تحضيري</dc:title>
  <dc:subject>تحضيري</dc:subject>
  <cp:keywords>تحضيري</cp:keywords>
  <dc:description>تحضيري</dc:description>
  <cp:lastModifiedBy>حساب Microsoft</cp:lastModifiedBy>
  <cp:revision>39</cp:revision>
  <dcterms:created xsi:type="dcterms:W3CDTF">2006-08-16T00:00:00Z</dcterms:created>
  <dcterms:modified xsi:type="dcterms:W3CDTF">2025-09-11T07:14:08Z</dcterms:modified>
  <cp:category>تحضيري</cp:category>
  <dc:identifier>DAGrwct_ngk</dc:identifier>
</cp:coreProperties>
</file>