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Lst>
  <p:sldSz cx="18288000" cy="10287000"/>
  <p:notesSz cx="6858000" cy="9144000"/>
  <p:embeddedFontLst>
    <p:embeddedFont>
      <p:font typeface="Nirmala Text" panose="020B0502040204020203" pitchFamily="34" charset="0"/>
      <p:regular r:id="rId46"/>
      <p:bold r:id="rId47"/>
    </p:embeddedFont>
    <p:embeddedFont>
      <p:font typeface="Calibri" panose="020F0502020204030204" pitchFamily="34" charset="0"/>
      <p:regular r:id="rId48"/>
      <p:bold r:id="rId49"/>
    </p:embeddedFont>
    <p:embeddedFont>
      <p:font typeface="Siwa" panose="020B0604020202020204" charset="-78"/>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7E6"/>
    <a:srgbClr val="DAD372"/>
    <a:srgbClr val="F8CF53"/>
    <a:srgbClr val="FFFF99"/>
    <a:srgbClr val="33CC33"/>
    <a:srgbClr val="66FF66"/>
    <a:srgbClr val="99FF99"/>
    <a:srgbClr val="376092"/>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8" autoAdjust="0"/>
    <p:restoredTop sz="94622" autoAdjust="0"/>
  </p:normalViewPr>
  <p:slideViewPr>
    <p:cSldViewPr>
      <p:cViewPr varScale="1">
        <p:scale>
          <a:sx n="47" d="100"/>
          <a:sy n="47" d="100"/>
        </p:scale>
        <p:origin x="83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tile tx="0" ty="0" sx="100000" sy="100000" flip="none" algn="tl"/>
        </a:blip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a16="http://schemas.microsoft.com/office/drawing/2014/main" xmlns="" id="{62E7ADFA-75B8-3FF8-29EB-10CF43B37F17}"/>
              </a:ext>
            </a:extLst>
          </p:cNvPr>
          <p:cNvSpPr/>
          <p:nvPr/>
        </p:nvSpPr>
        <p:spPr>
          <a:xfrm>
            <a:off x="0" y="0"/>
            <a:ext cx="3657600" cy="10287000"/>
          </a:xfrm>
          <a:prstGeom prst="rect">
            <a:avLst/>
          </a:prstGeom>
          <a:solidFill>
            <a:srgbClr val="005F73"/>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a16="http://schemas.microsoft.com/office/drawing/2014/main" xmlns=""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a16="http://schemas.microsoft.com/office/drawing/2014/main" xmlns="" id="{BC1A5A20-E2F2-7E2B-A193-9BC6474187D1}"/>
              </a:ext>
            </a:extLst>
          </p:cNvPr>
          <p:cNvSpPr txBox="1"/>
          <p:nvPr/>
        </p:nvSpPr>
        <p:spPr>
          <a:xfrm>
            <a:off x="4114800" y="1485900"/>
            <a:ext cx="11953057" cy="1981200"/>
          </a:xfrm>
          <a:prstGeom prst="rect">
            <a:avLst/>
          </a:prstGeom>
          <a:noFill/>
        </p:spPr>
        <p:txBody>
          <a:bodyPr wrap="square">
            <a:normAutofit/>
          </a:bodyPr>
          <a:lstStyle/>
          <a:p>
            <a:pPr algn="r" rtl="1">
              <a:defRPr sz="6000" b="1">
                <a:solidFill>
                  <a:srgbClr val="005F73"/>
                </a:solidFill>
                <a:latin typeface="Cairo"/>
              </a:defRPr>
            </a:pPr>
            <a:r>
              <a:rPr lang="ar-SA" sz="8000" dirty="0">
                <a:latin typeface="Siwa" panose="020B0604020202020204" charset="-78"/>
                <a:cs typeface="Siwa" panose="020B0604020202020204" charset="-78"/>
              </a:rPr>
              <a:t>مهارة إعداد خاتمة البحث</a:t>
            </a:r>
          </a:p>
        </p:txBody>
      </p:sp>
      <p:pic>
        <p:nvPicPr>
          <p:cNvPr id="1026" name="Picture 2" descr="كيف تكتب خاتمة البحث؟5 عناصر أساسية في خاتمة البحث"/>
          <p:cNvPicPr>
            <a:picLocks noChangeAspect="1" noChangeArrowheads="1"/>
          </p:cNvPicPr>
          <p:nvPr/>
        </p:nvPicPr>
        <p:blipFill rotWithShape="1">
          <a:blip r:embed="rId3">
            <a:extLst>
              <a:ext uri="{28A0092B-C50C-407E-A947-70E740481C1C}">
                <a14:useLocalDpi xmlns:a14="http://schemas.microsoft.com/office/drawing/2010/main" val="0"/>
              </a:ext>
            </a:extLst>
          </a:blip>
          <a:srcRect t="22058" b="12562"/>
          <a:stretch/>
        </p:blipFill>
        <p:spPr bwMode="auto">
          <a:xfrm>
            <a:off x="685800" y="3162300"/>
            <a:ext cx="12192000" cy="54864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أهداف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من المتوقع في نهاية هذا الدرس أن تكون عزيزي الطالب قادراً على تحقيق الأهداف التالية:
١ - أن تتعرف على المكونات الأساسية التي تتشكل منها خاتمة البحث العلمي بشكل واضح ومفصل.
٢ - أن تتمكن من تطبيق الخطوات اللازمة لإعداد خاتمة بحثك بشكل منهجي وسليم.
٣ - أن تعد خاتمة بحث مكتملة العناصر وفقاً للخطوات المحددة والمعايير الأكاديمية المطلوبة.
سنسعى معاً لتحقيق هذه الأهداف من خلال الشرح والأمثلة والأنشطة التفاعلية القادمة.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تعد خاتمة البحث من أهم مكونات البحث العلمي، فهي ليست مجرد تلخيص، بل هي خلاصة جهد الباحث. إنها تمثل الانطباع الأخير الذي تتركه لدى القارئ، وتعكس مدى عمق فهمك للموضوع. الباحثون يهتمون بنتائج البحوث، والخاتمة الجيدة هي التي تبرز قيمة هذه النتائج وتوجههم نحو المستقبل.</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لماذا تعتبر الخاتمة مهمة؟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8771467" y="5676900"/>
            <a:ext cx="9059597" cy="4386158"/>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panose="020B0604020202020204" charset="-78"/>
                <a:ea typeface="Siwa"/>
                <a:cs typeface="Siwa" panose="020B0604020202020204" charset="-78"/>
                <a:sym typeface="Siwa"/>
                <a:rtl/>
              </a:rPr>
              <a:t>هذه المكونات هي:
</a:t>
            </a:r>
            <a:r>
              <a:rPr lang="ar-SA" sz="4000" dirty="0">
                <a:solidFill>
                  <a:schemeClr val="accent6">
                    <a:lumMod val="75000"/>
                  </a:schemeClr>
                </a:solidFill>
                <a:latin typeface="Siwa" panose="020B0604020202020204" charset="-78"/>
                <a:ea typeface="Siwa"/>
                <a:cs typeface="Siwa" panose="020B0604020202020204" charset="-78"/>
                <a:sym typeface="Siwa"/>
                <a:rtl/>
              </a:rPr>
              <a:t>١ - إبراز النتائج: عرض موجز لأهم ما توصل إليه البحث من استنتاجات.
٢ - التوصيات: اقتراحات عملية مبنية على نتائج البحث لحل مشكلة أو تطوير جانب معين.
٣ - البحوث المستقبلية: تسليط الضوء على آفاق جديدة وموضوعات يمكن للباحثين الآخرين استكمالها.</a:t>
            </a:r>
            <a:endParaRPr lang="ar-EG" sz="4000" dirty="0">
              <a:solidFill>
                <a:schemeClr val="accent6">
                  <a:lumMod val="75000"/>
                </a:schemeClr>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114300"/>
            <a:ext cx="8077464" cy="2133600"/>
          </a:xfrm>
          <a:prstGeom prst="rect">
            <a:avLst/>
          </a:prstGeom>
        </p:spPr>
        <p:txBody>
          <a:bodyPr wrap="square" lIns="0" tIns="0" rIns="0" bIns="0" rtlCol="0" anchor="ctr">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مكونات خاتمة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pic>
        <p:nvPicPr>
          <p:cNvPr id="8" name="Picture 2" descr="كيف تكتب خاتمة البحث؟5 عناصر أساسية في خاتمة البحث"/>
          <p:cNvPicPr>
            <a:picLocks noChangeAspect="1" noChangeArrowheads="1"/>
          </p:cNvPicPr>
          <p:nvPr/>
        </p:nvPicPr>
        <p:blipFill rotWithShape="1">
          <a:blip r:embed="rId3">
            <a:extLst>
              <a:ext uri="{28A0092B-C50C-407E-A947-70E740481C1C}">
                <a14:useLocalDpi xmlns:a14="http://schemas.microsoft.com/office/drawing/2010/main" val="0"/>
              </a:ext>
            </a:extLst>
          </a:blip>
          <a:srcRect t="22058" b="12562"/>
          <a:stretch/>
        </p:blipFill>
        <p:spPr bwMode="auto">
          <a:xfrm>
            <a:off x="8771467" y="1409700"/>
            <a:ext cx="8297333" cy="3733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933700"/>
            <a:ext cx="5562600" cy="8153400"/>
          </a:xfrm>
          <a:prstGeom prst="rect">
            <a:avLst/>
          </a:prstGeom>
        </p:spPr>
        <p:txBody>
          <a:bodyPr wrap="square" lIns="0" tIns="0" rIns="0" bIns="0" rtlCol="0" anchor="ctr">
            <a:normAutofit/>
          </a:bodyPr>
          <a:lstStyle/>
          <a:p>
            <a:pPr algn="ctr" rtl="1">
              <a:lnSpc>
                <a:spcPts val="7699"/>
              </a:lnSpc>
            </a:pPr>
            <a:r>
              <a:rPr lang="ar-SA" sz="6000" dirty="0">
                <a:solidFill>
                  <a:srgbClr val="356388"/>
                </a:solidFill>
                <a:latin typeface="Siwa" panose="020B0604020202020204" charset="-78"/>
                <a:ea typeface="Madani Arabic"/>
                <a:cs typeface="Siwa" panose="020B0604020202020204" charset="-78"/>
                <a:sym typeface="Madani Arabic"/>
                <a:rtl/>
              </a:rPr>
              <a:t>أولاً: إبراز النتائج</a:t>
            </a:r>
            <a:endParaRPr lang="ar-EG" sz="60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a:bodyPr>
          <a:lstStyle/>
          <a:p>
            <a:pPr algn="r" rtl="1">
              <a:lnSpc>
                <a:spcPct val="150000"/>
              </a:lnSpc>
            </a:pPr>
            <a:r>
              <a:rPr lang="ar-SA" sz="4000">
                <a:solidFill>
                  <a:srgbClr val="231F20"/>
                </a:solidFill>
                <a:latin typeface="Siwa"/>
                <a:ea typeface="Siwa"/>
                <a:cs typeface="Siwa"/>
                <a:sym typeface="Siwa"/>
                <a:rtl/>
              </a:rPr>
              <a:t>هذا هو الجزء الأول والأساسي في الخاتمة. فيه يقوم الباحث بتلخيص أهم النتائج التي توصل إليها بشكل مباشر ومختصر. يجب أن تكون هذه النتائج إجابة واضحة عن أسئلة البحث أو تأكيداً أو نفياً لفرضياته. لا مكان هنا لإضافة معلومات جديدة لم تناقش في متن البحث. الهدف هو تذكير القارئ بخلاصة ما تم اكتشافه. لنر الآن مثالاً تطبيقياً يوضح الفكرة.</a:t>
            </a:r>
            <a:endParaRPr lang="ar-EG" sz="4000">
              <a:solidFill>
                <a:srgbClr val="231F20"/>
              </a:solidFill>
              <a:latin typeface="Siwa"/>
              <a:ea typeface="Siwa"/>
              <a:cs typeface="Siwa"/>
              <a:sym typeface="Siwa"/>
              <a:rtl/>
            </a:endParaRPr>
          </a:p>
        </p:txBody>
      </p:sp>
      <p:pic>
        <p:nvPicPr>
          <p:cNvPr id="3074" name="Picture 2" descr="كيفية كتابة خاتمة بحث علمي احترافي: دليل شامل للباحثين"/>
          <p:cNvPicPr>
            <a:picLocks noChangeAspect="1" noChangeArrowheads="1"/>
          </p:cNvPicPr>
          <p:nvPr/>
        </p:nvPicPr>
        <p:blipFill rotWithShape="1">
          <a:blip r:embed="rId3">
            <a:extLst>
              <a:ext uri="{28A0092B-C50C-407E-A947-70E740481C1C}">
                <a14:useLocalDpi xmlns:a14="http://schemas.microsoft.com/office/drawing/2010/main" val="0"/>
              </a:ext>
            </a:extLst>
          </a:blip>
          <a:srcRect t="22966" b="11654"/>
          <a:stretch/>
        </p:blipFill>
        <p:spPr bwMode="auto">
          <a:xfrm>
            <a:off x="11523345" y="366708"/>
            <a:ext cx="6327775" cy="47437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62500" lnSpcReduction="20000"/>
          </a:bodyPr>
          <a:lstStyle/>
          <a:p>
            <a:pPr algn="just" rtl="1">
              <a:lnSpc>
                <a:spcPct val="150000"/>
              </a:lnSpc>
            </a:pPr>
            <a:r>
              <a:rPr lang="ar-SA" sz="4000">
                <a:solidFill>
                  <a:srgbClr val="231F20"/>
                </a:solidFill>
                <a:latin typeface="Siwa"/>
                <a:ea typeface="Siwa"/>
                <a:cs typeface="Siwa"/>
                <a:sym typeface="Siwa"/>
                <a:rtl/>
              </a:rPr>
              <a:t>في بحث حول وظائف المستقبل بالمملكة، كانت أبرز النتائج كما يلي:
١ - حوالي ٦٠ في المئة من الوظائف الحالية تعتبر متوسطة المخاطر، بينما نسبة ٣٢ في المئة مرتفعة المخاطرة. هذا يعني أن هناك حاجة ماسة للتكيف مع التغيرات.
٢ - درجة مخاطر التحولات الرقمية ترتفع بشكل كبير، حيث تزيد عن ٧٠ بالمئة، وتصل لأعلى نسبة لها حوالي ٠.٨٢ في المهن الكهربائية.</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مثال تطبيقي: نتائج بحث حول الوظائف</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تابع: نتائج بحث حول الوظائف</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٣ - تليها مباشرة المهن الهندسية الأساسية المساعدة بنسبة تصل إلى ٠.٧٩، ثم مهن الزراعة وتربية المواشي بنسبة ٠.٧٣. هذا يعكس توقع اختفاء هذه الوظائف في المستقبل القريب.
لاحظ كيف أن النتائج تعرض أرقاماً ونسباً محددة، مما يمنحها قوة ومصداقية. العرض يجب أن يكون موضوعياً ومباشراً.</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استكمالاً للمثال السابق، نجد أن النتائج كشفت أيضاً:
٤ - تركز المهن منخفضة المخاطر في مجالات مثل التعليم والفنون والإنسانيات، مما يشير إلى استقرار متوقع في هذه القطاعات.
٥ - وصول نمو العمالة السعودية لمعدل نمو سالب يعكس أثر السياسات الحالية على سوق العمل، حيث بلغ عدد العمالة غير السعودية ١٥.٣ مليون مقابل ٢.٣ مليون للسعوديين في عام ٢٠٢٥، وهذا يزيد من مخاطر البطالة.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476500"/>
            <a:ext cx="5562600" cy="8153400"/>
          </a:xfrm>
          <a:prstGeom prst="rect">
            <a:avLst/>
          </a:prstGeom>
        </p:spPr>
        <p:txBody>
          <a:bodyPr wrap="square" lIns="0" tIns="0" rIns="0" bIns="0" rtlCol="0" anchor="ctr">
            <a:normAutofit/>
          </a:bodyPr>
          <a:lstStyle/>
          <a:p>
            <a:pPr algn="ctr" rtl="1">
              <a:lnSpc>
                <a:spcPts val="7699"/>
              </a:lnSpc>
            </a:pPr>
            <a:r>
              <a:rPr lang="ar-SA" sz="5400" dirty="0">
                <a:solidFill>
                  <a:srgbClr val="356388"/>
                </a:solidFill>
                <a:latin typeface="Siwa" panose="020B0604020202020204" charset="-78"/>
                <a:ea typeface="Madani Arabic"/>
                <a:cs typeface="Siwa" panose="020B0604020202020204" charset="-78"/>
                <a:sym typeface="Madani Arabic"/>
                <a:rtl/>
              </a:rPr>
              <a:t>ثانياً: توصيات البحث</a:t>
            </a:r>
            <a:endParaRPr lang="ar-EG" sz="54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dirty="0">
                <a:solidFill>
                  <a:srgbClr val="231F20"/>
                </a:solidFill>
                <a:latin typeface="Siwa"/>
                <a:ea typeface="Siwa"/>
                <a:cs typeface="Siwa"/>
                <a:sym typeface="Siwa"/>
                <a:rtl/>
              </a:rPr>
              <a:t>بعد عرض النتائج، يأتي دور التوصيات. هذا الجزء هو الجانب العملي من الخاتمة، حيث يقترح الباحث حلولاً أو إجراءات بناءً على ما اكتشفه. يجب أن تكون التوصيات:
</a:t>
            </a:r>
            <a:r>
              <a:rPr lang="ar-SA" sz="4700" dirty="0">
                <a:solidFill>
                  <a:schemeClr val="accent6">
                    <a:lumMod val="75000"/>
                  </a:schemeClr>
                </a:solidFill>
                <a:latin typeface="Siwa"/>
                <a:ea typeface="Siwa"/>
                <a:cs typeface="Siwa"/>
                <a:sym typeface="Siwa"/>
                <a:rtl/>
              </a:rPr>
              <a:t>١ - ذات صلة مباشرة بنتائج البحث: لا يمكن أن نوصي بشيء لا تدعمه نتائج الدراسة.
٢ - إجرائية وقابلة للتطبيق: يجب أن تكون التوصيات واضحة ومحددة ويمكن تنفيذها على أرض الواقع.</a:t>
            </a:r>
            <a:r>
              <a:rPr lang="ar-SA" sz="4000" dirty="0">
                <a:solidFill>
                  <a:srgbClr val="231F20"/>
                </a:solidFill>
                <a:latin typeface="Siwa"/>
                <a:ea typeface="Siwa"/>
                <a:cs typeface="Siwa"/>
                <a:sym typeface="Siwa"/>
                <a:rtl/>
              </a:rPr>
              <a:t>
التوصيات تظهر القيمة التطبيقية للبحث وتساهم في إحداث تغيير إيجابي.</a:t>
            </a:r>
            <a:endParaRPr lang="ar-EG" sz="4000" dirty="0">
              <a:solidFill>
                <a:srgbClr val="231F20"/>
              </a:solidFill>
              <a:latin typeface="Siwa"/>
              <a:ea typeface="Siwa"/>
              <a:cs typeface="Siwa"/>
              <a:sym typeface="Siwa"/>
              <a:rtl/>
            </a:endParaRPr>
          </a:p>
        </p:txBody>
      </p:sp>
      <p:pic>
        <p:nvPicPr>
          <p:cNvPr id="5" name="Picture 2" descr="كيفية كتابة خاتمة بحث علمي احترافي: دليل شامل للباحثين"/>
          <p:cNvPicPr>
            <a:picLocks noChangeAspect="1" noChangeArrowheads="1"/>
          </p:cNvPicPr>
          <p:nvPr/>
        </p:nvPicPr>
        <p:blipFill rotWithShape="1">
          <a:blip r:embed="rId3">
            <a:extLst>
              <a:ext uri="{28A0092B-C50C-407E-A947-70E740481C1C}">
                <a14:useLocalDpi xmlns:a14="http://schemas.microsoft.com/office/drawing/2010/main" val="0"/>
              </a:ext>
            </a:extLst>
          </a:blip>
          <a:srcRect t="22966" b="11654"/>
          <a:stretch/>
        </p:blipFill>
        <p:spPr bwMode="auto">
          <a:xfrm>
            <a:off x="11523345" y="366708"/>
            <a:ext cx="6327775" cy="47437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a:ea typeface="Siwa"/>
                <a:cs typeface="Siwa"/>
                <a:sym typeface="Siwa"/>
                <a:rtl/>
              </a:rPr>
              <a:t>بناءً على نتائج البحث السابق، يمكن تقديم التوصيات التالية:
١ - بناء الخطط والبرامج التعليمية في التعليم العالي على أساس إكساب الخريجين المهارات الوظيفية والمهنية اللازمة لمواكبة سوق العمل المتغير.
٢ - تأهيل الكوادر التعليمية والتدريبية ليكونوا قادرين على تعليم الطلاب المهارات المستقبلية المطلوبة في سوق العمل.</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مثال تطبيقي: توصيات حول التعليم وسوق العمل</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تابع: توصيات حول التعليم وسوق العمل</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٣ - بناء ورعاية نُظم متكاملة تربط الوظائف بالتعليم، مع التركيز على العلوم والتكنولوجيا والهندسة والرياضيات، لتعزيز الابتكار والاستثمار في التعليم التقني للسعوديين.
٤ - الاهتمام بالقطاعات الأكثر استِحداثاً للوظائف، مثل قطاعات الصناعات التحويلية والنقل والتخزين والمعلومات والاتصالات.</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933700"/>
            <a:ext cx="5562600" cy="8153400"/>
          </a:xfrm>
          <a:prstGeom prst="rect">
            <a:avLst/>
          </a:prstGeom>
        </p:spPr>
        <p:txBody>
          <a:bodyPr wrap="square" lIns="0" tIns="0" rIns="0" bIns="0" rtlCol="0" anchor="ctr">
            <a:normAutofit/>
          </a:bodyPr>
          <a:lstStyle/>
          <a:p>
            <a:pPr algn="ctr" rtl="1">
              <a:lnSpc>
                <a:spcPts val="7699"/>
              </a:lnSpc>
            </a:pPr>
            <a:r>
              <a:rPr lang="ar-SA" sz="6600" dirty="0">
                <a:solidFill>
                  <a:srgbClr val="356388"/>
                </a:solidFill>
                <a:latin typeface="Siwa" panose="020B0604020202020204" charset="-78"/>
                <a:ea typeface="Madani Arabic"/>
                <a:cs typeface="Siwa" panose="020B0604020202020204" charset="-78"/>
                <a:sym typeface="Madani Arabic"/>
                <a:rtl/>
              </a:rPr>
              <a:t>ثالثاً: البحوث المستقبلية</a:t>
            </a:r>
            <a:endParaRPr lang="ar-EG" sz="66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a:bodyPr>
          <a:lstStyle/>
          <a:p>
            <a:pPr algn="r" rtl="1">
              <a:lnSpc>
                <a:spcPct val="150000"/>
              </a:lnSpc>
            </a:pPr>
            <a:r>
              <a:rPr lang="ar-SA" sz="4000">
                <a:solidFill>
                  <a:srgbClr val="231F20"/>
                </a:solidFill>
                <a:latin typeface="Siwa"/>
                <a:ea typeface="Siwa"/>
                <a:cs typeface="Siwa"/>
                <a:sym typeface="Siwa"/>
                <a:rtl/>
              </a:rPr>
              <a:t>هذا هو الجزء الأخير من الخاتمة، وهو يفتح آفاقاً جديدة للباحثين الآخرين. كل بحث جيد لا يجيب عن كل الأسئلة، بل يثير أسئلة جديدة. في هذا القسم، يقترح الباحث موضوعات أو جوانب لم يتمكن من تغطيتها في بحثه، ويدعو الآخرين إلى استكمال المسيرة البحثية. هذا يضمن استمرارية المعرفة وتراكمها في مجال الدراسة. إنه بمثابة جسر يربط بين بحثك الحالي والأبحاث القادمة.</a:t>
            </a:r>
            <a:endParaRPr lang="ar-EG" sz="4000">
              <a:solidFill>
                <a:srgbClr val="231F20"/>
              </a:solidFill>
              <a:latin typeface="Siwa"/>
              <a:ea typeface="Siwa"/>
              <a:cs typeface="Siwa"/>
              <a:sym typeface="Siwa"/>
              <a:rtl/>
            </a:endParaRPr>
          </a:p>
        </p:txBody>
      </p:sp>
      <p:pic>
        <p:nvPicPr>
          <p:cNvPr id="5" name="Picture 2" descr="كيفية كتابة خاتمة بحث علمي احترافي: دليل شامل للباحثين"/>
          <p:cNvPicPr>
            <a:picLocks noChangeAspect="1" noChangeArrowheads="1"/>
          </p:cNvPicPr>
          <p:nvPr/>
        </p:nvPicPr>
        <p:blipFill rotWithShape="1">
          <a:blip r:embed="rId3">
            <a:extLst>
              <a:ext uri="{28A0092B-C50C-407E-A947-70E740481C1C}">
                <a14:useLocalDpi xmlns:a14="http://schemas.microsoft.com/office/drawing/2010/main" val="0"/>
              </a:ext>
            </a:extLst>
          </a:blip>
          <a:srcRect t="22966" b="11654"/>
          <a:stretch/>
        </p:blipFill>
        <p:spPr bwMode="auto">
          <a:xfrm>
            <a:off x="11523345" y="366708"/>
            <a:ext cx="6327775" cy="47437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a:ea typeface="Siwa"/>
                <a:cs typeface="Siwa"/>
                <a:sym typeface="Siwa"/>
                <a:rtl/>
              </a:rPr>
              <a:t>استناداً إلى نفس البحث، يمكن اقتراح الدراسات المستقبلية التالية:
١ - إجراء دراسات حول سبل التغلب على الآثار الاقتصادية والاجتماعية للقطاعات التي ستفقد وظائفها.
٢ - إجراء دراسات حول التغيرات الاقتصادية التي سيكون لها تأثير كبير على وظائف المستقبل، مثل التحول نحو الصناعات البديلة.</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مثال تطبيقي: اقتراح بحوث مستقبلية</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تابع: اقتراح بحوث مستقبلية</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٣ - إجراء دراسات حول تأثير زيادة التخصصات التقنية على وظائف المستقبل، مثل تقنية المعلومات والأمن السيبراني.
٤ - إجراء دراسات حول التغيرات الاجتماعية التي سيكون لها تأثير كبير على وظائف المستقبل، مثل تغير أنماط الأسرة والإقبال على التخصصات المهنية والفنية.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البحث بعنوان: "أثر العمل التطوعي في تعديل السلوك لدى طلاب المرحلة الجامعية".
النتيجة: توصل إلى أن للعمل التطوعي أثر إيجابي في تحسين سلوك الطلاب.
التوصية: تشجيع طلاب الجامعة للعمل التطوعي.
بحث مقترح: دراسة عن ظاهرة غياب عدد كبير من طلاب الجامعة.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925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لنتأمل معاً خلاصة البحث التالي ونحاول استخراج مكونات الخاتمة منه.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(١): تحليل خاتمة بحث</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92500"/>
          </a:bodyPr>
          <a:lstStyle/>
          <a:p>
            <a:pPr algn="just" rtl="1">
              <a:lnSpc>
                <a:spcPct val="150000"/>
              </a:lnSpc>
            </a:pPr>
            <a:r>
              <a:rPr lang="ar-SA" sz="4000">
                <a:solidFill>
                  <a:srgbClr val="231F20"/>
                </a:solidFill>
                <a:latin typeface="Siwa"/>
                <a:ea typeface="Siwa"/>
                <a:cs typeface="Siwa"/>
                <a:sym typeface="Siwa"/>
                <a:rtl/>
              </a:rPr>
              <a:t>لاحظ أن النتيجة والتوصية مرتبطتان بشكل مباشر. أما البحث المقترح فهو يعالج مشكلة أخرى لاحظها الباحث (غياب الطلاب) وقد تكون موضوعاً جديداً ومستقلاً للدراسة.</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من خلال قراءة النص السابق، هل يمكنك تحديد:
١ - النتيجة الرئيسية التي توصل إليها البحث؟
٢ - التوصية العملية التي قدمها الباحث؟
٣ - البحث المستقبلي الذي اقترحه؟</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مناقشة النشاط (١)</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بعد أن تعرفنا على مكونات الخاتمة وخطوات إعدادها، حان الآن وقت التطبيق العملي. في هذا النشاط، ستقوم بإعداد مسودة لخاتمة بحث من تصميمك، بناءً على النموذج الذي سنعرضه في الشريحة التالية. اختر موضوعاً يثير اهتمامك وابدأ بالتفكير في نتائجه وتوصياته المستقبلية.</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نشاط (٢): حان دورك الآن!</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أخي الطالب، استخدم هذا النموذج كدليل لك.
ابدأ بتعبئة الحقول التالية:
١ - أبرز نتائج البحث:
لخص أهم استنتاجاتك في نقاط واضحة.
٢ - توصيات البحث:
اقترح إجراءات عملية بناءً على نتائجك.
٣ - البحوث المستقبلية:
ما هي الأسئلة الجديدة التي يثيرها بحثك؟
٤ - توجيهات المعلم:
اطلب ملاحظات معلمك لتحسين عملك.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مثال: "أظهرت الدراسة وجود علاقة قوية بين عدد ساعات النوم والتحصيل الدراسي للطلاب." كن دقيقاً ومباشراً.</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92500"/>
          </a:bodyPr>
          <a:lstStyle/>
          <a:p>
            <a:pPr algn="just" rtl="1">
              <a:lnSpc>
                <a:spcPct val="150000"/>
              </a:lnSpc>
            </a:pPr>
            <a:r>
              <a:rPr lang="ar-SA" sz="4000">
                <a:solidFill>
                  <a:srgbClr val="231F20"/>
                </a:solidFill>
                <a:latin typeface="Siwa"/>
                <a:ea typeface="Siwa"/>
                <a:cs typeface="Siwa"/>
                <a:sym typeface="Siwa"/>
                <a:rtl/>
              </a:rPr>
              <a:t>عند كتابة النتائج، اسأل نفسك:
- ما هو أهم اكتشاف في بحثي؟
- هل أجبت عن سؤال البحث الرئيسي؟
- كيف يمكنني عرض هذه النتيجة بإيجاز؟</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دليل مساعد: صياغة النتائج</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مثال: "نوصي المدارس بتطبيق برامج توعوية حول أهمية النوم الصحي للطلاب." كن محدداً وقابلاً للتطبيق.</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92500" lnSpcReduction="20000"/>
          </a:bodyPr>
          <a:lstStyle/>
          <a:p>
            <a:pPr algn="just" rtl="1">
              <a:lnSpc>
                <a:spcPct val="150000"/>
              </a:lnSpc>
            </a:pPr>
            <a:r>
              <a:rPr lang="ar-SA" sz="4000">
                <a:solidFill>
                  <a:srgbClr val="231F20"/>
                </a:solidFill>
                <a:latin typeface="Siwa"/>
                <a:ea typeface="Siwa"/>
                <a:cs typeface="Siwa"/>
                <a:sym typeface="Siwa"/>
                <a:rtl/>
              </a:rPr>
              <a:t>عند كتابة التوصيات، فكر في:
- بناءً على نتائجي، ما الذي يجب فعله؟
- من هي الجهة المعنية بتنفيذ التوصية؟
- كيف يمكن أن تكون توصيتي عملية؟</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دليل مساعد: كتابة التوصيات</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a:bodyPr>
          <a:lstStyle/>
          <a:p>
            <a:pPr algn="just" rtl="1">
              <a:lnSpc>
                <a:spcPct val="150000"/>
              </a:lnSpc>
            </a:pPr>
            <a:r>
              <a:rPr lang="ar-SA" sz="4000">
                <a:solidFill>
                  <a:srgbClr val="231F20"/>
                </a:solidFill>
                <a:latin typeface="Siwa"/>
                <a:ea typeface="Siwa"/>
                <a:cs typeface="Siwa"/>
                <a:sym typeface="Siwa"/>
                <a:rtl/>
              </a:rPr>
              <a:t>مثال: "يُقترح إجراء دراسة مستقبلية حول تأثير نوعية الغذاء على قدرة الطلاب على التركيز." افتح آفاقاً جديدة.</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92500"/>
          </a:bodyPr>
          <a:lstStyle/>
          <a:p>
            <a:pPr algn="just" rtl="1">
              <a:lnSpc>
                <a:spcPct val="150000"/>
              </a:lnSpc>
            </a:pPr>
            <a:r>
              <a:rPr lang="ar-SA" sz="4000">
                <a:solidFill>
                  <a:srgbClr val="231F20"/>
                </a:solidFill>
                <a:latin typeface="Siwa"/>
                <a:ea typeface="Siwa"/>
                <a:cs typeface="Siwa"/>
                <a:sym typeface="Siwa"/>
                <a:rtl/>
              </a:rPr>
              <a:t>عند التفكير في بحوث مستقبلية، اسأل:
- ما هي حدود بحثي الحالي؟
- ما هي الجوانب التي لم أغطها؟
- ما الأسئلة الجديدة التي ظهرت؟</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دليل مساعد: اقتراح بحوث مستقبلية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3009900"/>
            <a:ext cx="5562600" cy="8153400"/>
          </a:xfrm>
          <a:prstGeom prst="rect">
            <a:avLst/>
          </a:prstGeom>
        </p:spPr>
        <p:txBody>
          <a:bodyPr wrap="square" lIns="0" tIns="0" rIns="0" bIns="0" rtlCol="0" anchor="ctr">
            <a:normAutofit/>
          </a:bodyPr>
          <a:lstStyle/>
          <a:p>
            <a:pPr algn="ctr" rtl="1">
              <a:lnSpc>
                <a:spcPts val="7699"/>
              </a:lnSpc>
            </a:pPr>
            <a:r>
              <a:rPr lang="ar-SA" sz="7200" dirty="0">
                <a:solidFill>
                  <a:srgbClr val="356388"/>
                </a:solidFill>
                <a:latin typeface="Siwa" panose="020B0604020202020204" charset="-78"/>
                <a:ea typeface="Madani Arabic"/>
                <a:cs typeface="Siwa" panose="020B0604020202020204" charset="-78"/>
                <a:sym typeface="Madani Arabic"/>
                <a:rtl/>
              </a:rPr>
              <a:t>خلاصة الدرس</a:t>
            </a:r>
            <a:endParaRPr lang="ar-EG" sz="72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تعلمنا اليوم أن خاتمة البحث ليست مجرد نهاية، بل هي تتويج للجهد البحثي. تتكون الخاتمة الفعالة من ثلاثة أركان أساسية ومتكاملة:
١ - عرض موجز لأبرز النتائج التي تم التوصل إليها.
٢ - تقديم توصيات عملية وقابلة للتطبيق مبنية على تلك النتائج.
٣ - اقتراح موضوعات ودراسات للبحوث المستقبلية تفتح آفاقاً جديدة.
إتقان هذه المهارة يرفع من قيمة بحثك ويترك أثراً إيجابياً لدى القارئ.</a:t>
            </a:r>
            <a:endParaRPr lang="ar-EG" sz="4000">
              <a:solidFill>
                <a:srgbClr val="231F20"/>
              </a:solidFill>
              <a:latin typeface="Siwa"/>
              <a:ea typeface="Siwa"/>
              <a:cs typeface="Siwa"/>
              <a:sym typeface="Siwa"/>
              <a:rtl/>
            </a:endParaRPr>
          </a:p>
        </p:txBody>
      </p:sp>
      <p:pic>
        <p:nvPicPr>
          <p:cNvPr id="5" name="Picture 2" descr="كيفية كتابة خاتمة بحث علمي احترافي: دليل شامل للباحثين"/>
          <p:cNvPicPr>
            <a:picLocks noChangeAspect="1" noChangeArrowheads="1"/>
          </p:cNvPicPr>
          <p:nvPr/>
        </p:nvPicPr>
        <p:blipFill rotWithShape="1">
          <a:blip r:embed="rId3">
            <a:extLst>
              <a:ext uri="{28A0092B-C50C-407E-A947-70E740481C1C}">
                <a14:useLocalDpi xmlns:a14="http://schemas.microsoft.com/office/drawing/2010/main" val="0"/>
              </a:ext>
            </a:extLst>
          </a:blip>
          <a:srcRect t="22966" b="11654"/>
          <a:stretch/>
        </p:blipFill>
        <p:spPr bwMode="auto">
          <a:xfrm>
            <a:off x="11523345" y="366708"/>
            <a:ext cx="6327775" cy="47437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الأقسام التالية في خاتمة البحث يهدف إلى تقديم مقترحات عملية قابلة </a:t>
            </a:r>
            <a:r>
              <a:rPr lang="ar-SA" sz="4800" b="1">
                <a:solidFill>
                  <a:srgbClr val="FFFDEF"/>
                </a:solidFill>
                <a:latin typeface="Siwa" panose="020B0604020202020204" charset="-78"/>
                <a:ea typeface="Farro"/>
                <a:cs typeface="Siwa" panose="020B0604020202020204" charset="-78"/>
                <a:sym typeface="Farro"/>
              </a:rPr>
              <a:t>للتطبيق؟</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أبرز النتائج</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التوصيات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ملخص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البحوث المستقبلية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a16="http://schemas.microsoft.com/office/drawing/2014/main" xmlns=""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الأقسام التالية في خاتمة البحث يهدف إلى تقديم مقترحات عملية قابلة </a:t>
            </a:r>
            <a:r>
              <a:rPr lang="ar-SA" sz="4800" b="1">
                <a:solidFill>
                  <a:srgbClr val="FFFDEF"/>
                </a:solidFill>
                <a:latin typeface="Siwa" panose="020B0604020202020204" charset="-78"/>
                <a:ea typeface="Farro"/>
                <a:cs typeface="Siwa" panose="020B0604020202020204" charset="-78"/>
                <a:sym typeface="Farro"/>
              </a:rPr>
              <a:t>للتطبيق؟</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أبرز النتائج</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التوصيات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ملخص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البحوث المستقبلية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إذا وجد بحث أن الطلاب يعانون من قلة التركيز بسبب استخدام الهواتف، فأي مما يلي يعد توصية </a:t>
            </a:r>
            <a:r>
              <a:rPr lang="ar-SA" sz="4800" b="1">
                <a:solidFill>
                  <a:srgbClr val="FFFDEF"/>
                </a:solidFill>
                <a:latin typeface="Siwa" panose="020B0604020202020204" charset="-78"/>
                <a:ea typeface="Farro"/>
                <a:cs typeface="Siwa" panose="020B0604020202020204" charset="-78"/>
                <a:sym typeface="Farro"/>
              </a:rPr>
              <a:t>مناسبة؟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تأكيد أن الطلاب يعانون من قلة </a:t>
            </a:r>
            <a:r>
              <a:rPr lang="ar-SA" sz="4800">
                <a:solidFill>
                  <a:srgbClr val="623933"/>
                </a:solidFill>
                <a:latin typeface="Siwa" panose="020B0604020202020204" charset="-78"/>
                <a:ea typeface="Farro"/>
                <a:cs typeface="Siwa" panose="020B0604020202020204" charset="-78"/>
                <a:sym typeface="Farro"/>
              </a:rPr>
              <a:t>التركيز.</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دراسة تاريخ صناعة الهواتف </a:t>
            </a:r>
            <a:r>
              <a:rPr lang="ar-SA" sz="4800">
                <a:solidFill>
                  <a:srgbClr val="623933"/>
                </a:solidFill>
                <a:latin typeface="Siwa" panose="020B0604020202020204" charset="-78"/>
                <a:ea typeface="Farro"/>
                <a:cs typeface="Siwa" panose="020B0604020202020204" charset="-78"/>
                <a:sym typeface="Farro"/>
              </a:rPr>
              <a:t>الذكية.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وصف شكل الهواتف </a:t>
            </a:r>
            <a:r>
              <a:rPr lang="ar-SA" sz="4800">
                <a:solidFill>
                  <a:srgbClr val="623933"/>
                </a:solidFill>
                <a:latin typeface="Siwa" panose="020B0604020202020204" charset="-78"/>
                <a:ea typeface="Farro"/>
                <a:cs typeface="Siwa" panose="020B0604020202020204" charset="-78"/>
                <a:sym typeface="Farro"/>
              </a:rPr>
              <a:t>المستخدمة.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اقتراح سياسات لتنظيم استخدام الهاتف في </a:t>
            </a:r>
            <a:r>
              <a:rPr lang="ar-SA" sz="4800">
                <a:solidFill>
                  <a:srgbClr val="623933"/>
                </a:solidFill>
                <a:latin typeface="Siwa" panose="020B0604020202020204" charset="-78"/>
                <a:ea typeface="Farro"/>
                <a:cs typeface="Siwa" panose="020B0604020202020204" charset="-78"/>
                <a:sym typeface="Farro"/>
              </a:rPr>
              <a:t>المدارس.</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إذا وجد بحث أن الطلاب يعانون من قلة التركيز بسبب استخدام الهواتف، فأي مما يلي يعد توصية </a:t>
            </a:r>
            <a:r>
              <a:rPr lang="ar-SA" sz="4800" b="1">
                <a:solidFill>
                  <a:srgbClr val="FFFDEF"/>
                </a:solidFill>
                <a:latin typeface="Siwa" panose="020B0604020202020204" charset="-78"/>
                <a:ea typeface="Farro"/>
                <a:cs typeface="Siwa" panose="020B0604020202020204" charset="-78"/>
                <a:sym typeface="Farro"/>
              </a:rPr>
              <a:t>مناسبة؟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تأكيد أن الطلاب يعانون من قلة </a:t>
            </a:r>
            <a:r>
              <a:rPr lang="ar-SA" sz="4800">
                <a:solidFill>
                  <a:srgbClr val="623933"/>
                </a:solidFill>
                <a:latin typeface="Siwa" panose="020B0604020202020204" charset="-78"/>
                <a:ea typeface="Farro"/>
                <a:cs typeface="Siwa" panose="020B0604020202020204" charset="-78"/>
                <a:sym typeface="Farro"/>
              </a:rPr>
              <a:t>التركيز.</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دراسة تاريخ صناعة الهواتف </a:t>
            </a:r>
            <a:r>
              <a:rPr lang="ar-SA" sz="4800">
                <a:solidFill>
                  <a:srgbClr val="623933"/>
                </a:solidFill>
                <a:latin typeface="Siwa" panose="020B0604020202020204" charset="-78"/>
                <a:ea typeface="Farro"/>
                <a:cs typeface="Siwa" panose="020B0604020202020204" charset="-78"/>
                <a:sym typeface="Farro"/>
              </a:rPr>
              <a:t>الذكية.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وصف شكل الهواتف </a:t>
            </a:r>
            <a:r>
              <a:rPr lang="ar-SA" sz="4800">
                <a:solidFill>
                  <a:srgbClr val="623933"/>
                </a:solidFill>
                <a:latin typeface="Siwa" panose="020B0604020202020204" charset="-78"/>
                <a:ea typeface="Farro"/>
                <a:cs typeface="Siwa" panose="020B0604020202020204" charset="-78"/>
                <a:sym typeface="Farro"/>
              </a:rPr>
              <a:t>المستخدمة.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اقتراح سياسات لتنظيم استخدام الهاتف في </a:t>
            </a:r>
            <a:r>
              <a:rPr lang="ar-SA" sz="4800">
                <a:solidFill>
                  <a:srgbClr val="623933"/>
                </a:solidFill>
                <a:latin typeface="Siwa" panose="020B0604020202020204" charset="-78"/>
                <a:ea typeface="Farro"/>
                <a:cs typeface="Siwa" panose="020B0604020202020204" charset="-78"/>
                <a:sym typeface="Farro"/>
              </a:rPr>
              <a:t>المدارس.</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الجزء الذي يقترح فيه الباحث موضوعات جديدة لم يتم تناولها في دراسته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نتائج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منهجية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البحوث المستقبلية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توصيات البحث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43307E59-916D-19A7-084A-9EDF4F98FF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2" name="Group 2">
            <a:extLst>
              <a:ext uri="{FF2B5EF4-FFF2-40B4-BE49-F238E27FC236}">
                <a16:creationId xmlns:a16="http://schemas.microsoft.com/office/drawing/2014/main" xmlns="" id="{74B5EB53-1538-5B4A-3C18-99563A0E9BAA}"/>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A146BD7B-2358-6766-5AB7-E668A7B8FB8F}"/>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4" name="TextBox 4">
              <a:extLst>
                <a:ext uri="{FF2B5EF4-FFF2-40B4-BE49-F238E27FC236}">
                  <a16:creationId xmlns:a16="http://schemas.microsoft.com/office/drawing/2014/main" xmlns="" id="{8E6A3288-01AB-03BC-2322-41898BDA67B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6F903925-DD3C-60ED-9E56-604055A5600E}"/>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5467A442-954E-E18F-5128-133A554502FB}"/>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9C4FA1FB-921D-23AC-240C-4DA6AF4EFE6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92309F4D-9E63-A7B8-380A-8CE1AED342CB}"/>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1A99BAFF-580E-2888-F13E-F21E7D021D33}"/>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A7F1666E-93FD-C736-1C3C-01A645588D5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E08EE6AD-9A6D-2ECB-C5C9-BDF9E7D59F6E}"/>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C3C97411-C2F7-C0CB-B637-EF7E4C3FDE8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CE206171-185E-DAA7-82D9-D20B14115BAF}"/>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4D598687-72C7-6B53-C1C2-041EF5AC40C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95DB8F12-7ECB-EA7A-1B4D-0D9560375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19" name="TextBox 19">
              <a:extLst>
                <a:ext uri="{FF2B5EF4-FFF2-40B4-BE49-F238E27FC236}">
                  <a16:creationId xmlns:a16="http://schemas.microsoft.com/office/drawing/2014/main" xmlns="" id="{BE5A6ACE-02AF-0164-F627-9E75D1A2C64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7EFC71C-A587-450E-FBFE-0C7327052CB7}"/>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FC9D2E0D-E59D-7316-FD6E-934390BE8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8956B04F-53BD-D94E-6F8D-3951662338B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A03AE87A-D710-1330-A2C6-76F552CB2BF8}"/>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FD058AF-D31D-A04B-4230-92C042381DB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33DC77E4-0050-8026-BE88-B870907A837B}"/>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11D7896-C239-87C1-3BA3-8A4EE67B6AF4}"/>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الجزء الذي يقترح فيه الباحث موضوعات جديدة لم يتم تناولها في دراسته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109E8C2-77B8-C61B-8838-B700F2200CD0}"/>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نتائج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AD8C513E-3610-4234-F66C-94D5EAF2B0E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99D6D528-46F8-483B-BCF3-787BF1560DFA}"/>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8547279C-1A6F-B201-C4C4-5FC15CFC6CA0}"/>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D4E2AA6-5EAD-ED02-AC51-ECF13472A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90E1D82-7F38-15BE-EE48-BF3985DAEE00}"/>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A5EE6B62-A256-1974-D609-667D0DE0963B}"/>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8A5604AE-A22D-0593-A1F9-C618EFDC9155}"/>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2BFE1919-2DF3-79DC-0127-7F2864A8BBF5}"/>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0D59744F-5710-B5CB-9946-1C9B0D432745}"/>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منهجية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C3E505C4-74AB-3AD7-B834-24ACE1A14ED8}"/>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البحوث المستقبلية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E9658389-C3FF-3E3D-46F4-E70CD7596EBC}"/>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توصيات البحث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السمة الأساسية التي يجب أن تتوافر في "التوصيات" هي أن </a:t>
            </a:r>
            <a:r>
              <a:rPr lang="ar-SA" sz="4800" b="1">
                <a:solidFill>
                  <a:srgbClr val="FFFDEF"/>
                </a:solidFill>
                <a:latin typeface="Siwa" panose="020B0604020202020204" charset="-78"/>
                <a:ea typeface="Farro"/>
                <a:cs typeface="Siwa" panose="020B0604020202020204" charset="-78"/>
                <a:sym typeface="Farro"/>
              </a:rPr>
              <a:t>تكون: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نظرية ومعقدة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تاريخية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ملخصًا </a:t>
            </a:r>
            <a:r>
              <a:rPr lang="ar-SA" sz="4800">
                <a:solidFill>
                  <a:srgbClr val="623933"/>
                </a:solidFill>
                <a:latin typeface="Siwa" panose="020B0604020202020204" charset="-78"/>
                <a:ea typeface="Farro"/>
                <a:cs typeface="Siwa" panose="020B0604020202020204" charset="-78"/>
                <a:sym typeface="Farro"/>
              </a:rPr>
              <a:t>لمشكلة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مرتبطة </a:t>
            </a:r>
            <a:r>
              <a:rPr lang="ar-SA" sz="4800">
                <a:solidFill>
                  <a:srgbClr val="623933"/>
                </a:solidFill>
                <a:latin typeface="Siwa" panose="020B0604020202020204" charset="-78"/>
                <a:ea typeface="Farro"/>
                <a:cs typeface="Siwa" panose="020B0604020202020204" charset="-78"/>
                <a:sym typeface="Farro"/>
              </a:rPr>
              <a:t>بالنتائج وإجرائية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السمة الأساسية التي يجب أن تتوافر في "التوصيات" هي أن </a:t>
            </a:r>
            <a:r>
              <a:rPr lang="ar-SA" sz="4800" b="1">
                <a:solidFill>
                  <a:srgbClr val="FFFDEF"/>
                </a:solidFill>
                <a:latin typeface="Siwa" panose="020B0604020202020204" charset="-78"/>
                <a:ea typeface="Farro"/>
                <a:cs typeface="Siwa" panose="020B0604020202020204" charset="-78"/>
                <a:sym typeface="Farro"/>
              </a:rPr>
              <a:t>تكون:</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نظرية ومعقدة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تاريخية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ملخصًا </a:t>
            </a:r>
            <a:r>
              <a:rPr lang="ar-SA" sz="4800">
                <a:solidFill>
                  <a:srgbClr val="623933"/>
                </a:solidFill>
                <a:latin typeface="Siwa" panose="020B0604020202020204" charset="-78"/>
                <a:ea typeface="Farro"/>
                <a:cs typeface="Siwa" panose="020B0604020202020204" charset="-78"/>
                <a:sym typeface="Farro"/>
              </a:rPr>
              <a:t>لمشكلة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مرتبطة </a:t>
            </a:r>
            <a:r>
              <a:rPr lang="ar-SA" sz="4800">
                <a:solidFill>
                  <a:srgbClr val="623933"/>
                </a:solidFill>
                <a:latin typeface="Siwa" panose="020B0604020202020204" charset="-78"/>
                <a:ea typeface="Farro"/>
                <a:cs typeface="Siwa" panose="020B0604020202020204" charset="-78"/>
                <a:sym typeface="Farro"/>
              </a:rPr>
              <a:t>بالنتائج وإجرائية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يلخص الباحث أن "70% من العمالة تتركز في وظائف متوسطة المخاطر"، فهذا يندرج تحت </a:t>
            </a:r>
            <a:r>
              <a:rPr lang="ar-SA" sz="4800" b="1">
                <a:solidFill>
                  <a:srgbClr val="FFFDEF"/>
                </a:solidFill>
                <a:latin typeface="Siwa" panose="020B0604020202020204" charset="-78"/>
                <a:ea typeface="Farro"/>
                <a:cs typeface="Siwa" panose="020B0604020202020204" charset="-78"/>
                <a:sym typeface="Farro"/>
              </a:rPr>
              <a:t>قسم:</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التوصيات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البحوث المستقبلية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مقدمة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أبرز النتائج</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عندما يلخص الباحث أن "70% من العمالة تتركز في وظائف متوسطة المخاطر"، فهذا يندرج تحت </a:t>
            </a:r>
            <a:r>
              <a:rPr lang="ar-SA" sz="4800" b="1">
                <a:solidFill>
                  <a:srgbClr val="FFFDEF"/>
                </a:solidFill>
                <a:latin typeface="Siwa" panose="020B0604020202020204" charset="-78"/>
                <a:ea typeface="Farro"/>
                <a:cs typeface="Siwa" panose="020B0604020202020204" charset="-78"/>
                <a:sym typeface="Farro"/>
              </a:rPr>
              <a:t>قسم:</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التوصيات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البحوث المستقبلية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مقدمة 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a:solidFill>
                  <a:srgbClr val="623933"/>
                </a:solidFill>
                <a:latin typeface="Siwa" panose="020B0604020202020204" charset="-78"/>
                <a:ea typeface="Farro"/>
                <a:cs typeface="Siwa" panose="020B0604020202020204" charset="-78"/>
                <a:sym typeface="Farro"/>
              </a:rPr>
              <a:t>أبرز النتائج</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تكون توصيات البحث مجرد تكرار للنتائج التي تم التوصل </a:t>
            </a:r>
            <a:r>
              <a:rPr lang="ar-SA" sz="4800" b="1">
                <a:solidFill>
                  <a:srgbClr val="FFFDEF"/>
                </a:solidFill>
                <a:latin typeface="Siwa" panose="020B0604020202020204" charset="-78"/>
                <a:ea typeface="Farro"/>
                <a:cs typeface="Siwa" panose="020B0604020202020204" charset="-78"/>
                <a:sym typeface="Farro"/>
              </a:rPr>
              <a:t>إليها.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تكون توصيات البحث مجرد تكرار للنتائج التي تم التوصل </a:t>
            </a:r>
            <a:r>
              <a:rPr lang="ar-SA" sz="4800" b="1">
                <a:solidFill>
                  <a:srgbClr val="FFFDEF"/>
                </a:solidFill>
                <a:latin typeface="Siwa" panose="020B0604020202020204" charset="-78"/>
                <a:ea typeface="Farro"/>
                <a:cs typeface="Siwa" panose="020B0604020202020204" charset="-78"/>
                <a:sym typeface="Farro"/>
              </a:rPr>
              <a:t>إليها.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اقتراح بحوث مستقبلية يساهم في إثراء المعرفة وتوجيه الدراسات اللاحقة في نفس </a:t>
            </a:r>
            <a:r>
              <a:rPr lang="ar-SA" sz="4800" b="1">
                <a:solidFill>
                  <a:srgbClr val="FFFDEF"/>
                </a:solidFill>
                <a:latin typeface="Siwa" panose="020B0604020202020204" charset="-78"/>
                <a:ea typeface="Farro"/>
                <a:cs typeface="Siwa" panose="020B0604020202020204" charset="-78"/>
                <a:sym typeface="Farro"/>
              </a:rPr>
              <a:t>المجال.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اقتراح بحوث مستقبلية يساهم في إثراء المعرفة وتوجيه الدراسات اللاحقة في نفس </a:t>
            </a:r>
            <a:r>
              <a:rPr lang="ar-SA" sz="4800" b="1">
                <a:solidFill>
                  <a:srgbClr val="FFFDEF"/>
                </a:solidFill>
                <a:latin typeface="Siwa" panose="020B0604020202020204" charset="-78"/>
                <a:ea typeface="Farro"/>
                <a:cs typeface="Siwa" panose="020B0604020202020204" charset="-78"/>
                <a:sym typeface="Farro"/>
              </a:rPr>
              <a:t>المجال.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لا يشترط أن تكون هناك علاقة مباشرة بين نتائج البحث والتوصيات </a:t>
            </a:r>
            <a:r>
              <a:rPr lang="ar-SA" sz="4800" b="1">
                <a:solidFill>
                  <a:srgbClr val="FFFDEF"/>
                </a:solidFill>
                <a:latin typeface="Siwa" panose="020B0604020202020204" charset="-78"/>
                <a:ea typeface="Farro"/>
                <a:cs typeface="Siwa" panose="020B0604020202020204" charset="-78"/>
                <a:sym typeface="Farro"/>
              </a:rPr>
              <a:t>المقترحة.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لا يشترط أن تكون هناك علاقة مباشرة بين نتائج البحث والتوصيات </a:t>
            </a:r>
            <a:r>
              <a:rPr lang="ar-SA" sz="4800" b="1">
                <a:solidFill>
                  <a:srgbClr val="FFFDEF"/>
                </a:solidFill>
                <a:latin typeface="Siwa" panose="020B0604020202020204" charset="-78"/>
                <a:ea typeface="Farro"/>
                <a:cs typeface="Siwa" panose="020B0604020202020204" charset="-78"/>
                <a:sym typeface="Farro"/>
              </a:rPr>
              <a:t>المقترحة.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يمكن للباحث أن يضع توصيات لا علاقة لها بالمشكلة التي </a:t>
            </a:r>
            <a:r>
              <a:rPr lang="ar-SA" sz="4800" b="1">
                <a:solidFill>
                  <a:srgbClr val="FFFDEF"/>
                </a:solidFill>
                <a:latin typeface="Siwa" panose="020B0604020202020204" charset="-78"/>
                <a:ea typeface="Farro"/>
                <a:cs typeface="Siwa" panose="020B0604020202020204" charset="-78"/>
                <a:sym typeface="Farro"/>
              </a:rPr>
              <a:t>درسها.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يمكن للباحث أن يضع توصيات لا علاقة لها بالمشكلة التي </a:t>
            </a:r>
            <a:r>
              <a:rPr lang="ar-SA" sz="4800" b="1">
                <a:solidFill>
                  <a:srgbClr val="FFFDEF"/>
                </a:solidFill>
                <a:latin typeface="Siwa" panose="020B0604020202020204" charset="-78"/>
                <a:ea typeface="Farro"/>
                <a:cs typeface="Siwa" panose="020B0604020202020204" charset="-78"/>
                <a:sym typeface="Farro"/>
              </a:rPr>
              <a:t>درسها.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يُعد قسم "البحوث المستقبلية" المكان المناسب لطرح أسئلة بحثية جديدة لم تتم الإجابة عنها في الدراسة </a:t>
            </a:r>
            <a:r>
              <a:rPr lang="ar-SA" sz="4800" b="1">
                <a:solidFill>
                  <a:srgbClr val="FFFDEF"/>
                </a:solidFill>
                <a:latin typeface="Siwa" panose="020B0604020202020204" charset="-78"/>
                <a:ea typeface="Farro"/>
                <a:cs typeface="Siwa" panose="020B0604020202020204" charset="-78"/>
                <a:sym typeface="Farro"/>
              </a:rPr>
              <a:t>الحالية.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يُعد قسم "البحوث المستقبلية" المكان المناسب لطرح أسئلة بحثية جديدة لم تتم الإجابة عنها في الدراسة </a:t>
            </a:r>
            <a:r>
              <a:rPr lang="ar-SA" sz="4800" b="1">
                <a:solidFill>
                  <a:srgbClr val="FFFDEF"/>
                </a:solidFill>
                <a:latin typeface="Siwa" panose="020B0604020202020204" charset="-78"/>
                <a:ea typeface="Farro"/>
                <a:cs typeface="Siwa" panose="020B0604020202020204" charset="-78"/>
                <a:sym typeface="Farro"/>
              </a:rPr>
              <a:t>الحالية.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621</TotalTime>
  <Words>1215</Words>
  <Application>Microsoft Office PowerPoint</Application>
  <PresentationFormat>مخصص</PresentationFormat>
  <Paragraphs>186</Paragraphs>
  <Slides>44</Slides>
  <Notes>0</Notes>
  <HiddenSlides>17</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44</vt:i4>
      </vt:variant>
    </vt:vector>
  </HeadingPairs>
  <TitlesOfParts>
    <vt:vector size="53" baseType="lpstr">
      <vt:lpstr>Germania One</vt:lpstr>
      <vt:lpstr>Arial</vt:lpstr>
      <vt:lpstr>Nirmala Text</vt:lpstr>
      <vt:lpstr>Farro</vt:lpstr>
      <vt:lpstr>Calibri</vt:lpstr>
      <vt:lpstr>Siwa</vt:lpstr>
      <vt:lpstr>Madani Arabic</vt:lpstr>
      <vt:lpstr>HGSoeiKakugothicUB</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حساب Microsoft</cp:lastModifiedBy>
  <cp:revision>38</cp:revision>
  <dcterms:created xsi:type="dcterms:W3CDTF">2006-08-16T00:00:00Z</dcterms:created>
  <dcterms:modified xsi:type="dcterms:W3CDTF">2025-09-11T07:22:50Z</dcterms:modified>
  <cp:category>تحضيري</cp:category>
  <dc:identifier>DAGrwct_ngk</dc:identifier>
</cp:coreProperties>
</file>