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34" r:id="rId57"/>
    <p:sldId id="335" r:id="rId58"/>
    <p:sldId id="336" r:id="rId59"/>
    <p:sldId id="337" r:id="rId60"/>
    <p:sldId id="338" r:id="rId61"/>
    <p:sldId id="339" r:id="rId62"/>
  </p:sldIdLst>
  <p:sldSz cx="18288000" cy="10287000"/>
  <p:notesSz cx="6858000" cy="9144000"/>
  <p:embeddedFontLst>
    <p:embeddedFont>
      <p:font typeface="Nirmala Text" panose="020B0502040204020203" pitchFamily="34" charset="0"/>
      <p:regular r:id="rId63"/>
      <p:bold r:id="rId64"/>
    </p:embeddedFont>
    <p:embeddedFont>
      <p:font typeface="Siwa" panose="020B0604020202020204" charset="-78"/>
      <p:regular r:id="rId65"/>
    </p:embeddedFont>
    <p:embeddedFont>
      <p:font typeface="Calibri" panose="020F0502020204030204" pitchFamily="34" charset="0"/>
      <p:regular r:id="rId66"/>
      <p:bold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7E6"/>
    <a:srgbClr val="FFFF99"/>
    <a:srgbClr val="33CC33"/>
    <a:srgbClr val="66FF66"/>
    <a:srgbClr val="99FF99"/>
    <a:srgbClr val="376092"/>
    <a:srgbClr val="F8CF53"/>
    <a:srgbClr val="F7F7F7"/>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22" autoAdjust="0"/>
  </p:normalViewPr>
  <p:slideViewPr>
    <p:cSldViewPr>
      <p:cViewPr>
        <p:scale>
          <a:sx n="47" d="100"/>
          <a:sy n="47" d="100"/>
        </p:scale>
        <p:origin x="49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 xmlns:a16="http://schemas.microsoft.com/office/drawing/2014/main" id="{62E7ADFA-75B8-3FF8-29EB-10CF43B37F17}"/>
              </a:ext>
            </a:extLst>
          </p:cNvPr>
          <p:cNvSpPr/>
          <p:nvPr/>
        </p:nvSpPr>
        <p:spPr>
          <a:xfrm>
            <a:off x="0" y="0"/>
            <a:ext cx="3657600" cy="10287000"/>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 xmlns:a16="http://schemas.microsoft.com/office/drawing/2014/main"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 xmlns:a16="http://schemas.microsoft.com/office/drawing/2014/main" id="{BC1A5A20-E2F2-7E2B-A193-9BC6474187D1}"/>
              </a:ext>
            </a:extLst>
          </p:cNvPr>
          <p:cNvSpPr txBox="1"/>
          <p:nvPr/>
        </p:nvSpPr>
        <p:spPr>
          <a:xfrm>
            <a:off x="4963343" y="1181100"/>
            <a:ext cx="11953057" cy="1981200"/>
          </a:xfrm>
          <a:prstGeom prst="rect">
            <a:avLst/>
          </a:prstGeom>
          <a:noFill/>
        </p:spPr>
        <p:txBody>
          <a:bodyPr wrap="square">
            <a:noAutofit/>
          </a:bodyPr>
          <a:lstStyle/>
          <a:p>
            <a:pPr algn="r" rtl="1">
              <a:defRPr sz="6000" b="1">
                <a:solidFill>
                  <a:srgbClr val="005F73"/>
                </a:solidFill>
                <a:latin typeface="Cairo"/>
              </a:defRPr>
            </a:pPr>
            <a:r>
              <a:rPr lang="ar-SA" sz="7200" dirty="0">
                <a:latin typeface="Siwa" panose="020B0604020202020204" charset="-78"/>
                <a:cs typeface="Siwa" panose="020B0604020202020204" charset="-78"/>
              </a:rPr>
              <a:t>مهارة الإخراج النهائي للبحث</a:t>
            </a:r>
          </a:p>
        </p:txBody>
      </p:sp>
      <p:pic>
        <p:nvPicPr>
          <p:cNvPr id="1026" name="Picture 2" descr="الشكل النهائي للبحث العلمي"/>
          <p:cNvPicPr>
            <a:picLocks noChangeAspect="1" noChangeArrowheads="1"/>
          </p:cNvPicPr>
          <p:nvPr/>
        </p:nvPicPr>
        <p:blipFill rotWithShape="1">
          <a:blip r:embed="rId3">
            <a:extLst>
              <a:ext uri="{28A0092B-C50C-407E-A947-70E740481C1C}">
                <a14:useLocalDpi xmlns:a14="http://schemas.microsoft.com/office/drawing/2010/main" val="0"/>
              </a:ext>
            </a:extLst>
          </a:blip>
          <a:srcRect t="20182" b="16068"/>
          <a:stretch/>
        </p:blipFill>
        <p:spPr bwMode="auto">
          <a:xfrm>
            <a:off x="533400" y="1943100"/>
            <a:ext cx="12192000" cy="7200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lum/>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 ماذا سنتعلم اليوم؟</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بنهاية هذا الدرس، من المتوقع أن يكون كل طالب قادراً على تحقيق الأهداف التالية بكفاءة عالية:
1- تصميم صفحة عنوان لبحثه بطريقة علمية ومنظمة، تعكس احترافية العمل.
2- ترتيب محتويات البحث بشكل متسلسل ومنطقي حسب المنهج المتبع في الأبحاث العلمية.
3- تحديد أهم المحتويات التي يجب أن تتضمنها ملاحق البحث العلمي ودورها.
4- توثيق جميع المراجع والمصادر المستخدمة في البحث بطريقة علمية صحيحة ودقيقة.
5- تطبيق مهارة الإخراج النهائي للبحث على بحثه الخاص، ليظهر في أفضل صورة ممكنة.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بعد رحلة طويلة من البحث وجمع المعلومات وتحليلها، نصل إلى المحطة الأخيرة. هذه المحطة لا تقل أهمية عن سابقاتها، فهي التي تظهر عملك وجهدك في أبهى صورة. الإخراج النهائي هو فن وعلم، يعكس دقة الباحث ومدى اهتمامه بالتفاصيل الصغيرة التي تصنع الفارق الكبير في تقييم البحث وقبوله.</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اللمسة الأخيرة: الإخراج النهائي</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extBox 5"/>
          <p:cNvSpPr txBox="1"/>
          <p:nvPr/>
        </p:nvSpPr>
        <p:spPr>
          <a:xfrm>
            <a:off x="8458200" y="6167542"/>
            <a:ext cx="9601200" cy="4386158"/>
          </a:xfrm>
          <a:prstGeom prst="rect">
            <a:avLst/>
          </a:prstGeom>
        </p:spPr>
        <p:txBody>
          <a:bodyPr lIns="0" tIns="0" rIns="0" bIns="0" rtlCol="0" anchor="t">
            <a:normAutofit fontScale="700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تتكون صفحة العنوان من عدة عناصر أساسية لا يمكن إغفالها:
١- البيانات الرسمية: اسم الدولة، الوزارة، المدرسة.
٢- عنوان البحث: يجب أن يكون واضحاً ومختصراً ومعبراً.
٣- اسم الباحث أو الباحثين المشاركين في إعداد البحث.
٤- اسم المشرف على البحث: وهو المعلم </a:t>
            </a:r>
            <a:r>
              <a:rPr lang="ar-SA" sz="4000" dirty="0" smtClean="0">
                <a:solidFill>
                  <a:srgbClr val="231F20"/>
                </a:solidFill>
                <a:latin typeface="Siwa" panose="020B0604020202020204" charset="-78"/>
                <a:ea typeface="Siwa"/>
                <a:cs typeface="Siwa" panose="020B0604020202020204" charset="-78"/>
                <a:sym typeface="Siwa"/>
                <a:rtl/>
              </a:rPr>
              <a:t>المشرف </a:t>
            </a:r>
            <a:r>
              <a:rPr lang="ar-SA" sz="4000" dirty="0">
                <a:solidFill>
                  <a:srgbClr val="231F20"/>
                </a:solidFill>
                <a:latin typeface="Siwa" panose="020B0604020202020204" charset="-78"/>
                <a:ea typeface="Siwa"/>
                <a:cs typeface="Siwa" panose="020B0604020202020204" charset="-78"/>
                <a:sym typeface="Siwa"/>
                <a:rtl/>
              </a:rPr>
              <a:t>على إعداد البحث.
٥- العام الدراسي: السنة التي تم فيها إنجاز البحث.</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13677900" y="1333500"/>
            <a:ext cx="4076964" cy="4648200"/>
          </a:xfrm>
          <a:prstGeom prst="rect">
            <a:avLst/>
          </a:prstGeom>
        </p:spPr>
        <p:txBody>
          <a:bodyPr lIns="0" tIns="0" rIns="0" bIns="0" rtlCol="0" anchor="ctr">
            <a:normAutofit fontScale="85000" lnSpcReduction="10000"/>
          </a:bodyPr>
          <a:lstStyle/>
          <a:p>
            <a:pPr algn="just" rtl="1">
              <a:lnSpc>
                <a:spcPct val="150000"/>
              </a:lnSpc>
            </a:pPr>
            <a:r>
              <a:rPr lang="ar-SA" sz="4000" dirty="0">
                <a:solidFill>
                  <a:schemeClr val="accent6">
                    <a:lumMod val="75000"/>
                  </a:schemeClr>
                </a:solidFill>
                <a:latin typeface="Siwa" panose="020B0604020202020204" charset="-78"/>
                <a:ea typeface="Siwa"/>
                <a:cs typeface="Siwa" panose="020B0604020202020204" charset="-78"/>
                <a:sym typeface="Siwa"/>
                <a:rtl/>
              </a:rPr>
              <a:t>تعتبر صفحة العنوان هي بطاقة التعريف بالبحث، وهي أول ما تقع عليه عين القارئ. لذلك، يجب أن تكون مصممة بعناية فائقة. </a:t>
            </a:r>
            <a:endParaRPr lang="ar-EG" sz="40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8458200" y="-114300"/>
            <a:ext cx="87632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أولاً: واجهة البحث وصفحة العنوان</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2050" name="Picture 2" descr="الشكل النهائي للبحث - موقع مكتبت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1409700"/>
            <a:ext cx="4762500"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lnSpcReduction="20000"/>
          </a:bodyPr>
          <a:lstStyle/>
          <a:p>
            <a:pPr algn="r" rtl="1">
              <a:lnSpc>
                <a:spcPct val="150000"/>
              </a:lnSpc>
            </a:pPr>
            <a:r>
              <a:rPr lang="ar-SA" sz="4000">
                <a:solidFill>
                  <a:srgbClr val="231F20"/>
                </a:solidFill>
                <a:latin typeface="Siwa"/>
                <a:ea typeface="Siwa"/>
                <a:cs typeface="Siwa"/>
                <a:sym typeface="Siwa"/>
                <a:rtl/>
              </a:rPr>
              <a:t>هذا مثال تطبيقي لصفحة عنوان منظمة بشكل علمي.
لاحظ كيف تم توزيع العناصر الأساسية على الصفحة:
- البيانات الرسمية في الأعلى.
- عنوان البحث في المنتصف بخط كبير وواضح.
- اسم الطالب والمشرف في الجزء السفلي من المنتصف.
- العام الدراسي في أسفل الصفحة.
هذا التنسيق يعطي انطباعاً أولياً ممتازاً عن البحث.</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Box 6"/>
          <p:cNvSpPr txBox="1"/>
          <p:nvPr/>
        </p:nvSpPr>
        <p:spPr>
          <a:xfrm>
            <a:off x="8686536" y="6134100"/>
            <a:ext cx="9372864" cy="3124200"/>
          </a:xfrm>
          <a:prstGeom prst="rect">
            <a:avLst/>
          </a:prstGeom>
        </p:spPr>
        <p:txBody>
          <a:bodyPr lIns="0" tIns="0" rIns="0" bIns="0" rtlCol="0" anchor="ctr">
            <a:noAutofit/>
          </a:bodyPr>
          <a:lstStyle/>
          <a:p>
            <a:pPr algn="just" rtl="1">
              <a:lnSpc>
                <a:spcPct val="150000"/>
              </a:lnSpc>
            </a:pPr>
            <a:r>
              <a:rPr lang="ar-SA" sz="4400" dirty="0">
                <a:solidFill>
                  <a:schemeClr val="accent6">
                    <a:lumMod val="75000"/>
                  </a:schemeClr>
                </a:solidFill>
                <a:latin typeface="Siwa" panose="020B0604020202020204" charset="-78"/>
                <a:ea typeface="Siwa"/>
                <a:cs typeface="Siwa" panose="020B0604020202020204" charset="-78"/>
                <a:sym typeface="Siwa"/>
                <a:rtl/>
              </a:rPr>
              <a:t>الآن وبعد أن تعرفت على مكونات صفحة العنوان وشاهدت مثالاً تطبيقياً، جاء وقت التطبيق العملي. </a:t>
            </a:r>
            <a:endParaRPr lang="ar-EG" sz="44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829536" y="-3429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نشاط (١): حان دورك الآن!</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الشكل النهائي للبحث - موقع مكتبت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1409700"/>
            <a:ext cx="8763000"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7277100" y="2324100"/>
            <a:ext cx="95631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الفهرس هو خريطة البحث التي ترشد القارئ إلى أقسامه المختلفة بسهولة ويسر. إنه قائمة منظمة بكل العناوين الرئيسية والفرعية التي وردت في متن البحث، مع تحديد أرقام الصفحات المقابلة لكل عنوان. يساعد الفهرس القارئ على تكوين فكرة سريعة عن هيكل البحث ومحتوياته الرئيسية قبل البدء في قراءته.</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ثانياً: قائمة المحتويات (الفهرس)</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الشكل النهائي للبحث - موقع مكتبت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2976880"/>
            <a:ext cx="4762500"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lnSpcReduction="20000"/>
          </a:bodyPr>
          <a:lstStyle/>
          <a:p>
            <a:pPr algn="r" rtl="1">
              <a:lnSpc>
                <a:spcPct val="150000"/>
              </a:lnSpc>
            </a:pPr>
            <a:r>
              <a:rPr lang="ar-SA" sz="4000">
                <a:solidFill>
                  <a:srgbClr val="231F20"/>
                </a:solidFill>
                <a:latin typeface="Siwa"/>
                <a:ea typeface="Siwa"/>
                <a:cs typeface="Siwa"/>
                <a:sym typeface="Siwa"/>
                <a:rtl/>
              </a:rPr>
              <a:t>تأمل هذا المثال لفهرس محتويات.
لاحظ كيف تم تقسيمه بوضوح إلى:
- الوحدات: وهي الفصول الرئيسية للبحث.
- الدروس: وهي المباحث الفرعية داخل كل فصل.
- أرقام الصفحات: بجانب كل عنوان لتسهيل الوصول إليه.
التنظيم الجيد للفهرس يعكس التنظيم الجيد للبحث بأكمله. قد يضاف أيضاً قائمة للجداول وقائمة للأشكال إذا تطلب البحث ذلك.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lnSpcReduction="20000"/>
          </a:bodyPr>
          <a:lstStyle/>
          <a:p>
            <a:pPr algn="r" rtl="1">
              <a:lnSpc>
                <a:spcPct val="150000"/>
              </a:lnSpc>
            </a:pPr>
            <a:r>
              <a:rPr lang="ar-SA" sz="4000">
                <a:solidFill>
                  <a:srgbClr val="231F20"/>
                </a:solidFill>
                <a:latin typeface="Siwa"/>
                <a:ea typeface="Siwa"/>
                <a:cs typeface="Siwa"/>
                <a:sym typeface="Siwa"/>
                <a:rtl/>
              </a:rPr>
              <a:t>في بعض الأبحاث، خاصة التي تحتوي على الكثير من البيانات الرقمية المعروضة في جداول، يكون من المفيد جداً إنشاء صفحة مستقلة تسمى "قائمة الجداول".
كما ترى في المثال، تتكون هذه القائمة من:
- رقم الجدول.
- عنوان الجدول الذي يوضح محتواه.
- رقم الصفحة التي يوجد بها الجدول.
هذا يسهل على القارئ العثور على جدول معين بسرعة.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حان الوقت لتطبيق ما تعلمته عن الفهارس. استنادًا إلى النماذج التي رأيتها، قم بإعداد قائمة محتويات (فهرس) لبحثك الذي تعمل عليه. تأكد من أن جميع العناوين الرئيسية والفرعية مدرجة مع أرقام الصفحات الصحيحة. بعد الانتهاء، اعرض عملك على معلم المادة لأخذ الملاحظات والتوجيهات اللازمة لتحسينه.</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(٢): جهّز فهرس بحثك</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381000" y="1790700"/>
            <a:ext cx="9982200" cy="7543800"/>
          </a:xfrm>
          <a:prstGeom prst="rect">
            <a:avLst/>
          </a:prstGeom>
        </p:spPr>
        <p:txBody>
          <a:bodyPr wrap="square" lIns="0" tIns="0" rIns="0" bIns="0" rtlCol="0" anchor="t">
            <a:noAutofit/>
          </a:bodyPr>
          <a:lstStyle/>
          <a:p>
            <a:pPr algn="r" rtl="1">
              <a:lnSpc>
                <a:spcPct val="150000"/>
              </a:lnSpc>
            </a:pPr>
            <a:r>
              <a:rPr lang="ar-SA" sz="4400" dirty="0">
                <a:solidFill>
                  <a:srgbClr val="231F20"/>
                </a:solidFill>
                <a:latin typeface="Siwa" panose="020B0604020202020204" charset="-78"/>
                <a:ea typeface="Siwa"/>
                <a:cs typeface="Siwa" panose="020B0604020202020204" charset="-78"/>
                <a:sym typeface="Siwa"/>
                <a:rtl/>
              </a:rPr>
              <a:t>ليست كل المواد مناسبة لوضعها في صلب البحث، لكنها قد تكون مهمة ومفيدة للقارئ المتخصص. هنا يأتي دور الملاحق. الملاحق هي قسم في نهاية البحث يحتوي على مواد إضافية ذات صلة، لكنها ليست جزءاً أساسياً من النص الرئيسي. وجودها يثري البحث دون أن يثقل كاهل المتن الرئيسي بالتفاصيل.</a:t>
            </a:r>
            <a:endParaRPr lang="ar-EG" sz="44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876300"/>
            <a:ext cx="17526000" cy="1219200"/>
          </a:xfrm>
          <a:prstGeom prst="rect">
            <a:avLst/>
          </a:prstGeom>
        </p:spPr>
        <p:txBody>
          <a:bodyPr wrap="square" lIns="0" tIns="0" rIns="0" bIns="0" rtlCol="0" anchor="t">
            <a:normAutofit/>
          </a:bodyPr>
          <a:lstStyle/>
          <a:p>
            <a:pPr algn="ctr" rtl="1">
              <a:lnSpc>
                <a:spcPts val="4509"/>
              </a:lnSpc>
            </a:pPr>
            <a:r>
              <a:rPr lang="ar-SA" sz="6000" dirty="0">
                <a:solidFill>
                  <a:srgbClr val="356388"/>
                </a:solidFill>
                <a:latin typeface="Siwa" panose="020B0604020202020204" charset="-78"/>
                <a:ea typeface="Madani Arabic"/>
                <a:cs typeface="Siwa" panose="020B0604020202020204" charset="-78"/>
                <a:sym typeface="Madani Arabic"/>
                <a:rtl/>
              </a:rPr>
              <a:t>ثالثاً: ملاحق البحث</a:t>
            </a:r>
            <a:endParaRPr lang="ar-EG" sz="6000" dirty="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الشكل النهائي للبحث - موقع مكتبت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1603" y="2743200"/>
            <a:ext cx="6445797" cy="5981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5527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ماذا نضع في الملاحق؟</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457200" y="800100"/>
            <a:ext cx="10683715" cy="8686800"/>
          </a:xfrm>
          <a:prstGeom prst="rect">
            <a:avLst/>
          </a:prstGeom>
        </p:spPr>
        <p:txBody>
          <a:bodyPr lIns="0" tIns="0" rIns="0" bIns="0" rtlCol="0" anchor="ctr">
            <a:normAutofit lnSpcReduction="10000"/>
          </a:bodyPr>
          <a:lstStyle/>
          <a:p>
            <a:pPr algn="r" rtl="1">
              <a:lnSpc>
                <a:spcPct val="150000"/>
              </a:lnSpc>
            </a:pPr>
            <a:r>
              <a:rPr lang="ar-SA" sz="4000" dirty="0">
                <a:solidFill>
                  <a:schemeClr val="accent6">
                    <a:lumMod val="75000"/>
                  </a:schemeClr>
                </a:solidFill>
                <a:latin typeface="Siwa"/>
                <a:ea typeface="Siwa"/>
                <a:cs typeface="Siwa"/>
                <a:sym typeface="Siwa"/>
                <a:rtl/>
              </a:rPr>
              <a:t>
١- أسماء المحكمين لأدوات البحث: قائمة بأسماء الخبراء الذين قاموا بمراجعة وتقييم أدوات البحث </a:t>
            </a:r>
            <a:r>
              <a:rPr lang="ar-SA" sz="4000" dirty="0" err="1">
                <a:solidFill>
                  <a:schemeClr val="accent6">
                    <a:lumMod val="75000"/>
                  </a:schemeClr>
                </a:solidFill>
                <a:latin typeface="Siwa"/>
                <a:ea typeface="Siwa"/>
                <a:cs typeface="Siwa"/>
                <a:sym typeface="Siwa"/>
                <a:rtl/>
              </a:rPr>
              <a:t>كلاستبانة</a:t>
            </a:r>
            <a:r>
              <a:rPr lang="ar-SA" sz="4000" dirty="0">
                <a:solidFill>
                  <a:schemeClr val="accent6">
                    <a:lumMod val="75000"/>
                  </a:schemeClr>
                </a:solidFill>
                <a:latin typeface="Siwa"/>
                <a:ea typeface="Siwa"/>
                <a:cs typeface="Siwa"/>
                <a:sym typeface="Siwa"/>
                <a:rtl/>
              </a:rPr>
              <a:t> أو الاختبار.
٢- أداة البحث المستخدمة: نسخة كاملة من الاستبانة أو الاختبار أو بطاقة الملاحظة التي استخدمها الباحث في جمع البيانات.
٣- نماذج المخاطبات الرسمية: صور من الخطابات الرسمية التي استخدمت للحصول على موافقات لتطبيق البحث.</a:t>
            </a:r>
            <a:endParaRPr lang="ar-EG" sz="4000" dirty="0">
              <a:solidFill>
                <a:schemeClr val="accent6">
                  <a:lumMod val="75000"/>
                </a:schemeClr>
              </a:solidFill>
              <a:latin typeface="Siwa"/>
              <a:ea typeface="Siwa"/>
              <a:cs typeface="Siwa"/>
              <a:sym typeface="Siwa"/>
              <a:rtl/>
            </a:endParaRPr>
          </a:p>
        </p:txBody>
      </p:sp>
      <p:pic>
        <p:nvPicPr>
          <p:cNvPr id="5" name="Picture 2" descr="الشكل النهائي للبحث - موقع مكتبت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34900" y="723900"/>
            <a:ext cx="4762500" cy="441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فكر في بحثك، ما هي المواد الإضافية التي تعتقد أنها ستكون مفيدة للقارئ ولكن مكانها ليس في صلب البحث؟ قم بتجميع هذه المواد وتنظيمها في قسم الملاحق. قد تكون استبانات، نصوص مقابلات، أو موافقات رسمية. بعد أن تجهزها، اعرضها على معلمك لمناقشة أهميتها وطريقة عرضها الصحيحة.</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(٣): إعداد ملاحق بحثك</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6438900" y="2324100"/>
            <a:ext cx="106299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تعد قائمة المراجع من أهم أجزاء البحث العلمي، فهي دليل على الأمانة العلمية للباحث. يقصد بها القائمة التي تضم جميع المصادر التي استفاد منها الباحث واستشهد بها في بحثه، سواء كانت مصادر مطبوعة كالكتب والمقالات، أو مصادر إلكترونية. توثيق المراجع يحفظ حقوق الآخرين ويوفر للقارئ فرصة الرجوع للمصادر الأصلية.</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6600" dirty="0">
                <a:solidFill>
                  <a:srgbClr val="356388"/>
                </a:solidFill>
                <a:latin typeface="Siwa" panose="020B0604020202020204" charset="-78"/>
                <a:ea typeface="Madani Arabic"/>
                <a:cs typeface="Siwa" panose="020B0604020202020204" charset="-78"/>
                <a:sym typeface="Madani Arabic"/>
                <a:rtl/>
              </a:rPr>
              <a:t>رابعاً: قائمة المراجع</a:t>
            </a:r>
            <a:endParaRPr lang="ar-EG" sz="6600" dirty="0">
              <a:solidFill>
                <a:srgbClr val="356388"/>
              </a:solidFill>
              <a:latin typeface="Siwa" panose="020B0604020202020204" charset="-78"/>
              <a:ea typeface="Madani Arabic"/>
              <a:cs typeface="Siwa" panose="020B0604020202020204" charset="-78"/>
              <a:sym typeface="Madani Arabic"/>
              <a:rtl/>
            </a:endParaRPr>
          </a:p>
        </p:txBody>
      </p:sp>
      <p:pic>
        <p:nvPicPr>
          <p:cNvPr id="3074" name="Picture 2" descr="Section: قائمة المراجع | جيوسياسية العلاقات الدولية | UDBK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24049"/>
            <a:ext cx="6014859" cy="73342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4003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كيفية تصنيف وترتيب المراجع</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a:bodyPr>
          <a:lstStyle/>
          <a:p>
            <a:pPr algn="r" rtl="1">
              <a:lnSpc>
                <a:spcPct val="150000"/>
              </a:lnSpc>
            </a:pPr>
            <a:r>
              <a:rPr lang="ar-SA" sz="4000" dirty="0">
                <a:solidFill>
                  <a:srgbClr val="231F20"/>
                </a:solidFill>
                <a:latin typeface="Siwa"/>
                <a:ea typeface="Siwa"/>
                <a:cs typeface="Siwa"/>
                <a:sym typeface="Siwa"/>
                <a:rtl/>
              </a:rPr>
              <a:t>لتقديم قائمة مراجع منظمة وسهلة الاستخدام، يتم تصنيفها عادة إلى مجموعتين رئيسيتين: المراجع العربية والمراجع الأجنبية. داخل كل مجموعة، يتم ترتيب المصادر ترتيباً </a:t>
            </a:r>
            <a:r>
              <a:rPr lang="ar-SA" sz="4000" dirty="0">
                <a:solidFill>
                  <a:schemeClr val="accent6">
                    <a:lumMod val="75000"/>
                  </a:schemeClr>
                </a:solidFill>
                <a:latin typeface="Siwa"/>
                <a:ea typeface="Siwa"/>
                <a:cs typeface="Siwa"/>
                <a:sym typeface="Siwa"/>
                <a:rtl/>
              </a:rPr>
              <a:t>هجائياً</a:t>
            </a:r>
            <a:r>
              <a:rPr lang="ar-SA" sz="4000" dirty="0">
                <a:solidFill>
                  <a:srgbClr val="231F20"/>
                </a:solidFill>
                <a:latin typeface="Siwa"/>
                <a:ea typeface="Siwa"/>
                <a:cs typeface="Siwa"/>
                <a:sym typeface="Siwa"/>
                <a:rtl/>
              </a:rPr>
              <a:t> (ألفبائياً) بناءً على اسم العائلة (</a:t>
            </a:r>
            <a:r>
              <a:rPr lang="ar-SA" sz="4000" dirty="0">
                <a:solidFill>
                  <a:schemeClr val="accent6">
                    <a:lumMod val="75000"/>
                  </a:schemeClr>
                </a:solidFill>
                <a:latin typeface="Siwa"/>
                <a:ea typeface="Siwa"/>
                <a:cs typeface="Siwa"/>
                <a:sym typeface="Siwa"/>
                <a:rtl/>
              </a:rPr>
              <a:t>اللقب</a:t>
            </a:r>
            <a:r>
              <a:rPr lang="ar-SA" sz="4000" dirty="0">
                <a:solidFill>
                  <a:srgbClr val="231F20"/>
                </a:solidFill>
                <a:latin typeface="Siwa"/>
                <a:ea typeface="Siwa"/>
                <a:cs typeface="Siwa"/>
                <a:sym typeface="Siwa"/>
                <a:rtl/>
              </a:rPr>
              <a:t>) للمؤلف الأول. عند الترتيب، يتم استبعاد الألقاب مثل (دكتور، مهندس) وكذلك يتم تجاهل (الـ) التعريف في بداية الأسماء لضمان ترتيب دقيق وصحيح.</a:t>
            </a:r>
            <a:endParaRPr lang="ar-EG" sz="4000" dirty="0">
              <a:solidFill>
                <a:srgbClr val="231F20"/>
              </a:solidFill>
              <a:latin typeface="Siwa"/>
              <a:ea typeface="Siwa"/>
              <a:cs typeface="Siwa"/>
              <a:sym typeface="Siwa"/>
              <a:rtl/>
            </a:endParaRPr>
          </a:p>
        </p:txBody>
      </p:sp>
      <p:pic>
        <p:nvPicPr>
          <p:cNvPr id="8194" name="Picture 2" descr="Section: قائمة المراجع | جيوسياسية العلاقات الدولية | UDBK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39226" y="952500"/>
            <a:ext cx="5686774"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extBox 5"/>
          <p:cNvSpPr txBox="1"/>
          <p:nvPr/>
        </p:nvSpPr>
        <p:spPr>
          <a:xfrm>
            <a:off x="8686536" y="4457700"/>
            <a:ext cx="9220464" cy="5410200"/>
          </a:xfrm>
          <a:prstGeom prst="rect">
            <a:avLst/>
          </a:prstGeom>
        </p:spPr>
        <p:txBody>
          <a:bodyPr lIns="0" tIns="0" rIns="0" bIns="0" rtlCol="0" anchor="t">
            <a:normAutofit fontScale="850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في هذا الجزء، سنتعرف على كيفية توثيق أهم أنواع المراجع التي قد تستخدمها في بحثك:
</a:t>
            </a:r>
            <a:r>
              <a:rPr lang="ar-SA" sz="4000" dirty="0">
                <a:solidFill>
                  <a:schemeClr val="accent6">
                    <a:lumMod val="75000"/>
                  </a:schemeClr>
                </a:solidFill>
                <a:latin typeface="Siwa" panose="020B0604020202020204" charset="-78"/>
                <a:ea typeface="Siwa"/>
                <a:cs typeface="Siwa" panose="020B0604020202020204" charset="-78"/>
                <a:sym typeface="Siwa"/>
                <a:rtl/>
              </a:rPr>
              <a:t>١- الكتب.
٢- مقالات الدوريات العلمية.
٣- الرسائل الجامعية (ماجستير ودكتوراه).
٤- المراجع والمصادر الإلكترونية.</a:t>
            </a:r>
            <a:r>
              <a:rPr lang="ar-SA" sz="4000" dirty="0">
                <a:solidFill>
                  <a:srgbClr val="231F20"/>
                </a:solidFill>
                <a:latin typeface="Siwa" panose="020B0604020202020204" charset="-78"/>
                <a:ea typeface="Siwa"/>
                <a:cs typeface="Siwa" panose="020B0604020202020204" charset="-78"/>
                <a:sym typeface="Siwa"/>
                <a:rtl/>
              </a:rPr>
              <a:t>
سنتناول كل نوع بالتفصيل في الشرائح التالية مع أمثلة تطبيقية.</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أنواع المراجع وطرق توثيقها</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9218" name="Picture 2" descr="Section: قائمة المراجع | جيوسياسية العلاقات الدولية | UDBK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9450" y="1485900"/>
            <a:ext cx="5162550" cy="2697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8458200" cy="5867400"/>
          </a:xfrm>
          <a:prstGeom prst="rect">
            <a:avLst/>
          </a:prstGeom>
        </p:spPr>
        <p:txBody>
          <a:bodyPr lIns="0" tIns="0" rIns="0" bIns="0" rtlCol="0" anchor="t">
            <a:normAutofit fontScale="92500" lnSpcReduction="20000"/>
          </a:bodyPr>
          <a:lstStyle/>
          <a:p>
            <a:pPr algn="just" rtl="1">
              <a:lnSpc>
                <a:spcPct val="150000"/>
              </a:lnSpc>
            </a:pPr>
            <a:r>
              <a:rPr lang="ar-SA" sz="4000" dirty="0">
                <a:solidFill>
                  <a:srgbClr val="231F20"/>
                </a:solidFill>
                <a:latin typeface="Siwa"/>
                <a:ea typeface="Siwa"/>
                <a:cs typeface="Siwa"/>
                <a:sym typeface="Siwa"/>
                <a:rtl/>
              </a:rPr>
              <a:t>لتوثيق كتاب، يجب ذكر العناصر التالية بالترتيب:
- اسم عائلة المؤلف، الاسم الأول. (سنة النشر).
- عنوان الكتاب (بخط مائل أو غامق).
- رقم الطبعة (إن وجدت).
- بلد النشر: الناشر.
</a:t>
            </a:r>
            <a:r>
              <a:rPr lang="ar-SA" sz="4000" dirty="0">
                <a:solidFill>
                  <a:schemeClr val="accent6">
                    <a:lumMod val="75000"/>
                  </a:schemeClr>
                </a:solidFill>
                <a:latin typeface="Siwa"/>
                <a:ea typeface="Siwa"/>
                <a:cs typeface="Siwa"/>
                <a:sym typeface="Siwa"/>
                <a:rtl/>
              </a:rPr>
              <a:t>مثال: المحمد، عبدالله. (2016). التعلم الذاتي. (ط2). دار المطبوع.</a:t>
            </a:r>
            <a:endParaRPr lang="ar-EG" sz="4000" dirty="0">
              <a:solidFill>
                <a:schemeClr val="accent6">
                  <a:lumMod val="75000"/>
                </a:schemeClr>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توثيق الكتب</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توثيق </a:t>
            </a: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الدوريات</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8458200" cy="5867400"/>
          </a:xfrm>
          <a:prstGeom prst="rect">
            <a:avLst/>
          </a:prstGeom>
        </p:spPr>
        <p:txBody>
          <a:bodyPr lIns="0" tIns="0" rIns="0" bIns="0" rtlCol="0" anchor="t">
            <a:normAutofit fontScale="85000" lnSpcReduction="10000"/>
          </a:bodyPr>
          <a:lstStyle/>
          <a:p>
            <a:pPr algn="just" rtl="1">
              <a:lnSpc>
                <a:spcPct val="150000"/>
              </a:lnSpc>
            </a:pPr>
            <a:r>
              <a:rPr lang="ar-SA" sz="4000" dirty="0">
                <a:solidFill>
                  <a:srgbClr val="231F20"/>
                </a:solidFill>
                <a:latin typeface="Siwa"/>
                <a:ea typeface="Siwa"/>
                <a:cs typeface="Siwa"/>
                <a:sym typeface="Siwa"/>
                <a:rtl/>
              </a:rPr>
              <a:t>لتوثيق مقال في مجلة علمية، نتبع الترتيب التالي:
- اسم عائلة المؤلف، الاسم الأول. (سنة النشر).
- "عنوان المقال بين علامتي تنصيص".
- اسم المجلة (بخط مائل أو غامق).
- رقم المجلد (رقم العدد)، أرقام الصفحات.
</a:t>
            </a:r>
            <a:r>
              <a:rPr lang="ar-SA" sz="4000" dirty="0">
                <a:solidFill>
                  <a:schemeClr val="accent6">
                    <a:lumMod val="75000"/>
                  </a:schemeClr>
                </a:solidFill>
                <a:latin typeface="Siwa"/>
                <a:ea typeface="Siwa"/>
                <a:cs typeface="Siwa"/>
                <a:sym typeface="Siwa"/>
                <a:rtl/>
              </a:rPr>
              <a:t>مثال: المحمد، عبدالله. (2019). "أهمية التعلم الذاتي". مجلة تربية، تبوك، مج1(ع2)، ص </a:t>
            </a:r>
            <a:r>
              <a:rPr lang="ar-SA" sz="4000" dirty="0" err="1">
                <a:solidFill>
                  <a:schemeClr val="accent6">
                    <a:lumMod val="75000"/>
                  </a:schemeClr>
                </a:solidFill>
                <a:latin typeface="Siwa"/>
                <a:ea typeface="Siwa"/>
                <a:cs typeface="Siwa"/>
                <a:sym typeface="Siwa"/>
                <a:rtl/>
              </a:rPr>
              <a:t>ص</a:t>
            </a:r>
            <a:r>
              <a:rPr lang="ar-SA" sz="4000" dirty="0">
                <a:solidFill>
                  <a:schemeClr val="accent6">
                    <a:lumMod val="75000"/>
                  </a:schemeClr>
                </a:solidFill>
                <a:latin typeface="Siwa"/>
                <a:ea typeface="Siwa"/>
                <a:cs typeface="Siwa"/>
                <a:sym typeface="Siwa"/>
                <a:rtl/>
              </a:rPr>
              <a:t> 1-30.</a:t>
            </a:r>
            <a:endParaRPr lang="ar-EG" sz="4000" dirty="0">
              <a:solidFill>
                <a:schemeClr val="accent6">
                  <a:lumMod val="75000"/>
                </a:schemeClr>
              </a:solidFill>
              <a:latin typeface="Siwa"/>
              <a:ea typeface="Siwa"/>
              <a:cs typeface="Siwa"/>
              <a:sym typeface="Siwa"/>
              <a:rtl/>
            </a:endParaRPr>
          </a:p>
        </p:txBody>
      </p:sp>
      <p:pic>
        <p:nvPicPr>
          <p:cNvPr id="10242" name="Picture 2" descr="Section: قائمة المراجع | جيوسياسية العلاقات الدولية | UDBK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90500"/>
            <a:ext cx="6400800" cy="33449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8153400" cy="5867400"/>
          </a:xfrm>
          <a:prstGeom prst="rect">
            <a:avLst/>
          </a:prstGeom>
        </p:spPr>
        <p:txBody>
          <a:bodyPr lIns="0" tIns="0" rIns="0" bIns="0" rtlCol="0" anchor="t">
            <a:normAutofit fontScale="70000" lnSpcReduction="20000"/>
          </a:bodyPr>
          <a:lstStyle/>
          <a:p>
            <a:pPr algn="just" rtl="1">
              <a:lnSpc>
                <a:spcPct val="150000"/>
              </a:lnSpc>
            </a:pPr>
            <a:r>
              <a:rPr lang="ar-SA" sz="4000" dirty="0">
                <a:solidFill>
                  <a:srgbClr val="231F20"/>
                </a:solidFill>
                <a:latin typeface="Siwa"/>
                <a:ea typeface="Siwa"/>
                <a:cs typeface="Siwa"/>
                <a:sym typeface="Siwa"/>
                <a:rtl/>
              </a:rPr>
              <a:t>عند الاستشهاد برسالة ماجستير أو دكتوراه، تكون العناصر كالتالي:
- اسم عائلة الباحث، الاسم الأول. (سنة المناقشة).
- عنوان الرسالة (بخط مائل أو غامق).
- تحديد نوع الرسالة (رسالة ماجستير أو دكتوراه غير منشورة).
- اسم الكلية، اسم الجامعة، اسم البلد.
</a:t>
            </a:r>
            <a:r>
              <a:rPr lang="ar-SA" sz="4000" dirty="0">
                <a:solidFill>
                  <a:schemeClr val="accent6">
                    <a:lumMod val="75000"/>
                  </a:schemeClr>
                </a:solidFill>
                <a:latin typeface="Siwa"/>
                <a:ea typeface="Siwa"/>
                <a:cs typeface="Siwa"/>
                <a:sym typeface="Siwa"/>
                <a:rtl/>
              </a:rPr>
              <a:t>مثال: العبدالله، محمد. (1432). تقنيات التعليم وأثر استخدامها في التعليم. رسالة ماجستير، كلية التربية، جامعة حائل: حائل.</a:t>
            </a:r>
            <a:endParaRPr lang="ar-EG" sz="4000" dirty="0">
              <a:solidFill>
                <a:schemeClr val="accent6">
                  <a:lumMod val="75000"/>
                </a:schemeClr>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الرسائل </a:t>
            </a: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الجامعية</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304800" y="419100"/>
            <a:ext cx="7056524" cy="2362200"/>
          </a:xfrm>
          <a:prstGeom prst="rect">
            <a:avLst/>
          </a:prstGeom>
        </p:spPr>
        <p:txBody>
          <a:bodyPr lIns="0" tIns="0" rIns="0" bIns="0" rtlCol="0" anchor="ctr">
            <a:normAutofit/>
          </a:bodyPr>
          <a:lstStyle/>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المراجع </a:t>
            </a: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الإلكترونية</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8153400" cy="5867400"/>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a:ea typeface="Siwa"/>
                <a:cs typeface="Siwa"/>
                <a:sym typeface="Siwa"/>
                <a:rtl/>
              </a:rPr>
              <a:t>للمصادر المأخوذة من الإنترنت، يتم التوثيق كالتالي:
- اسم عائلة المؤلف، الاسم الأول. (سنة، شهر يوم النشر).
- عنوان الموضوع (بخط مائل أو غامق).
- عبارة "استرجع في (تاريخ الاسترجاع)".
- الرابط الكامل للموقع (URL).
</a:t>
            </a:r>
            <a:r>
              <a:rPr lang="ar-SA" sz="4000" dirty="0">
                <a:solidFill>
                  <a:schemeClr val="accent6">
                    <a:lumMod val="75000"/>
                  </a:schemeClr>
                </a:solidFill>
                <a:latin typeface="Siwa"/>
                <a:ea typeface="Siwa"/>
                <a:cs typeface="Siwa"/>
                <a:sym typeface="Siwa"/>
                <a:rtl/>
              </a:rPr>
              <a:t>مثال: العبدالله، محمد. (2013). أثر التقنيات في التعليم. استرجع في 1437/4/8هـ من الرابط: http://...</a:t>
            </a:r>
            <a:endParaRPr lang="ar-EG" sz="4000" dirty="0">
              <a:solidFill>
                <a:schemeClr val="accent6">
                  <a:lumMod val="75000"/>
                </a:schemeClr>
              </a:solidFill>
              <a:latin typeface="Siwa"/>
              <a:ea typeface="Siwa"/>
              <a:cs typeface="Siwa"/>
              <a:sym typeface="Siwa"/>
              <a:rtl/>
            </a:endParaRPr>
          </a:p>
        </p:txBody>
      </p:sp>
      <p:pic>
        <p:nvPicPr>
          <p:cNvPr id="11266" name="Picture 2" descr="Section: قائمة المراجع | جيوسياسية العلاقات الدولية | UDBK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66700"/>
            <a:ext cx="5538725" cy="28944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الآن وبعد أن أتقنت طرق التوثيق المختلفة، حان وقت العمل. قم بحصر جميع الكتب والمقالات والمواقع الإلكترونية التي رجعت إليها في بحثك. ابدأ في كتابة قائمة المراجع الخاصة بك في صفحة مستقلة، مع مراعاة تطبيق الشروط والمعايير التي تعلمتها بدقة، من حيث الترتيب الهجائي والتصنيف وطريقة التوثيق لكل نوع.</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(٤): قائمة المراجع الخاصة بك</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lnSpcReduction="10000"/>
          </a:bodyPr>
          <a:lstStyle/>
          <a:p>
            <a:pPr algn="r" rtl="1">
              <a:lnSpc>
                <a:spcPct val="150000"/>
              </a:lnSpc>
            </a:pPr>
            <a:r>
              <a:rPr lang="ar-SA" sz="4000">
                <a:solidFill>
                  <a:srgbClr val="231F20"/>
                </a:solidFill>
                <a:latin typeface="Siwa"/>
                <a:ea typeface="Siwa"/>
                <a:cs typeface="Siwa"/>
                <a:sym typeface="Siwa"/>
                <a:rtl/>
              </a:rPr>
              <a:t>وصلنا إلى جزء تقويم ما تعلمناه في هذه الوحدة.
تحتوي هذه الشريحة والشرائح التالية على مجموعة من الأسئلة المتنوعة التي تغطي جميع المهارات التي اكتسبتها.
الهدف هو التأكد من فهمك العميق للمفاهيم وتطبيقها بشكل صحيح.
لنبدأ معاً في حل هذه الأسئلة ومناقشة إجاباتها.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85000" lnSpcReduction="20000"/>
          </a:bodyPr>
          <a:lstStyle/>
          <a:p>
            <a:pPr algn="just" rtl="1">
              <a:lnSpc>
                <a:spcPct val="150000"/>
              </a:lnSpc>
            </a:pPr>
            <a:r>
              <a:rPr lang="ar-SA" sz="4000">
                <a:solidFill>
                  <a:srgbClr val="231F20"/>
                </a:solidFill>
                <a:latin typeface="Siwa"/>
                <a:ea typeface="Siwa"/>
                <a:cs typeface="Siwa"/>
                <a:sym typeface="Siwa"/>
                <a:rtl/>
              </a:rPr>
              <a:t>السؤال الثاني يطلب منك تعريف مصطلحين مهمين:
١- المنهج التجريبي: ما هو؟ وما هي خطواته؟
٢- المنهج الوصفي: بماذا يهتم؟ وما هي أنواعه؟
حاول صياغة تعريف دقيق ومختصر لكل منهما.</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السؤال الأول يختبر معرفتك بالحقائق التاريخية والمنهجية العلمية.
فكر في العبارات الثلاث، هل هي صحيحة أم خاطئة؟ ولماذا؟
- بحوث الحقائق التي تعتمد على التدليل المنطقي.
- دراسة تاريخ المكتبات في عهد الملك سعود.
- المنهجية هي ممارسة الأساليب العلمية.</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مناقشة الأسئلة: ١ و ٢</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السؤال الرابع هو مجموعة أخرى من عبارات الصح والخطأ:
- هل يستخدم المنهج التاريخي في العلوم الإنسانية فقط؟
- هل يهتم المنهج التجريبي بوصف الظواهر؟
- هل يستخدم المنهج الوصفي في العلوم الاجتماعية؟
حلل كل عبارة على حدة.</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السؤال الثالث يطرح قضية مهمة:
هل يمكن استخدام جميع مناهج البحث العلمي في بحث واحد؟
فكر في طبيعة كل منهج. هل هي متكاملة أم متعارضة؟
قدم إجابتك مع شرح وتبرير منطقي لوجهة نظرك.</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مناقشة الأسئلة: ٣ و ٤</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السؤال السادس هو سؤال تطبيقي:
متى يمكن للباحث أن يستخدم جميع أدوات البحث العلمي في بحث واحد؟
هل هذا ممكن؟
إذا كان كذلك، أعط مثالاً على مشكلة بحثية قد تتطلب ذلك.</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السؤال الخامس يسأل عن مفهوم "أدوات جمع المعلومات".
ماذا نقصد بهذا المصطلح؟
اذكر بعض الأمثلة على هذه الأدوات.
ما هي وظيفة كل أداة؟</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مناقشة الأسئلة: ٥ و ٦</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a:bodyPr>
          <a:lstStyle/>
          <a:p>
            <a:pPr algn="r" rtl="1">
              <a:lnSpc>
                <a:spcPct val="150000"/>
              </a:lnSpc>
            </a:pPr>
            <a:r>
              <a:rPr lang="ar-SA" sz="4000">
                <a:solidFill>
                  <a:srgbClr val="231F20"/>
                </a:solidFill>
                <a:latin typeface="Siwa"/>
                <a:ea typeface="Siwa"/>
                <a:cs typeface="Siwa"/>
                <a:sym typeface="Siwa"/>
                <a:rtl/>
              </a:rPr>
              <a:t>نستكمل رحلتنا مع أسئلة التقويم.
في هذه المجموعة من الأسئلة، سنركز على مهارات عملية مثل اختيار الأداة المناسبة، وتحديد المصادر، وتقييم صياغة المشكلات البحثية.
استعد جيداً وحاول الإجابة على الأسئلة قبل الانتقال إلى شرائح المناقشة.
تذكر، الممارسة هي أفضل طريق للإتقان.</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يطلب منك هذا السؤال ربط كل ظاهرة من الظواهر المذكورة بأداة جمع البيانات الأنسب لها (ملاحظة، مقابلة، استبيان).
- سلوك الطلاب في اليوم الأول: ما هي أفضل طريقة لرصده؟
- جهود المراكز البحثية: كيف يمكن جمع معلومات عنها؟
- الدوافع والأسباب المؤدية للتدخين: كيف نصل إلى أعماقها؟
فكر في مزايا وعيوب كل أداة لاتخاذ القرار الصحيح.</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مناقشة السؤال ٧: اختيار الأداة المناسبة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85000" lnSpcReduction="20000"/>
          </a:bodyPr>
          <a:lstStyle/>
          <a:p>
            <a:pPr algn="just" rtl="1">
              <a:lnSpc>
                <a:spcPct val="150000"/>
              </a:lnSpc>
            </a:pPr>
            <a:r>
              <a:rPr lang="ar-SA" sz="4000">
                <a:solidFill>
                  <a:srgbClr val="231F20"/>
                </a:solidFill>
                <a:latin typeface="Siwa"/>
                <a:ea typeface="Siwa"/>
                <a:cs typeface="Siwa"/>
                <a:sym typeface="Siwa"/>
                <a:rtl/>
              </a:rPr>
              <a:t>السؤال التاسع عبارة عن صح وخطأ حول صياغة المشكلة:
- هل يعد الإحساس بمشكلة البحث الخطوة الأساسية؟
- هل يجب مراعاة القدرات والإمكانات عند اختيار المشكلة؟
- هل الصياغة الجيدة هي سؤال هو الأكثر تحديداً ودقة؟</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السؤال الثامن يطلب منك تحديد ثلاثة مصادر يمكن الحصول منها على مشكلة البحث.
أين يجد الباحثون إلهامهم لمشكلات أبحاثهم؟
فكر في خبراتك الشخصية، القراءات، والمجتمع من حولك.</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مناقشة الأسئلة: ٨ و 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يطلب منك هذا السؤال ترتيب مصادر الحصول على المعلومات حسب أهميتها أو أولويتها من وجهة نظرك.
لا توجد إجابة واحدة صحيحة بالضرورة، فالأهمية تختلف باختلاف موضوع البحث. ولكن، هناك ترتيب منطقي متعارف عليه في الأوساط العلمية. حاول ترتيب المصادر الخمسة مع تبرير منطقك في الترتيب الذي اخترته.</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مناقشة السؤال ١٠: ترتيب مصادر المعلومات</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a:bodyPr>
          <a:lstStyle/>
          <a:p>
            <a:pPr algn="r" rtl="1">
              <a:lnSpc>
                <a:spcPct val="150000"/>
              </a:lnSpc>
            </a:pPr>
            <a:r>
              <a:rPr lang="ar-SA" sz="4000">
                <a:solidFill>
                  <a:srgbClr val="231F20"/>
                </a:solidFill>
                <a:latin typeface="Siwa"/>
                <a:ea typeface="Siwa"/>
                <a:cs typeface="Siwa"/>
                <a:sym typeface="Siwa"/>
                <a:rtl/>
              </a:rPr>
              <a:t>ننتقل الآن إلى مجموعة جديدة من الأسئلة التقويمية.
تركز هذه الأسئلة على مكونات البحث الأساسية، المصطلحات، وفهم أساليب التوثيق.
تعتبر هذه المهارات جوهرية لأي باحث علمي.
اقرأ الأسئلة بعناية، وفكر في إجاباتك.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هذا السؤال يختبر معرفتك بالهيكل الأساسي للبحث:
١- عنوان البحث: ما هي مواصفاته؟
٢- المقدمة: ماذا تتضمن؟ وما هي وظيفتها؟
٣- أهداف البحث: ما هي معايير صياغتها؟ وكيف يجب أن تكون؟
اشرح كل مكون بالتفصيل.</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مناقشة السؤال ١١: مكونات البحث</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مناقشة السؤال ١٢: تعريف المصطلحات</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يطلب منك هذا السؤال أن تقوم بدور الباحث وتعرف المصطلحات الواردة في بحثك.
لماذا يعتبر تعريف المصطلحات خطوة مهمة في البحث العلمي؟
ما الفرق بين التعريف اللغوي والتعريف الإجرائي للمصطلح؟
أعط مثالاً لتوضيح فكرتك.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يطلب منك هذا السؤال مناقشة عبارتين هامتين:
١- الإطار النظري وأهميته في فهم موضوع البحث.
٢- عرض الدراسات السابقة وعلاقته بمنهج البحث.
اشرح كل عبارة، موضحاً أهميتها في سياق البحث العلمي.</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مناقشة السؤال ١٣: مناقشة العبارات</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مناقشة السؤال ١٤: صح وخطأ في التوثيق</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هذا السؤال يختبر دقة معلوماتك حول التوثيق:
- هل يستعرض الباحث في الدراسات السابقة المعارف والقوانين؟
- هل يتم توثيق الاقتباس في المتن بنظام APA بوضع قوسين؟
- هل يوضع النص المقتبس داخلها لقب المؤلف وسنة النشر ورقم الصفحة؟
- هل تجرى دراسة استطلاعية عن اتجاه المعلمين؟</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هذا السؤال يتطلب منك تحديد وترتيب الخطوات الإجرائية للبحث العلمي.
فكر في رحلة الباحث منذ اختيار المنهج وحتى الوصول إلى النتائج.
ما هي الخطوة الأولى؟ وماذا يتبعها؟
حاول ترتيب الخطوات الأربع المذكورة (مجتمع البحث، عينة البحث، أداة البحث، إجراءات التطبيق) ترتيباً منطقياً.</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مناقشة السؤال ١٥: تحديد خطوات إجراءات البحث</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وها نحن نصل إلى المجموعة الأخيرة من أسئلة التقويم.
تركز هذه الأسئلة على مفاهيم متقدمة ودقيقة مثل مجتمع البحث، العينة، التوصيات، والخاتمة.
إن إتقان هذه المفاهيم ينقل بحثك إلى مستوى أعلى من الجودة العلمية.
لنتحدى أنفسنا في الإجابة على هذه الأسئلة النهائية.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lnSpcReduction="10000"/>
          </a:bodyPr>
          <a:lstStyle/>
          <a:p>
            <a:pPr algn="just" rtl="1">
              <a:lnSpc>
                <a:spcPct val="150000"/>
              </a:lnSpc>
            </a:pPr>
            <a:r>
              <a:rPr lang="ar-SA" sz="4000">
                <a:solidFill>
                  <a:srgbClr val="231F20"/>
                </a:solidFill>
                <a:latin typeface="Siwa"/>
                <a:ea typeface="Siwa"/>
                <a:cs typeface="Siwa"/>
                <a:sym typeface="Siwa"/>
                <a:rtl/>
              </a:rPr>
              <a:t>السؤال ١٦ يطلب منك مناقشة عبارة "تتحدد عينة البحث على ضوء عدة عناصر".
ما هي هذه العناصر؟
كيف يؤثر حجم المجتمع، وتجانسه، ومنهج البحث في اختيار العينة؟
قدم شرحاً وافياً.</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مناقشة السؤال ١٦ و ١٧: العينة والمجتمع</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مناقشة السؤال ١٧: تكوين مجتمع البحث</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يسألك هذا السؤال عن ماهية مجتمع البحث.
مِمَّ يتكون مجتمع البحث؟
هل هو فقط مجموعة من الأفراد؟ أم يمكن أن يكون شيئاً آخر؟
وضح إجابتك بأمثلة متنوعة.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السؤال ١٨ عبارات صح وخطأ حول العينات:
- إذا كان هدف البحث وصف الظاهرة، فهل يستخدم المنهج الوصفي المسحي فقط؟
- إذا كان مجتمع البحث غير متجانس، فهل يختار الباحث العينة بالطريقة البسيطة؟
- هل يستعمل البحث المسحي لأخذ رأي شريحة كبيرة؟</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مناقشة السؤال ١٨ و ١٩: صح وخطأ وتطبيق</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مناقشة السؤال ١٩: تحديد مجتمع البحث</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هذا سؤال تطبيقي يطلب منك تحديد مجتمع البحث في ثلاث دراسات مختلفة:
- دراسة لمعرفة أكثر الشوارع ازدحاماً.
- دراسة عن مدى توفر عنصر التشويق في قصص الأطفال.
- دراسة مسحية عن مدى التزام الشركات المساهمة بالسعودة.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show="0">
  <p:cSld>
    <p:bg>
      <p:bgPr>
        <a:blipFill>
          <a:blip r:embed="rId2">
            <a:alphaModFix amt="20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السؤال ٢٠ يسأل عن خاتمة البحث.
لماذا تعد خاتمة البحث من أهم مكونات البحث العلمي؟
ما هي العناصر التي يجب أن تتضمنها الخاتمة الجيدة؟
علل إجابتك.</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مناقشة السؤال ٢٠ و ٢١: الخاتمة والتوصيات</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مناقشة السؤال ٢١: كتابة توصيات البحث</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يطلب منك هذا السؤال ذكر شروط كتابة توصيات البحث.
على ماذا يجب أن تبنى التوصيات؟
كيف يجب أن تصاغ؟
هل يجب أن تكون عامة أم محددة وقابلة للتطبيق؟</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20000"/>
          </a:blip>
          <a:srcRect/>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099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السؤال الأخير يسأل عن المقصود بالبحوث المستقبلية.
ما هو هذا الجزء الذي يكتبه الباحث في نهاية بحثه؟
ما هي أهميته للباحثين الآخرين ولتطور العلم؟
إنه بمثابة إضاءة الطريق للجيل القادم من الباحثين لمواصلة المسيرة من حيث انتهيت. وبهذا نختتم درسنا اليوم، شكراً لتفاعلكم.</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مناقشة السؤال ٢٢: البحوث المستقبلية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أي جزء من البحث يتم وضع النسخة الكاملة من أداة الدراسة (</a:t>
            </a:r>
            <a:r>
              <a:rPr lang="ar-SA" sz="4800" b="1">
                <a:solidFill>
                  <a:srgbClr val="FFFDEF"/>
                </a:solidFill>
                <a:latin typeface="Siwa" panose="020B0604020202020204" charset="-78"/>
                <a:ea typeface="Farro"/>
                <a:cs typeface="Siwa" panose="020B0604020202020204" charset="-78"/>
                <a:sym typeface="Farro"/>
              </a:rPr>
              <a:t>الاستبيان)؟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المقدمة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الخاتمة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قائمة المراجع</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الملاحق</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أي جزء من البحث يتم وضع النسخة الكاملة من أداة الدراسة (</a:t>
            </a:r>
            <a:r>
              <a:rPr lang="ar-SA" sz="4800" b="1">
                <a:solidFill>
                  <a:srgbClr val="FFFDEF"/>
                </a:solidFill>
                <a:latin typeface="Siwa" panose="020B0604020202020204" charset="-78"/>
                <a:ea typeface="Farro"/>
                <a:cs typeface="Siwa" panose="020B0604020202020204" charset="-78"/>
                <a:sym typeface="Farro"/>
              </a:rPr>
              <a:t>الاستبيان)؟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المقدمة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الخاتمة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قائمة المراجع</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الملاحق</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المعلومات التالية هو أول ما يكتب في توثيق مرجع من </a:t>
            </a:r>
            <a:r>
              <a:rPr lang="ar-SA" sz="4800" b="1">
                <a:solidFill>
                  <a:srgbClr val="FFFDEF"/>
                </a:solidFill>
                <a:latin typeface="Siwa" panose="020B0604020202020204" charset="-78"/>
                <a:ea typeface="Farro"/>
                <a:cs typeface="Siwa" panose="020B0604020202020204" charset="-78"/>
                <a:sym typeface="Farro"/>
              </a:rPr>
              <a:t>كتاب؟</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عنوان الكتاب</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سنة النشر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دار النشر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اسم المؤلف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المعلومات التالية هو أول ما يكتب في توثيق مرجع من </a:t>
            </a:r>
            <a:r>
              <a:rPr lang="ar-SA" sz="4800" b="1">
                <a:solidFill>
                  <a:srgbClr val="FFFDEF"/>
                </a:solidFill>
                <a:latin typeface="Siwa" panose="020B0604020202020204" charset="-78"/>
                <a:ea typeface="Farro"/>
                <a:cs typeface="Siwa" panose="020B0604020202020204" charset="-78"/>
                <a:sym typeface="Farro"/>
              </a:rPr>
              <a:t>كتاب؟</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عنوان الكتاب</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سنة النشر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دار النشر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اسم المؤلف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الترتيب الصحيح للمراجع في قائمة المراجع يكون على </a:t>
            </a:r>
            <a:r>
              <a:rPr lang="ar-SA" sz="4800" b="1">
                <a:solidFill>
                  <a:srgbClr val="FFFDEF"/>
                </a:solidFill>
                <a:latin typeface="Siwa" panose="020B0604020202020204" charset="-78"/>
                <a:ea typeface="Farro"/>
                <a:cs typeface="Siwa" panose="020B0604020202020204" charset="-78"/>
                <a:sym typeface="Farro"/>
              </a:rPr>
              <a:t>أساس:</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التسلسل </a:t>
            </a:r>
            <a:r>
              <a:rPr lang="ar-SA" sz="4800">
                <a:solidFill>
                  <a:srgbClr val="623933"/>
                </a:solidFill>
                <a:latin typeface="Siwa" panose="020B0604020202020204" charset="-78"/>
                <a:ea typeface="Farro"/>
                <a:cs typeface="Siwa" panose="020B0604020202020204" charset="-78"/>
                <a:sym typeface="Farro"/>
              </a:rPr>
              <a:t>الزمني للنشر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الهجائي </a:t>
            </a:r>
            <a:r>
              <a:rPr lang="ar-SA" sz="4800">
                <a:solidFill>
                  <a:srgbClr val="623933"/>
                </a:solidFill>
                <a:latin typeface="Siwa" panose="020B0604020202020204" charset="-78"/>
                <a:ea typeface="Farro"/>
                <a:cs typeface="Siwa" panose="020B0604020202020204" charset="-78"/>
                <a:sym typeface="Farro"/>
              </a:rPr>
              <a:t>لعنوان المصدر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الهجائي لاسم </a:t>
            </a:r>
            <a:r>
              <a:rPr lang="ar-SA" sz="4800">
                <a:solidFill>
                  <a:srgbClr val="623933"/>
                </a:solidFill>
                <a:latin typeface="Siwa" panose="020B0604020202020204" charset="-78"/>
                <a:ea typeface="Farro"/>
                <a:cs typeface="Siwa" panose="020B0604020202020204" charset="-78"/>
                <a:sym typeface="Farro"/>
              </a:rPr>
              <a:t>عائلة المؤلف</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حسب نوع المصدر (كتب ثم </a:t>
            </a:r>
            <a:r>
              <a:rPr lang="ar-SA" sz="4800">
                <a:solidFill>
                  <a:srgbClr val="623933"/>
                </a:solidFill>
                <a:latin typeface="Siwa" panose="020B0604020202020204" charset="-78"/>
                <a:ea typeface="Farro"/>
                <a:cs typeface="Siwa" panose="020B0604020202020204" charset="-78"/>
                <a:sym typeface="Farro"/>
              </a:rPr>
              <a:t>مقالات)</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 xmlns:a16="http://schemas.microsoft.com/office/drawing/2014/main"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 xmlns:a16="http://schemas.microsoft.com/office/drawing/2014/main"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 xmlns:a16="http://schemas.microsoft.com/office/drawing/2014/main"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الترتيب الصحيح للمراجع في قائمة المراجع يكون على </a:t>
            </a:r>
            <a:r>
              <a:rPr lang="ar-SA" sz="4800" b="1">
                <a:solidFill>
                  <a:srgbClr val="FFFDEF"/>
                </a:solidFill>
                <a:latin typeface="Siwa" panose="020B0604020202020204" charset="-78"/>
                <a:ea typeface="Farro"/>
                <a:cs typeface="Siwa" panose="020B0604020202020204" charset="-78"/>
                <a:sym typeface="Farro"/>
              </a:rPr>
              <a:t>أساس:</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التسلسل </a:t>
            </a:r>
            <a:r>
              <a:rPr lang="ar-SA" sz="4800">
                <a:solidFill>
                  <a:srgbClr val="623933"/>
                </a:solidFill>
                <a:latin typeface="Siwa" panose="020B0604020202020204" charset="-78"/>
                <a:ea typeface="Farro"/>
                <a:cs typeface="Siwa" panose="020B0604020202020204" charset="-78"/>
                <a:sym typeface="Farro"/>
              </a:rPr>
              <a:t>الزمني للنشر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99D6D528-46F8-483B-BCF3-787BF1560DFA}"/>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 xmlns:a16="http://schemas.microsoft.com/office/drawing/2014/main"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الهجائي </a:t>
            </a:r>
            <a:r>
              <a:rPr lang="ar-SA" sz="4800">
                <a:solidFill>
                  <a:srgbClr val="623933"/>
                </a:solidFill>
                <a:latin typeface="Siwa" panose="020B0604020202020204" charset="-78"/>
                <a:ea typeface="Farro"/>
                <a:cs typeface="Siwa" panose="020B0604020202020204" charset="-78"/>
                <a:sym typeface="Farro"/>
              </a:rPr>
              <a:t>لعنوان المصدر</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الهجائي لاسم </a:t>
            </a:r>
            <a:r>
              <a:rPr lang="ar-SA" sz="4800">
                <a:solidFill>
                  <a:srgbClr val="623933"/>
                </a:solidFill>
                <a:latin typeface="Siwa" panose="020B0604020202020204" charset="-78"/>
                <a:ea typeface="Farro"/>
                <a:cs typeface="Siwa" panose="020B0604020202020204" charset="-78"/>
                <a:sym typeface="Farro"/>
              </a:rPr>
              <a:t>عائلة المؤلف</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الترتيب حسب نوع المصدر (كتب ثم </a:t>
            </a:r>
            <a:r>
              <a:rPr lang="ar-SA" sz="4800">
                <a:solidFill>
                  <a:srgbClr val="623933"/>
                </a:solidFill>
                <a:latin typeface="Siwa" panose="020B0604020202020204" charset="-78"/>
                <a:ea typeface="Farro"/>
                <a:cs typeface="Siwa" panose="020B0604020202020204" charset="-78"/>
                <a:sym typeface="Farro"/>
              </a:rPr>
              <a:t>مقالات)</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العناصر التالية لا يعد من المكونات الأساسية لصفحة </a:t>
            </a:r>
            <a:r>
              <a:rPr lang="ar-SA" sz="4800" b="1">
                <a:solidFill>
                  <a:srgbClr val="FFFDEF"/>
                </a:solidFill>
                <a:latin typeface="Siwa" panose="020B0604020202020204" charset="-78"/>
                <a:ea typeface="Farro"/>
                <a:cs typeface="Siwa" panose="020B0604020202020204" charset="-78"/>
                <a:sym typeface="Farro"/>
              </a:rPr>
              <a:t>العنوان؟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عنوان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ملخص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العام الدراسي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اسم المشرف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 xmlns:a16="http://schemas.microsoft.com/office/drawing/2014/main"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العناصر التالية لا يعد من المكونات الأساسية لصفحة </a:t>
            </a:r>
            <a:r>
              <a:rPr lang="ar-SA" sz="4800" b="1">
                <a:solidFill>
                  <a:srgbClr val="FFFDEF"/>
                </a:solidFill>
                <a:latin typeface="Siwa" panose="020B0604020202020204" charset="-78"/>
                <a:ea typeface="Farro"/>
                <a:cs typeface="Siwa" panose="020B0604020202020204" charset="-78"/>
                <a:sym typeface="Farro"/>
              </a:rPr>
              <a:t>العنوان؟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عنوان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 xmlns:a16="http://schemas.microsoft.com/office/drawing/2014/main"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ملخص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العام الدراسي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اسم المشرف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الغرض الرئيسي من قائمة المحتويات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نتائج </a:t>
            </a:r>
            <a:r>
              <a:rPr lang="ar-SA" sz="4800">
                <a:solidFill>
                  <a:srgbClr val="623933"/>
                </a:solidFill>
                <a:latin typeface="Siwa" panose="020B0604020202020204" charset="-78"/>
                <a:ea typeface="Farro"/>
                <a:cs typeface="Siwa" panose="020B0604020202020204" charset="-78"/>
                <a:sym typeface="Farro"/>
              </a:rPr>
              <a:t>البحث النهائية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إرشاد القارئ إلى أقسام </a:t>
            </a:r>
            <a:r>
              <a:rPr lang="ar-SA" sz="4800">
                <a:solidFill>
                  <a:srgbClr val="623933"/>
                </a:solidFill>
                <a:latin typeface="Siwa" panose="020B0604020202020204" charset="-78"/>
                <a:ea typeface="Farro"/>
                <a:cs typeface="Siwa" panose="020B0604020202020204" charset="-78"/>
                <a:sym typeface="Farro"/>
              </a:rPr>
              <a:t>البحث وصفحاتها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شكر وتقدير من ساهموا </a:t>
            </a:r>
            <a:r>
              <a:rPr lang="ar-SA" sz="4800">
                <a:solidFill>
                  <a:srgbClr val="623933"/>
                </a:solidFill>
                <a:latin typeface="Siwa" panose="020B0604020202020204" charset="-78"/>
                <a:ea typeface="Farro"/>
                <a:cs typeface="Siwa" panose="020B0604020202020204" charset="-78"/>
                <a:sym typeface="Farro"/>
              </a:rPr>
              <a:t>في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توثيق المصادر التي </a:t>
            </a:r>
            <a:r>
              <a:rPr lang="ar-SA" sz="4800">
                <a:solidFill>
                  <a:srgbClr val="623933"/>
                </a:solidFill>
                <a:latin typeface="Siwa" panose="020B0604020202020204" charset="-78"/>
                <a:ea typeface="Farro"/>
                <a:cs typeface="Siwa" panose="020B0604020202020204" charset="-78"/>
                <a:sym typeface="Farro"/>
              </a:rPr>
              <a:t>تم استخدامها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 xmlns:a16="http://schemas.microsoft.com/office/drawing/2014/main"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الغرض الرئيسي من قائمة المحتويات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نتائج </a:t>
            </a:r>
            <a:r>
              <a:rPr lang="ar-SA" sz="4800">
                <a:solidFill>
                  <a:srgbClr val="623933"/>
                </a:solidFill>
                <a:latin typeface="Siwa" panose="020B0604020202020204" charset="-78"/>
                <a:ea typeface="Farro"/>
                <a:cs typeface="Siwa" panose="020B0604020202020204" charset="-78"/>
                <a:sym typeface="Farro"/>
              </a:rPr>
              <a:t>البحث النهائية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 xmlns:a16="http://schemas.microsoft.com/office/drawing/2014/main"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إرشاد القارئ إلى أقسام </a:t>
            </a:r>
            <a:r>
              <a:rPr lang="ar-SA" sz="4800">
                <a:solidFill>
                  <a:srgbClr val="623933"/>
                </a:solidFill>
                <a:latin typeface="Siwa" panose="020B0604020202020204" charset="-78"/>
                <a:ea typeface="Farro"/>
                <a:cs typeface="Siwa" panose="020B0604020202020204" charset="-78"/>
                <a:sym typeface="Farro"/>
              </a:rPr>
              <a:t>البحث وصفحاتها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شكر وتقدير من ساهموا </a:t>
            </a:r>
            <a:r>
              <a:rPr lang="ar-SA" sz="4800">
                <a:solidFill>
                  <a:srgbClr val="623933"/>
                </a:solidFill>
                <a:latin typeface="Siwa" panose="020B0604020202020204" charset="-78"/>
                <a:ea typeface="Farro"/>
                <a:cs typeface="Siwa" panose="020B0604020202020204" charset="-78"/>
                <a:sym typeface="Farro"/>
              </a:rPr>
              <a:t>في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توثيق المصادر التي </a:t>
            </a:r>
            <a:r>
              <a:rPr lang="ar-SA" sz="4800">
                <a:solidFill>
                  <a:srgbClr val="623933"/>
                </a:solidFill>
                <a:latin typeface="Siwa" panose="020B0604020202020204" charset="-78"/>
                <a:ea typeface="Farro"/>
                <a:cs typeface="Siwa" panose="020B0604020202020204" charset="-78"/>
                <a:sym typeface="Farro"/>
              </a:rPr>
              <a:t>تم استخدامها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وضع قائمة الجداول وقائمة الأشكال (إن وجدت) قبل قائمة المحتويات </a:t>
            </a:r>
            <a:r>
              <a:rPr lang="ar-SA" sz="4800" b="1">
                <a:solidFill>
                  <a:srgbClr val="FFFDEF"/>
                </a:solidFill>
                <a:latin typeface="Siwa" panose="020B0604020202020204" charset="-78"/>
                <a:ea typeface="Farro"/>
                <a:cs typeface="Siwa" panose="020B0604020202020204" charset="-78"/>
                <a:sym typeface="Farro"/>
              </a:rPr>
              <a:t>الرئيسية.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وضع قائمة الجداول وقائمة الأشكال (إن وجدت) قبل قائمة المحتويات </a:t>
            </a:r>
            <a:r>
              <a:rPr lang="ar-SA" sz="4800" b="1">
                <a:solidFill>
                  <a:srgbClr val="FFFDEF"/>
                </a:solidFill>
                <a:latin typeface="Siwa" panose="020B0604020202020204" charset="-78"/>
                <a:ea typeface="Farro"/>
                <a:cs typeface="Siwa" panose="020B0604020202020204" charset="-78"/>
                <a:sym typeface="Farro"/>
              </a:rPr>
              <a:t>الرئيسية.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تُرتب قائمة المراجع ترتيباً هجائياً بغض النظر عن نوع المرجع (كتاب، مقال، موقع </a:t>
            </a:r>
            <a:r>
              <a:rPr lang="ar-SA" sz="4800" b="1">
                <a:solidFill>
                  <a:srgbClr val="FFFDEF"/>
                </a:solidFill>
                <a:latin typeface="Siwa" panose="020B0604020202020204" charset="-78"/>
                <a:ea typeface="Farro"/>
                <a:cs typeface="Siwa" panose="020B0604020202020204" charset="-78"/>
                <a:sym typeface="Farro"/>
              </a:rPr>
              <a:t>إلكتروني).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تُرتب قائمة المراجع ترتيباً هجائياً بغض النظر عن نوع المرجع (كتاب، مقال، موقع </a:t>
            </a:r>
            <a:r>
              <a:rPr lang="ar-SA" sz="4800" b="1">
                <a:solidFill>
                  <a:srgbClr val="FFFDEF"/>
                </a:solidFill>
                <a:latin typeface="Siwa" panose="020B0604020202020204" charset="-78"/>
                <a:ea typeface="Farro"/>
                <a:cs typeface="Siwa" panose="020B0604020202020204" charset="-78"/>
                <a:sym typeface="Farro"/>
              </a:rPr>
              <a:t>إلكتروني).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الملاحق تحتوي على معلومات أساسية لا يمكن فهم البحث </a:t>
            </a:r>
            <a:r>
              <a:rPr lang="ar-SA" sz="4800" b="1">
                <a:solidFill>
                  <a:srgbClr val="FFFDEF"/>
                </a:solidFill>
                <a:latin typeface="Siwa" panose="020B0604020202020204" charset="-78"/>
                <a:ea typeface="Farro"/>
                <a:cs typeface="Siwa" panose="020B0604020202020204" charset="-78"/>
                <a:sym typeface="Farro"/>
              </a:rPr>
              <a:t>بدونها.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الملاحق تحتوي على معلومات أساسية لا يمكن فهم البحث </a:t>
            </a:r>
            <a:r>
              <a:rPr lang="ar-SA" sz="4800" b="1">
                <a:solidFill>
                  <a:srgbClr val="FFFDEF"/>
                </a:solidFill>
                <a:latin typeface="Siwa" panose="020B0604020202020204" charset="-78"/>
                <a:ea typeface="Farro"/>
                <a:cs typeface="Siwa" panose="020B0604020202020204" charset="-78"/>
                <a:sym typeface="Farro"/>
              </a:rPr>
              <a:t>بدونها.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توثيق مرجع، يتم كتابة عنوان الكتاب أو المقال بخط أسود غامق </a:t>
            </a:r>
            <a:r>
              <a:rPr lang="ar-SA" sz="4800" b="1">
                <a:solidFill>
                  <a:srgbClr val="FFFDEF"/>
                </a:solidFill>
                <a:latin typeface="Siwa" panose="020B0604020202020204" charset="-78"/>
                <a:ea typeface="Farro"/>
                <a:cs typeface="Siwa" panose="020B0604020202020204" charset="-78"/>
                <a:sym typeface="Farro"/>
              </a:rPr>
              <a:t>لتمييزه.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توثيق مرجع، يتم كتابة عنوان الكتاب أو المقال بخط أسود غامق </a:t>
            </a:r>
            <a:r>
              <a:rPr lang="ar-SA" sz="4800" b="1">
                <a:solidFill>
                  <a:srgbClr val="FFFDEF"/>
                </a:solidFill>
                <a:latin typeface="Siwa" panose="020B0604020202020204" charset="-78"/>
                <a:ea typeface="Farro"/>
                <a:cs typeface="Siwa" panose="020B0604020202020204" charset="-78"/>
                <a:sym typeface="Farro"/>
              </a:rPr>
              <a:t>لتمييزه.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يتم تجاهل 'ال' التعريف عند الترتيب الهجائي للمراجع في القائمة </a:t>
            </a:r>
            <a:r>
              <a:rPr lang="ar-SA" sz="4800" b="1">
                <a:solidFill>
                  <a:srgbClr val="FFFDEF"/>
                </a:solidFill>
                <a:latin typeface="Siwa" panose="020B0604020202020204" charset="-78"/>
                <a:ea typeface="Farro"/>
                <a:cs typeface="Siwa" panose="020B0604020202020204" charset="-78"/>
                <a:sym typeface="Farro"/>
              </a:rPr>
              <a:t>العربية.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يتم تجاهل 'ال' التعريف عند الترتيب الهجائي للمراجع في القائمة </a:t>
            </a:r>
            <a:r>
              <a:rPr lang="ar-SA" sz="4800" b="1">
                <a:solidFill>
                  <a:srgbClr val="FFFDEF"/>
                </a:solidFill>
                <a:latin typeface="Siwa" panose="020B0604020202020204" charset="-78"/>
                <a:ea typeface="Farro"/>
                <a:cs typeface="Siwa" panose="020B0604020202020204" charset="-78"/>
                <a:sym typeface="Farro"/>
              </a:rPr>
              <a:t>العربية.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TotalTime>
  <Words>1576</Words>
  <Application>Microsoft Office PowerPoint</Application>
  <PresentationFormat>مخصص</PresentationFormat>
  <Paragraphs>223</Paragraphs>
  <Slides>61</Slides>
  <Notes>0</Notes>
  <HiddenSlides>26</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61</vt:i4>
      </vt:variant>
    </vt:vector>
  </HeadingPairs>
  <TitlesOfParts>
    <vt:vector size="70" baseType="lpstr">
      <vt:lpstr>Nirmala Text</vt:lpstr>
      <vt:lpstr>Arial</vt:lpstr>
      <vt:lpstr>Siwa</vt:lpstr>
      <vt:lpstr>Calibri</vt:lpstr>
      <vt:lpstr>Madani Arabic</vt:lpstr>
      <vt:lpstr>HGSoeiKakugothicUB</vt:lpstr>
      <vt:lpstr>Farro</vt:lpstr>
      <vt:lpstr>Germania One</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40</cp:revision>
  <dcterms:created xsi:type="dcterms:W3CDTF">2006-08-16T00:00:00Z</dcterms:created>
  <dcterms:modified xsi:type="dcterms:W3CDTF">2025-09-11T07:51:24Z</dcterms:modified>
  <cp:category>تحضيري</cp:category>
  <dc:identifier>DAGrwct_ngk</dc:identifier>
</cp:coreProperties>
</file>